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57.jpeg" ContentType="image/jpeg"/>
  <Override PartName="/ppt/media/image63.png" ContentType="image/png"/>
  <Override PartName="/ppt/media/image56.jpeg" ContentType="image/jpeg"/>
  <Override PartName="/ppt/media/image53.png" ContentType="image/png"/>
  <Override PartName="/ppt/media/image58.jpeg" ContentType="image/jpeg"/>
  <Override PartName="/ppt/media/image73.png" ContentType="image/png"/>
  <Override PartName="/ppt/media/image52.png" ContentType="image/png"/>
  <Override PartName="/ppt/media/image51.png" ContentType="image/png"/>
  <Override PartName="/ppt/media/image4.jpeg" ContentType="image/jpeg"/>
  <Override PartName="/ppt/media/image50.png" ContentType="image/png"/>
  <Override PartName="/ppt/media/image48.jpeg" ContentType="image/jpeg"/>
  <Override PartName="/ppt/media/image46.png" ContentType="image/png"/>
  <Override PartName="/ppt/media/image55.png" ContentType="image/png"/>
  <Override PartName="/ppt/media/image45.jpeg" ContentType="image/jpeg"/>
  <Override PartName="/ppt/media/image44.jpeg" ContentType="image/jpeg"/>
  <Override PartName="/ppt/media/image38.png" ContentType="image/png"/>
  <Override PartName="/ppt/media/image31.png" ContentType="image/png"/>
  <Override PartName="/ppt/media/image68.png" ContentType="image/png"/>
  <Override PartName="/ppt/media/image16.png" ContentType="image/png"/>
  <Override PartName="/ppt/media/image32.jpeg" ContentType="image/jpeg"/>
  <Override PartName="/ppt/media/image28.jpeg" ContentType="image/jpeg"/>
  <Override PartName="/ppt/media/image62.png" ContentType="image/png"/>
  <Override PartName="/ppt/media/image21.png" ContentType="image/png"/>
  <Override PartName="/ppt/media/image3.jpeg" ContentType="image/jpeg"/>
  <Override PartName="/ppt/media/image67.png" ContentType="image/png"/>
  <Override PartName="/ppt/media/image20.png" ContentType="image/png"/>
  <Override PartName="/ppt/media/image37.jpeg" ContentType="image/jpeg"/>
  <Override PartName="/ppt/media/image15.png" ContentType="image/png"/>
  <Override PartName="/ppt/media/image24.jpeg" ContentType="image/jpeg"/>
  <Override PartName="/ppt/media/image22.png" ContentType="image/png"/>
  <Override PartName="/ppt/media/image59.png" ContentType="image/png"/>
  <Override PartName="/ppt/media/image49.png" ContentType="image/png"/>
  <Override PartName="/ppt/media/image12.png" ContentType="image/png"/>
  <Override PartName="/ppt/media/image26.png" ContentType="image/png"/>
  <Override PartName="/ppt/media/image33.jpeg" ContentType="image/jpeg"/>
  <Override PartName="/ppt/media/image27.png" ContentType="image/png"/>
  <Override PartName="/ppt/media/image76.png" ContentType="image/png"/>
  <Override PartName="/ppt/media/image30.jpeg" ContentType="image/jpeg"/>
  <Override PartName="/ppt/media/image64.png" ContentType="image/png"/>
  <Override PartName="/ppt/media/image75.jpeg" ContentType="image/jpeg"/>
  <Override PartName="/ppt/media/image74.png" ContentType="image/png"/>
  <Override PartName="/ppt/media/image71.png" ContentType="image/png"/>
  <Override PartName="/ppt/media/image29.png" ContentType="image/png"/>
  <Override PartName="/ppt/media/image69.png" ContentType="image/png"/>
  <Override PartName="/ppt/media/image25.jpeg" ContentType="image/jpeg"/>
  <Override PartName="/ppt/media/image70.png" ContentType="image/png"/>
  <Override PartName="/ppt/media/image65.png" ContentType="image/png"/>
  <Override PartName="/ppt/media/image61.png" ContentType="image/png"/>
  <Override PartName="/ppt/media/image60.png" ContentType="image/png"/>
  <Override PartName="/ppt/media/image2.png" ContentType="image/png"/>
  <Override PartName="/ppt/media/image72.jpeg" ContentType="image/jpeg"/>
  <Override PartName="/ppt/media/image14.png" ContentType="image/png"/>
  <Override PartName="/ppt/media/image17.png" ContentType="image/png"/>
  <Override PartName="/ppt/media/image5.png" ContentType="image/png"/>
  <Override PartName="/ppt/media/image43.jpeg" ContentType="image/jpeg"/>
  <Override PartName="/ppt/media/image36.jpeg" ContentType="image/jpeg"/>
  <Override PartName="/ppt/media/image10.png" ContentType="image/png"/>
  <Override PartName="/ppt/media/image35.jpeg" ContentType="image/jpeg"/>
  <Override PartName="/ppt/media/image47.png" ContentType="image/png"/>
  <Override PartName="/ppt/media/image11.png" ContentType="image/png"/>
  <Override PartName="/ppt/media/image19.png" ContentType="image/png"/>
  <Override PartName="/ppt/media/image7.png" ContentType="image/png"/>
  <Override PartName="/ppt/media/image34.jpeg" ContentType="image/jpeg"/>
  <Override PartName="/ppt/media/image23.jpeg" ContentType="image/jpeg"/>
  <Override PartName="/ppt/media/image8.png" ContentType="image/png"/>
  <Override PartName="/ppt/media/image1.png" ContentType="image/png"/>
  <Override PartName="/ppt/media/image13.png" ContentType="image/png"/>
  <Override PartName="/ppt/media/image54.jpeg" ContentType="image/jpeg"/>
  <Override PartName="/ppt/media/image9.png" ContentType="image/png"/>
  <Override PartName="/ppt/media/image39.png" ContentType="image/png"/>
  <Override PartName="/ppt/media/image40.jpeg" ContentType="image/jpeg"/>
  <Override PartName="/ppt/media/image66.png" ContentType="image/png"/>
  <Override PartName="/ppt/media/image41.jpeg" ContentType="image/jpeg"/>
  <Override PartName="/ppt/media/image42.jpeg" ContentType="image/jpeg"/>
  <Override PartName="/ppt/media/image18.png" ContentType="image/png"/>
  <Override PartName="/ppt/media/image6.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58.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Lst>
  <p:sldSz cx="10077450" cy="5668963"/>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47"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0"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91"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2"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1"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5"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2"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6"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8"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0"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5"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67"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9"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3"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75"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7"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0"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4"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6"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3"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7"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09"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13"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5"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8"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1"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3"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2"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4"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6"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37"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5"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47"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9"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1"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3"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4"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6"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9"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1"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66"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
          <p:cNvSpPr/>
          <p:nvPr/>
        </p:nvSpPr>
        <p:spPr>
          <a:xfrm>
            <a:off x="4102200" y="4894560"/>
            <a:ext cx="43876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55CD9277-EC3E-4F0E-8F5D-54BFE9090B48}" type="author">
              <a:rPr b="0" lang="en-US" sz="1800" spc="-1" strike="noStrike">
                <a:solidFill>
                  <a:srgbClr val="000000"/>
                </a:solidFill>
                <a:latin typeface="Arial"/>
                <a:ea typeface="DejaVu Sans"/>
              </a:rPr>
              <a:t> </a:t>
            </a:fld>
            <a:endParaRPr b="0" lang="en-US" sz="1800" spc="-1" strike="noStrike">
              <a:latin typeface="Arial"/>
            </a:endParaRPr>
          </a:p>
        </p:txBody>
      </p:sp>
      <p:sp>
        <p:nvSpPr>
          <p:cNvPr id="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2"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40"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78"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116"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154"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192"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230"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hyperlink" Target="https://www.udemy.com/topic/blockchain" TargetMode="External"/><Relationship Id="rId2" Type="http://schemas.openxmlformats.org/officeDocument/2006/relationships/hyperlink" Target="https://ocw.mit.edu/courses/15-s12-blockchain-and-money-fall-2018/" TargetMode="External"/><Relationship Id="rId3" Type="http://schemas.openxmlformats.org/officeDocument/2006/relationships/hyperlink" Target="https://gist.github.com/sin2akshay/65cdfe2f7fa1f84b4914f188d49d5323" TargetMode="External"/><Relationship Id="rId4" Type="http://schemas.openxmlformats.org/officeDocument/2006/relationships/hyperlink" Target="https://cryptozombies.io/" TargetMode="External"/><Relationship Id="rId5" Type="http://schemas.openxmlformats.org/officeDocument/2006/relationships/hyperlink" Target="https://youtu.be/gyMwXuJrbJQ" TargetMode="External"/><Relationship Id="rId6" Type="http://schemas.openxmlformats.org/officeDocument/2006/relationships/hyperlink" Target="https://speedrunethereum.com/" TargetMode="External"/><Relationship Id="rId7" Type="http://schemas.openxmlformats.org/officeDocument/2006/relationships/hyperlink" Target="https://buildspace.so/" TargetMode="External"/><Relationship Id="rId8" Type="http://schemas.openxmlformats.org/officeDocument/2006/relationships/hyperlink" Target="https://learnweb3.io/" TargetMode="External"/><Relationship Id="rId9" Type="http://schemas.openxmlformats.org/officeDocument/2006/relationships/hyperlink" Target="https://app.banklessacademy.com/" TargetMode="External"/><Relationship Id="rId10" Type="http://schemas.openxmlformats.org/officeDocument/2006/relationships/hyperlink" Target="https://school-of-code.vercel.app/" TargetMode="External"/><Relationship Id="rId11" Type="http://schemas.openxmlformats.org/officeDocument/2006/relationships/hyperlink" Target="https://ethereum.org/en/developers" TargetMode="External"/><Relationship Id="rId1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hyperlink" Target="https://www.blockchain.com/explorer/transactions/btc/b36bced99cc459506ad2b3af6990920b12f6dc84f9c7ed0dd2c3703f94a4b692" TargetMode="External"/><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hyperlink" Target="http://livinglab.mit.edu/wp-content/uploads/2016/01/enigma_full.pdf" TargetMode="External"/><Relationship Id="rId2" Type="http://schemas.openxmlformats.org/officeDocument/2006/relationships/image" Target="../media/image33.jpeg"/><Relationship Id="rId3"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73.xml"/>
</Relationships>
</file>

<file path=ppt/slides/_rels/slide54.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73.xml"/>
</Relationships>
</file>

<file path=ppt/slides/_rels/slide55.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en.wikipedia.org/wiki/List_of_highest-funded_crowdfunding_projects" TargetMode="External"/><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hyperlink" Target="https://groups.csail.mit.edu/mac/classes/6.805/articles/money/nsamint/nsamint.htm" TargetMode="External"/><Relationship Id="rId2" Type="http://schemas.openxmlformats.org/officeDocument/2006/relationships/hyperlink" Target="https://digitalcommons.wcl.american.edu/cgi/viewcontent.cgi?article=1389&amp;context=aulr" TargetMode="External"/><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43640" y="3886920"/>
            <a:ext cx="8993880" cy="655920"/>
          </a:xfrm>
          <a:prstGeom prst="rect">
            <a:avLst/>
          </a:prstGeom>
          <a:noFill/>
          <a:ln w="0">
            <a:noFill/>
          </a:ln>
        </p:spPr>
        <p:txBody>
          <a:bodyPr lIns="0" rIns="0" tIns="0" bIns="0" anchor="ctr">
            <a:noAutofit/>
          </a:bodyPr>
          <a:p>
            <a:pPr>
              <a:lnSpc>
                <a:spcPct val="100000"/>
              </a:lnSpc>
              <a:buNone/>
            </a:pPr>
            <a:r>
              <a:rPr b="1" lang="en-US" sz="3200" spc="-1" strike="noStrike">
                <a:latin typeface="Arial"/>
              </a:rPr>
              <a:t>Block</a:t>
            </a:r>
            <a:r>
              <a:rPr b="1" lang="en-US" sz="3200" spc="-1" strike="noStrike">
                <a:latin typeface="Arial"/>
              </a:rPr>
              <a:t>chain </a:t>
            </a:r>
            <a:r>
              <a:rPr b="1" lang="en-US" sz="3200" spc="-1" strike="noStrike">
                <a:latin typeface="Arial"/>
              </a:rPr>
              <a:t>&amp; </a:t>
            </a:r>
            <a:r>
              <a:rPr b="1" lang="en-US" sz="3200" spc="-1" strike="noStrike">
                <a:latin typeface="Arial"/>
              </a:rPr>
              <a:t>Digita</a:t>
            </a:r>
            <a:r>
              <a:rPr b="1" lang="en-US" sz="3200" spc="-1" strike="noStrike">
                <a:latin typeface="Arial"/>
              </a:rPr>
              <a:t>l </a:t>
            </a:r>
            <a:r>
              <a:rPr b="1" lang="en-US" sz="3200" spc="-1" strike="noStrike">
                <a:latin typeface="Arial"/>
              </a:rPr>
              <a:t>Trans</a:t>
            </a:r>
            <a:r>
              <a:rPr b="1" lang="en-US" sz="3200" spc="-1" strike="noStrike">
                <a:latin typeface="Arial"/>
              </a:rPr>
              <a:t>forma</a:t>
            </a:r>
            <a:r>
              <a:rPr b="1" lang="en-US" sz="3200" spc="-1" strike="noStrike">
                <a:latin typeface="Arial"/>
              </a:rPr>
              <a:t>tion</a:t>
            </a:r>
            <a:endParaRPr b="0" lang="en-US" sz="3200" spc="-1" strike="noStrike">
              <a:latin typeface="Arial"/>
            </a:endParaRPr>
          </a:p>
        </p:txBody>
      </p:sp>
      <p:sp>
        <p:nvSpPr>
          <p:cNvPr id="268" name="PlaceHolder 2"/>
          <p:cNvSpPr>
            <a:spLocks noGrp="1"/>
          </p:cNvSpPr>
          <p:nvPr>
            <p:ph type="title"/>
          </p:nvPr>
        </p:nvSpPr>
        <p:spPr>
          <a:xfrm>
            <a:off x="326520" y="4643640"/>
            <a:ext cx="8902440" cy="381600"/>
          </a:xfrm>
          <a:prstGeom prst="rect">
            <a:avLst/>
          </a:prstGeom>
          <a:noFill/>
          <a:ln w="0">
            <a:noFill/>
          </a:ln>
        </p:spPr>
        <p:txBody>
          <a:bodyPr lIns="0" rIns="0" tIns="0" bIns="0" anchor="ctr">
            <a:noAutofit/>
          </a:bodyPr>
          <a:p>
            <a:pPr>
              <a:lnSpc>
                <a:spcPct val="100000"/>
              </a:lnSpc>
              <a:buNone/>
            </a:pPr>
            <a:r>
              <a:rPr b="0" lang="en-US" sz="1800" spc="-1" strike="noStrike">
                <a:latin typeface="Arial"/>
              </a:rPr>
              <a:t>Gheis </a:t>
            </a:r>
            <a:r>
              <a:rPr b="0" lang="en-US" sz="1800" spc="-1" strike="noStrike">
                <a:latin typeface="Arial"/>
              </a:rPr>
              <a:t>Mohamma</a:t>
            </a:r>
            <a:r>
              <a:rPr b="0" lang="en-US" sz="1800" spc="-1" strike="noStrike">
                <a:latin typeface="Arial"/>
              </a:rPr>
              <a:t>di</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Traditional Banking</a:t>
            </a:r>
            <a:endParaRPr b="0" lang="en-US" sz="4400" spc="-1" strike="noStrike">
              <a:latin typeface="Arial"/>
            </a:endParaRPr>
          </a:p>
        </p:txBody>
      </p:sp>
      <p:grpSp>
        <p:nvGrpSpPr>
          <p:cNvPr id="356" name=""/>
          <p:cNvGrpSpPr/>
          <p:nvPr/>
        </p:nvGrpSpPr>
        <p:grpSpPr>
          <a:xfrm>
            <a:off x="914040" y="914040"/>
            <a:ext cx="8202600" cy="4568760"/>
            <a:chOff x="914040" y="914040"/>
            <a:chExt cx="8202600" cy="4568760"/>
          </a:xfrm>
        </p:grpSpPr>
        <p:pic>
          <p:nvPicPr>
            <p:cNvPr id="357" name="" descr=""/>
            <p:cNvPicPr/>
            <p:nvPr/>
          </p:nvPicPr>
          <p:blipFill>
            <a:blip r:embed="rId1"/>
            <a:stretch/>
          </p:blipFill>
          <p:spPr>
            <a:xfrm>
              <a:off x="914040" y="914040"/>
              <a:ext cx="8202600" cy="4568760"/>
            </a:xfrm>
            <a:prstGeom prst="rect">
              <a:avLst/>
            </a:prstGeom>
            <a:ln w="0">
              <a:noFill/>
            </a:ln>
          </p:spPr>
        </p:pic>
        <p:sp>
          <p:nvSpPr>
            <p:cNvPr id="358" name=""/>
            <p:cNvSpPr/>
            <p:nvPr/>
          </p:nvSpPr>
          <p:spPr>
            <a:xfrm>
              <a:off x="990000" y="4645080"/>
              <a:ext cx="2277720" cy="783360"/>
            </a:xfrm>
            <a:prstGeom prst="ellipse">
              <a:avLst/>
            </a:prstGeom>
            <a:solidFill>
              <a:srgbClr val="ffffff"/>
            </a:solidFill>
            <a:ln w="648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0" name="Picture 42" descr=""/>
          <p:cNvPicPr/>
          <p:nvPr/>
        </p:nvPicPr>
        <p:blipFill>
          <a:blip r:embed="rId1"/>
          <a:stretch/>
        </p:blipFill>
        <p:spPr>
          <a:xfrm>
            <a:off x="442800" y="0"/>
            <a:ext cx="9197280" cy="5667120"/>
          </a:xfrm>
          <a:prstGeom prst="rect">
            <a:avLst/>
          </a:prstGeom>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2"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1213" name="" descr=""/>
          <p:cNvPicPr/>
          <p:nvPr/>
        </p:nvPicPr>
        <p:blipFill>
          <a:blip r:embed="rId1"/>
          <a:stretch/>
        </p:blipFill>
        <p:spPr>
          <a:xfrm>
            <a:off x="184320" y="105840"/>
            <a:ext cx="9746640" cy="5482080"/>
          </a:xfrm>
          <a:prstGeom prst="rect">
            <a:avLst/>
          </a:prstGeom>
          <a:ln w="0">
            <a:noFill/>
          </a:ln>
        </p:spPr>
      </p:pic>
      <p:sp>
        <p:nvSpPr>
          <p:cNvPr id="1214"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15"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Future of Blockchain</a:t>
            </a:r>
            <a:endParaRPr b="0" lang="en-US" sz="4000" spc="-1" strike="noStrike">
              <a:latin typeface="Arial"/>
            </a:endParaRPr>
          </a:p>
        </p:txBody>
      </p:sp>
      <p:sp>
        <p:nvSpPr>
          <p:cNvPr id="1216" name="Rectangle 92"/>
          <p:cNvSpPr/>
          <p:nvPr/>
        </p:nvSpPr>
        <p:spPr>
          <a:xfrm>
            <a:off x="457200" y="1027080"/>
            <a:ext cx="5942880" cy="11167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500" spc="-1" strike="noStrike">
                <a:solidFill>
                  <a:srgbClr val="ffffff"/>
                </a:solidFill>
                <a:latin typeface="Verdana"/>
                <a:ea typeface="Verdana"/>
              </a:rPr>
              <a:t>“</a:t>
            </a:r>
            <a:r>
              <a:rPr b="0" lang="en-US" sz="1500" spc="-1" strike="noStrike">
                <a:solidFill>
                  <a:srgbClr val="ffffff"/>
                </a:solidFill>
                <a:latin typeface="Verdana"/>
                <a:ea typeface="Verdana"/>
              </a:rPr>
              <a:t>The Future Will Be Decentralized. Who will control the next big thing online? Everyone and no one.”</a:t>
            </a:r>
            <a:endParaRPr b="0" lang="en-US" sz="1500" spc="-1" strike="noStrike">
              <a:latin typeface="Arial"/>
            </a:endParaRPr>
          </a:p>
          <a:p>
            <a:pPr>
              <a:lnSpc>
                <a:spcPct val="150000"/>
              </a:lnSpc>
              <a:buNone/>
            </a:pPr>
            <a:r>
              <a:rPr b="0" lang="en-US" sz="1500" spc="-1" strike="noStrike">
                <a:solidFill>
                  <a:srgbClr val="ffffff"/>
                </a:solidFill>
                <a:latin typeface="Verdana"/>
                <a:ea typeface="Verdana"/>
              </a:rPr>
              <a:t>- Tyler Cowen</a:t>
            </a:r>
            <a:endParaRPr b="0" lang="en-US" sz="1500" spc="-1" strike="noStrike">
              <a:latin typeface="Arial"/>
            </a:endParaRPr>
          </a:p>
        </p:txBody>
      </p:sp>
      <p:pic>
        <p:nvPicPr>
          <p:cNvPr id="1217" name="Graphic 2" descr=""/>
          <p:cNvPicPr/>
          <p:nvPr/>
        </p:nvPicPr>
        <p:blipFill>
          <a:blip r:embed="rId1"/>
          <a:stretch/>
        </p:blipFill>
        <p:spPr>
          <a:xfrm>
            <a:off x="6787080" y="1106640"/>
            <a:ext cx="3184920" cy="4118760"/>
          </a:xfrm>
          <a:prstGeom prst="rect">
            <a:avLst/>
          </a:prstGeom>
          <a:ln w="0">
            <a:noFill/>
          </a:ln>
        </p:spPr>
      </p:pic>
      <p:sp>
        <p:nvSpPr>
          <p:cNvPr id="1218" name="Rectangle 93"/>
          <p:cNvSpPr/>
          <p:nvPr/>
        </p:nvSpPr>
        <p:spPr>
          <a:xfrm>
            <a:off x="6822000" y="1159200"/>
            <a:ext cx="3115440" cy="1179000"/>
          </a:xfrm>
          <a:prstGeom prst="rect">
            <a:avLst/>
          </a:prstGeom>
          <a:solidFill>
            <a:schemeClr val="bg1"/>
          </a:solidFill>
          <a:ln>
            <a:solidFill>
              <a:srgbClr val="12496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4400" spc="-1" strike="noStrike">
                <a:solidFill>
                  <a:srgbClr val="1f497d"/>
                </a:solidFill>
                <a:latin typeface="Verdana"/>
                <a:ea typeface="Verdana"/>
              </a:rPr>
              <a:t>FUTURE</a:t>
            </a:r>
            <a:endParaRPr b="0" lang="en-US" sz="4400" spc="-1" strike="noStrike">
              <a:latin typeface="Arial"/>
            </a:endParaRPr>
          </a:p>
        </p:txBody>
      </p:sp>
      <p:sp>
        <p:nvSpPr>
          <p:cNvPr id="1219" name="Rectangle 94"/>
          <p:cNvSpPr/>
          <p:nvPr/>
        </p:nvSpPr>
        <p:spPr>
          <a:xfrm>
            <a:off x="435240" y="2310120"/>
            <a:ext cx="7683840" cy="15282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500" spc="-1" strike="noStrike">
                <a:solidFill>
                  <a:srgbClr val="ffffff"/>
                </a:solidFill>
                <a:latin typeface="Verdana"/>
                <a:ea typeface="Verdana"/>
              </a:rPr>
              <a:t>“</a:t>
            </a:r>
            <a:r>
              <a:rPr b="0" lang="en-US" sz="1500" spc="-1" strike="noStrike">
                <a:solidFill>
                  <a:srgbClr val="ffffff"/>
                </a:solidFill>
                <a:latin typeface="Verdana"/>
                <a:ea typeface="Verdana"/>
              </a:rPr>
              <a:t>Blockchain technology has the potential to revolutionize industry, finance, and government—a must read for anyone interested in the future of money and humanity.”</a:t>
            </a:r>
            <a:endParaRPr b="0" lang="en-US" sz="1500" spc="-1" strike="noStrike">
              <a:latin typeface="Arial"/>
            </a:endParaRPr>
          </a:p>
          <a:p>
            <a:pPr>
              <a:lnSpc>
                <a:spcPct val="150000"/>
              </a:lnSpc>
              <a:buNone/>
            </a:pPr>
            <a:r>
              <a:rPr b="0" lang="en-US" sz="1500" spc="-1" strike="noStrike">
                <a:solidFill>
                  <a:srgbClr val="ffffff"/>
                </a:solidFill>
                <a:latin typeface="Verdana"/>
                <a:ea typeface="Verdana"/>
              </a:rPr>
              <a:t> </a:t>
            </a:r>
            <a:r>
              <a:rPr b="0" lang="en-US" sz="1500" spc="-1" strike="noStrike">
                <a:solidFill>
                  <a:srgbClr val="ffffff"/>
                </a:solidFill>
                <a:latin typeface="Verdana"/>
                <a:ea typeface="Verdana"/>
              </a:rPr>
              <a:t>- Perianne Boring</a:t>
            </a:r>
            <a:r>
              <a:rPr b="0" lang="en-US" sz="1800" spc="-1" strike="noStrike">
                <a:solidFill>
                  <a:srgbClr val="ffffff"/>
                </a:solidFill>
                <a:latin typeface="Verdana"/>
                <a:ea typeface="Verdana"/>
              </a:rPr>
              <a:t> </a:t>
            </a:r>
            <a:endParaRPr b="0" lang="en-US" sz="1800" spc="-1" strike="noStrike">
              <a:latin typeface="Arial"/>
            </a:endParaRPr>
          </a:p>
        </p:txBody>
      </p:sp>
      <p:sp>
        <p:nvSpPr>
          <p:cNvPr id="1220" name="Rectangle 95"/>
          <p:cNvSpPr/>
          <p:nvPr/>
        </p:nvSpPr>
        <p:spPr>
          <a:xfrm>
            <a:off x="484560" y="3856680"/>
            <a:ext cx="6786000" cy="14590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500" spc="-1" strike="noStrike">
                <a:solidFill>
                  <a:srgbClr val="ffffff"/>
                </a:solidFill>
                <a:latin typeface="Verdana"/>
                <a:ea typeface="Verdana"/>
              </a:rPr>
              <a:t>“</a:t>
            </a:r>
            <a:r>
              <a:rPr b="0" lang="en-US" sz="1500" spc="-1" strike="noStrike">
                <a:solidFill>
                  <a:srgbClr val="ffffff"/>
                </a:solidFill>
                <a:latin typeface="Verdana"/>
                <a:ea typeface="Verdana"/>
              </a:rPr>
              <a:t>We believe that blockchain technology will be transformative in the tech and IT sector in the coming years, similar to what the internet did for the world back in the 90s and early 2000s,”</a:t>
            </a:r>
            <a:endParaRPr b="0" lang="en-US" sz="1500" spc="-1" strike="noStrike">
              <a:latin typeface="Arial"/>
            </a:endParaRPr>
          </a:p>
          <a:p>
            <a:pPr>
              <a:lnSpc>
                <a:spcPct val="150000"/>
              </a:lnSpc>
              <a:buNone/>
            </a:pPr>
            <a:r>
              <a:rPr b="0" lang="en-US" sz="1500" spc="-1" strike="noStrike">
                <a:solidFill>
                  <a:srgbClr val="ffffff"/>
                </a:solidFill>
                <a:latin typeface="Verdana"/>
                <a:ea typeface="Verdana"/>
              </a:rPr>
              <a:t>- John Zanni</a:t>
            </a:r>
            <a:endParaRPr b="0" lang="en-US" sz="1500" spc="-1" strike="noStrike">
              <a:latin typeface="Arial"/>
            </a:endParaRPr>
          </a:p>
        </p:txBody>
      </p:sp>
      <p:grpSp>
        <p:nvGrpSpPr>
          <p:cNvPr id="1221" name="Google Shape;13321;p 2"/>
          <p:cNvGrpSpPr/>
          <p:nvPr/>
        </p:nvGrpSpPr>
        <p:grpSpPr>
          <a:xfrm>
            <a:off x="9465840" y="1603080"/>
            <a:ext cx="325080" cy="290520"/>
            <a:chOff x="9465840" y="1603080"/>
            <a:chExt cx="325080" cy="290520"/>
          </a:xfrm>
        </p:grpSpPr>
        <p:sp>
          <p:nvSpPr>
            <p:cNvPr id="1222" name="Google Shape;13322;p 2"/>
            <p:cNvSpPr/>
            <p:nvPr/>
          </p:nvSpPr>
          <p:spPr>
            <a:xfrm>
              <a:off x="9523440" y="1643400"/>
              <a:ext cx="208800" cy="209160"/>
            </a:xfrm>
            <a:custGeom>
              <a:avLst/>
              <a:gdLst/>
              <a:ahLst/>
              <a:rect l="l" t="t" r="r" b="b"/>
              <a:pathLst>
                <a:path w="9725" h="9724">
                  <a:moveTo>
                    <a:pt x="4863" y="0"/>
                  </a:moveTo>
                  <a:cubicBezTo>
                    <a:pt x="2183" y="0"/>
                    <a:pt x="1" y="2182"/>
                    <a:pt x="1" y="4862"/>
                  </a:cubicBezTo>
                  <a:cubicBezTo>
                    <a:pt x="1" y="7551"/>
                    <a:pt x="2183" y="9724"/>
                    <a:pt x="4863" y="9724"/>
                  </a:cubicBezTo>
                  <a:cubicBezTo>
                    <a:pt x="7552" y="9724"/>
                    <a:pt x="9724" y="7551"/>
                    <a:pt x="9724" y="4862"/>
                  </a:cubicBezTo>
                  <a:cubicBezTo>
                    <a:pt x="9724" y="2182"/>
                    <a:pt x="7552" y="0"/>
                    <a:pt x="4863" y="0"/>
                  </a:cubicBezTo>
                  <a:close/>
                </a:path>
              </a:pathLst>
            </a:custGeom>
            <a:solidFill>
              <a:srgbClr val="7f91a0"/>
            </a:solidFill>
            <a:ln w="0">
              <a:noFill/>
            </a:ln>
          </p:spPr>
          <p:style>
            <a:lnRef idx="0"/>
            <a:fillRef idx="0"/>
            <a:effectRef idx="0"/>
            <a:fontRef idx="minor"/>
          </p:style>
        </p:sp>
        <p:sp>
          <p:nvSpPr>
            <p:cNvPr id="1223" name="Google Shape;13323;p 2"/>
            <p:cNvSpPr/>
            <p:nvPr/>
          </p:nvSpPr>
          <p:spPr>
            <a:xfrm>
              <a:off x="9502560" y="1645920"/>
              <a:ext cx="198720" cy="207000"/>
            </a:xfrm>
            <a:custGeom>
              <a:avLst/>
              <a:gdLst/>
              <a:ahLst/>
              <a:rect l="l" t="t" r="r" b="b"/>
              <a:pathLst>
                <a:path w="9255" h="9623">
                  <a:moveTo>
                    <a:pt x="4843" y="1"/>
                  </a:moveTo>
                  <a:lnTo>
                    <a:pt x="4843" y="1"/>
                  </a:lnTo>
                  <a:cubicBezTo>
                    <a:pt x="1656" y="661"/>
                    <a:pt x="0" y="4202"/>
                    <a:pt x="1541" y="7063"/>
                  </a:cubicBezTo>
                  <a:cubicBezTo>
                    <a:pt x="2439" y="8731"/>
                    <a:pt x="4128" y="9622"/>
                    <a:pt x="5836" y="9622"/>
                  </a:cubicBezTo>
                  <a:cubicBezTo>
                    <a:pt x="7059" y="9622"/>
                    <a:pt x="8293" y="9166"/>
                    <a:pt x="9255" y="8212"/>
                  </a:cubicBezTo>
                  <a:lnTo>
                    <a:pt x="9255" y="8212"/>
                  </a:lnTo>
                  <a:cubicBezTo>
                    <a:pt x="8929" y="8279"/>
                    <a:pt x="8594" y="8308"/>
                    <a:pt x="8260" y="8308"/>
                  </a:cubicBezTo>
                  <a:cubicBezTo>
                    <a:pt x="6288" y="8308"/>
                    <a:pt x="4518" y="7121"/>
                    <a:pt x="3771" y="5302"/>
                  </a:cubicBezTo>
                  <a:cubicBezTo>
                    <a:pt x="3015" y="3484"/>
                    <a:pt x="3436" y="1388"/>
                    <a:pt x="4843" y="1"/>
                  </a:cubicBezTo>
                  <a:close/>
                </a:path>
              </a:pathLst>
            </a:custGeom>
            <a:solidFill>
              <a:srgbClr val="6a7f91"/>
            </a:solidFill>
            <a:ln w="0">
              <a:noFill/>
            </a:ln>
          </p:spPr>
          <p:style>
            <a:lnRef idx="0"/>
            <a:fillRef idx="0"/>
            <a:effectRef idx="0"/>
            <a:fontRef idx="minor"/>
          </p:style>
        </p:sp>
        <p:sp>
          <p:nvSpPr>
            <p:cNvPr id="1224" name="Google Shape;13324;p 2"/>
            <p:cNvSpPr/>
            <p:nvPr/>
          </p:nvSpPr>
          <p:spPr>
            <a:xfrm>
              <a:off x="9567360" y="1644480"/>
              <a:ext cx="165600" cy="206640"/>
            </a:xfrm>
            <a:custGeom>
              <a:avLst/>
              <a:gdLst/>
              <a:ahLst/>
              <a:rect l="l" t="t" r="r" b="b"/>
              <a:pathLst>
                <a:path w="7714" h="9609">
                  <a:moveTo>
                    <a:pt x="3551" y="0"/>
                  </a:moveTo>
                  <a:lnTo>
                    <a:pt x="3886" y="402"/>
                  </a:lnTo>
                  <a:cubicBezTo>
                    <a:pt x="3924" y="450"/>
                    <a:pt x="3934" y="517"/>
                    <a:pt x="3905" y="574"/>
                  </a:cubicBezTo>
                  <a:lnTo>
                    <a:pt x="3685" y="1101"/>
                  </a:lnTo>
                  <a:cubicBezTo>
                    <a:pt x="3669" y="1133"/>
                    <a:pt x="3640" y="1150"/>
                    <a:pt x="3611" y="1150"/>
                  </a:cubicBezTo>
                  <a:cubicBezTo>
                    <a:pt x="3589" y="1150"/>
                    <a:pt x="3567" y="1141"/>
                    <a:pt x="3551" y="1120"/>
                  </a:cubicBezTo>
                  <a:lnTo>
                    <a:pt x="3340" y="823"/>
                  </a:lnTo>
                  <a:cubicBezTo>
                    <a:pt x="3315" y="781"/>
                    <a:pt x="3269" y="754"/>
                    <a:pt x="3219" y="754"/>
                  </a:cubicBezTo>
                  <a:cubicBezTo>
                    <a:pt x="3212" y="754"/>
                    <a:pt x="3204" y="755"/>
                    <a:pt x="3197" y="756"/>
                  </a:cubicBezTo>
                  <a:lnTo>
                    <a:pt x="2967" y="766"/>
                  </a:lnTo>
                  <a:cubicBezTo>
                    <a:pt x="2891" y="766"/>
                    <a:pt x="2814" y="814"/>
                    <a:pt x="2766" y="881"/>
                  </a:cubicBezTo>
                  <a:lnTo>
                    <a:pt x="2144" y="1818"/>
                  </a:lnTo>
                  <a:cubicBezTo>
                    <a:pt x="2087" y="1905"/>
                    <a:pt x="2134" y="2019"/>
                    <a:pt x="2240" y="2039"/>
                  </a:cubicBezTo>
                  <a:lnTo>
                    <a:pt x="2527" y="2096"/>
                  </a:lnTo>
                  <a:cubicBezTo>
                    <a:pt x="2539" y="2098"/>
                    <a:pt x="2552" y="2100"/>
                    <a:pt x="2564" y="2100"/>
                  </a:cubicBezTo>
                  <a:cubicBezTo>
                    <a:pt x="2647" y="2100"/>
                    <a:pt x="2723" y="2046"/>
                    <a:pt x="2757" y="1972"/>
                  </a:cubicBezTo>
                  <a:lnTo>
                    <a:pt x="2900" y="1589"/>
                  </a:lnTo>
                  <a:cubicBezTo>
                    <a:pt x="2922" y="1528"/>
                    <a:pt x="2977" y="1492"/>
                    <a:pt x="3034" y="1492"/>
                  </a:cubicBezTo>
                  <a:cubicBezTo>
                    <a:pt x="3075" y="1492"/>
                    <a:pt x="3117" y="1510"/>
                    <a:pt x="3149" y="1550"/>
                  </a:cubicBezTo>
                  <a:lnTo>
                    <a:pt x="3273" y="1713"/>
                  </a:lnTo>
                  <a:lnTo>
                    <a:pt x="3206" y="2220"/>
                  </a:lnTo>
                  <a:cubicBezTo>
                    <a:pt x="3197" y="2259"/>
                    <a:pt x="3168" y="2278"/>
                    <a:pt x="3139" y="2287"/>
                  </a:cubicBezTo>
                  <a:lnTo>
                    <a:pt x="2489" y="2383"/>
                  </a:lnTo>
                  <a:cubicBezTo>
                    <a:pt x="2460" y="2383"/>
                    <a:pt x="2431" y="2402"/>
                    <a:pt x="2412" y="2412"/>
                  </a:cubicBezTo>
                  <a:lnTo>
                    <a:pt x="1761" y="2890"/>
                  </a:lnTo>
                  <a:cubicBezTo>
                    <a:pt x="1694" y="2938"/>
                    <a:pt x="1646" y="3015"/>
                    <a:pt x="1627" y="3091"/>
                  </a:cubicBezTo>
                  <a:lnTo>
                    <a:pt x="1570" y="3350"/>
                  </a:lnTo>
                  <a:cubicBezTo>
                    <a:pt x="1552" y="3430"/>
                    <a:pt x="1485" y="3485"/>
                    <a:pt x="1407" y="3485"/>
                  </a:cubicBezTo>
                  <a:cubicBezTo>
                    <a:pt x="1401" y="3485"/>
                    <a:pt x="1394" y="3484"/>
                    <a:pt x="1388" y="3484"/>
                  </a:cubicBezTo>
                  <a:lnTo>
                    <a:pt x="1091" y="3445"/>
                  </a:lnTo>
                  <a:cubicBezTo>
                    <a:pt x="1085" y="3445"/>
                    <a:pt x="1078" y="3444"/>
                    <a:pt x="1072" y="3444"/>
                  </a:cubicBezTo>
                  <a:cubicBezTo>
                    <a:pt x="1002" y="3444"/>
                    <a:pt x="937" y="3489"/>
                    <a:pt x="919" y="3551"/>
                  </a:cubicBezTo>
                  <a:lnTo>
                    <a:pt x="756" y="3991"/>
                  </a:lnTo>
                  <a:cubicBezTo>
                    <a:pt x="718" y="4087"/>
                    <a:pt x="766" y="4182"/>
                    <a:pt x="862" y="4211"/>
                  </a:cubicBezTo>
                  <a:lnTo>
                    <a:pt x="1235" y="4316"/>
                  </a:lnTo>
                  <a:cubicBezTo>
                    <a:pt x="1252" y="4322"/>
                    <a:pt x="1270" y="4325"/>
                    <a:pt x="1287" y="4325"/>
                  </a:cubicBezTo>
                  <a:cubicBezTo>
                    <a:pt x="1360" y="4325"/>
                    <a:pt x="1434" y="4280"/>
                    <a:pt x="1465" y="4211"/>
                  </a:cubicBezTo>
                  <a:lnTo>
                    <a:pt x="1704" y="3685"/>
                  </a:lnTo>
                  <a:cubicBezTo>
                    <a:pt x="1742" y="3599"/>
                    <a:pt x="1819" y="3532"/>
                    <a:pt x="1905" y="3503"/>
                  </a:cubicBezTo>
                  <a:lnTo>
                    <a:pt x="2307" y="3378"/>
                  </a:lnTo>
                  <a:lnTo>
                    <a:pt x="2833" y="4010"/>
                  </a:lnTo>
                  <a:lnTo>
                    <a:pt x="2785" y="4154"/>
                  </a:lnTo>
                  <a:cubicBezTo>
                    <a:pt x="2747" y="4249"/>
                    <a:pt x="2795" y="4345"/>
                    <a:pt x="2891" y="4374"/>
                  </a:cubicBezTo>
                  <a:cubicBezTo>
                    <a:pt x="2910" y="4383"/>
                    <a:pt x="2929" y="4383"/>
                    <a:pt x="2948" y="4383"/>
                  </a:cubicBezTo>
                  <a:cubicBezTo>
                    <a:pt x="3015" y="4383"/>
                    <a:pt x="3082" y="4335"/>
                    <a:pt x="3111" y="4268"/>
                  </a:cubicBezTo>
                  <a:lnTo>
                    <a:pt x="3159" y="4115"/>
                  </a:lnTo>
                  <a:cubicBezTo>
                    <a:pt x="3197" y="4000"/>
                    <a:pt x="3178" y="3886"/>
                    <a:pt x="3101" y="3790"/>
                  </a:cubicBezTo>
                  <a:lnTo>
                    <a:pt x="2661" y="3244"/>
                  </a:lnTo>
                  <a:lnTo>
                    <a:pt x="2776" y="3216"/>
                  </a:lnTo>
                  <a:lnTo>
                    <a:pt x="3159" y="3455"/>
                  </a:lnTo>
                  <a:cubicBezTo>
                    <a:pt x="3235" y="3503"/>
                    <a:pt x="3292" y="3579"/>
                    <a:pt x="3312" y="3675"/>
                  </a:cubicBezTo>
                  <a:lnTo>
                    <a:pt x="3398" y="4087"/>
                  </a:lnTo>
                  <a:cubicBezTo>
                    <a:pt x="3407" y="4163"/>
                    <a:pt x="3484" y="4221"/>
                    <a:pt x="3570" y="4221"/>
                  </a:cubicBezTo>
                  <a:lnTo>
                    <a:pt x="3599" y="4221"/>
                  </a:lnTo>
                  <a:cubicBezTo>
                    <a:pt x="3694" y="4201"/>
                    <a:pt x="3752" y="4106"/>
                    <a:pt x="3733" y="4020"/>
                  </a:cubicBezTo>
                  <a:lnTo>
                    <a:pt x="3694" y="3780"/>
                  </a:lnTo>
                  <a:cubicBezTo>
                    <a:pt x="3675" y="3704"/>
                    <a:pt x="3733" y="3627"/>
                    <a:pt x="3809" y="3618"/>
                  </a:cubicBezTo>
                  <a:cubicBezTo>
                    <a:pt x="3876" y="3599"/>
                    <a:pt x="3924" y="3551"/>
                    <a:pt x="3934" y="3493"/>
                  </a:cubicBezTo>
                  <a:lnTo>
                    <a:pt x="4010" y="3082"/>
                  </a:lnTo>
                  <a:cubicBezTo>
                    <a:pt x="4037" y="3012"/>
                    <a:pt x="4095" y="2966"/>
                    <a:pt x="4163" y="2966"/>
                  </a:cubicBezTo>
                  <a:cubicBezTo>
                    <a:pt x="4170" y="2966"/>
                    <a:pt x="4176" y="2966"/>
                    <a:pt x="4183" y="2967"/>
                  </a:cubicBezTo>
                  <a:lnTo>
                    <a:pt x="4269" y="2967"/>
                  </a:lnTo>
                  <a:cubicBezTo>
                    <a:pt x="4277" y="2969"/>
                    <a:pt x="4286" y="2969"/>
                    <a:pt x="4294" y="2969"/>
                  </a:cubicBezTo>
                  <a:cubicBezTo>
                    <a:pt x="4333" y="2969"/>
                    <a:pt x="4371" y="2952"/>
                    <a:pt x="4403" y="2929"/>
                  </a:cubicBezTo>
                  <a:cubicBezTo>
                    <a:pt x="4431" y="2890"/>
                    <a:pt x="4470" y="2871"/>
                    <a:pt x="4517" y="2871"/>
                  </a:cubicBezTo>
                  <a:lnTo>
                    <a:pt x="4785" y="2900"/>
                  </a:lnTo>
                  <a:cubicBezTo>
                    <a:pt x="4833" y="2919"/>
                    <a:pt x="4881" y="2957"/>
                    <a:pt x="4891" y="3015"/>
                  </a:cubicBezTo>
                  <a:lnTo>
                    <a:pt x="4919" y="3130"/>
                  </a:lnTo>
                  <a:cubicBezTo>
                    <a:pt x="4939" y="3216"/>
                    <a:pt x="4881" y="3302"/>
                    <a:pt x="4795" y="3321"/>
                  </a:cubicBezTo>
                  <a:lnTo>
                    <a:pt x="4039" y="3551"/>
                  </a:lnTo>
                  <a:cubicBezTo>
                    <a:pt x="3953" y="3570"/>
                    <a:pt x="3924" y="3675"/>
                    <a:pt x="3982" y="3742"/>
                  </a:cubicBezTo>
                  <a:lnTo>
                    <a:pt x="4049" y="3828"/>
                  </a:lnTo>
                  <a:cubicBezTo>
                    <a:pt x="4087" y="3857"/>
                    <a:pt x="4125" y="3876"/>
                    <a:pt x="4173" y="3876"/>
                  </a:cubicBezTo>
                  <a:lnTo>
                    <a:pt x="4613" y="3838"/>
                  </a:lnTo>
                  <a:cubicBezTo>
                    <a:pt x="4619" y="3837"/>
                    <a:pt x="4626" y="3837"/>
                    <a:pt x="4632" y="3837"/>
                  </a:cubicBezTo>
                  <a:cubicBezTo>
                    <a:pt x="4710" y="3837"/>
                    <a:pt x="4777" y="3892"/>
                    <a:pt x="4795" y="3972"/>
                  </a:cubicBezTo>
                  <a:lnTo>
                    <a:pt x="4814" y="4087"/>
                  </a:lnTo>
                  <a:cubicBezTo>
                    <a:pt x="4852" y="4278"/>
                    <a:pt x="4709" y="4469"/>
                    <a:pt x="4508" y="4479"/>
                  </a:cubicBezTo>
                  <a:lnTo>
                    <a:pt x="3666" y="4546"/>
                  </a:lnTo>
                  <a:cubicBezTo>
                    <a:pt x="3570" y="4556"/>
                    <a:pt x="3503" y="4651"/>
                    <a:pt x="3532" y="4747"/>
                  </a:cubicBezTo>
                  <a:cubicBezTo>
                    <a:pt x="3565" y="4845"/>
                    <a:pt x="3485" y="4937"/>
                    <a:pt x="3389" y="4937"/>
                  </a:cubicBezTo>
                  <a:cubicBezTo>
                    <a:pt x="3373" y="4937"/>
                    <a:pt x="3357" y="4934"/>
                    <a:pt x="3340" y="4929"/>
                  </a:cubicBezTo>
                  <a:lnTo>
                    <a:pt x="2718" y="4728"/>
                  </a:lnTo>
                  <a:cubicBezTo>
                    <a:pt x="2632" y="4699"/>
                    <a:pt x="2575" y="4623"/>
                    <a:pt x="2556" y="4536"/>
                  </a:cubicBezTo>
                  <a:cubicBezTo>
                    <a:pt x="2536" y="4422"/>
                    <a:pt x="2441" y="4335"/>
                    <a:pt x="2316" y="4335"/>
                  </a:cubicBezTo>
                  <a:lnTo>
                    <a:pt x="1723" y="4345"/>
                  </a:lnTo>
                  <a:cubicBezTo>
                    <a:pt x="1503" y="4355"/>
                    <a:pt x="1292" y="4402"/>
                    <a:pt x="1101" y="4489"/>
                  </a:cubicBezTo>
                  <a:lnTo>
                    <a:pt x="890" y="4584"/>
                  </a:lnTo>
                  <a:cubicBezTo>
                    <a:pt x="775" y="4632"/>
                    <a:pt x="689" y="4747"/>
                    <a:pt x="689" y="4871"/>
                  </a:cubicBezTo>
                  <a:lnTo>
                    <a:pt x="680" y="5044"/>
                  </a:lnTo>
                  <a:lnTo>
                    <a:pt x="86" y="5733"/>
                  </a:lnTo>
                  <a:cubicBezTo>
                    <a:pt x="29" y="5790"/>
                    <a:pt x="0" y="5867"/>
                    <a:pt x="0" y="5953"/>
                  </a:cubicBezTo>
                  <a:lnTo>
                    <a:pt x="0" y="6690"/>
                  </a:lnTo>
                  <a:cubicBezTo>
                    <a:pt x="0" y="6824"/>
                    <a:pt x="58" y="6948"/>
                    <a:pt x="153" y="7044"/>
                  </a:cubicBezTo>
                  <a:lnTo>
                    <a:pt x="689" y="7561"/>
                  </a:lnTo>
                  <a:cubicBezTo>
                    <a:pt x="766" y="7637"/>
                    <a:pt x="871" y="7685"/>
                    <a:pt x="996" y="7695"/>
                  </a:cubicBezTo>
                  <a:lnTo>
                    <a:pt x="2565" y="7838"/>
                  </a:lnTo>
                  <a:cubicBezTo>
                    <a:pt x="2670" y="7838"/>
                    <a:pt x="2737" y="7934"/>
                    <a:pt x="2728" y="8030"/>
                  </a:cubicBezTo>
                  <a:lnTo>
                    <a:pt x="2718" y="8106"/>
                  </a:lnTo>
                  <a:cubicBezTo>
                    <a:pt x="2699" y="8221"/>
                    <a:pt x="2757" y="8345"/>
                    <a:pt x="2852" y="8412"/>
                  </a:cubicBezTo>
                  <a:lnTo>
                    <a:pt x="3235" y="8699"/>
                  </a:lnTo>
                  <a:lnTo>
                    <a:pt x="3178" y="8891"/>
                  </a:lnTo>
                  <a:cubicBezTo>
                    <a:pt x="3139" y="9025"/>
                    <a:pt x="3178" y="9168"/>
                    <a:pt x="3283" y="9255"/>
                  </a:cubicBezTo>
                  <a:lnTo>
                    <a:pt x="3694" y="9609"/>
                  </a:lnTo>
                  <a:cubicBezTo>
                    <a:pt x="4096" y="9542"/>
                    <a:pt x="4489" y="9417"/>
                    <a:pt x="4862" y="9255"/>
                  </a:cubicBezTo>
                  <a:lnTo>
                    <a:pt x="5503" y="8479"/>
                  </a:lnTo>
                  <a:cubicBezTo>
                    <a:pt x="5599" y="8355"/>
                    <a:pt x="5685" y="8221"/>
                    <a:pt x="5752" y="8077"/>
                  </a:cubicBezTo>
                  <a:lnTo>
                    <a:pt x="6470" y="6422"/>
                  </a:lnTo>
                  <a:cubicBezTo>
                    <a:pt x="6546" y="6249"/>
                    <a:pt x="6422" y="6049"/>
                    <a:pt x="6231" y="6039"/>
                  </a:cubicBezTo>
                  <a:cubicBezTo>
                    <a:pt x="6020" y="6039"/>
                    <a:pt x="5829" y="5953"/>
                    <a:pt x="5695" y="5790"/>
                  </a:cubicBezTo>
                  <a:lnTo>
                    <a:pt x="4977" y="4938"/>
                  </a:lnTo>
                  <a:cubicBezTo>
                    <a:pt x="4864" y="4805"/>
                    <a:pt x="4979" y="4650"/>
                    <a:pt x="5109" y="4650"/>
                  </a:cubicBezTo>
                  <a:cubicBezTo>
                    <a:pt x="5156" y="4650"/>
                    <a:pt x="5204" y="4670"/>
                    <a:pt x="5245" y="4718"/>
                  </a:cubicBezTo>
                  <a:lnTo>
                    <a:pt x="5963" y="5570"/>
                  </a:lnTo>
                  <a:cubicBezTo>
                    <a:pt x="6020" y="5637"/>
                    <a:pt x="6116" y="5685"/>
                    <a:pt x="6211" y="5685"/>
                  </a:cubicBezTo>
                  <a:cubicBezTo>
                    <a:pt x="6317" y="5685"/>
                    <a:pt x="6422" y="5618"/>
                    <a:pt x="6470" y="5522"/>
                  </a:cubicBezTo>
                  <a:lnTo>
                    <a:pt x="6881" y="4709"/>
                  </a:lnTo>
                  <a:cubicBezTo>
                    <a:pt x="6920" y="4632"/>
                    <a:pt x="6900" y="4536"/>
                    <a:pt x="6833" y="4489"/>
                  </a:cubicBezTo>
                  <a:lnTo>
                    <a:pt x="6709" y="4412"/>
                  </a:lnTo>
                  <a:cubicBezTo>
                    <a:pt x="6671" y="4374"/>
                    <a:pt x="6652" y="4316"/>
                    <a:pt x="6680" y="4268"/>
                  </a:cubicBezTo>
                  <a:lnTo>
                    <a:pt x="6747" y="4182"/>
                  </a:lnTo>
                  <a:cubicBezTo>
                    <a:pt x="6808" y="4078"/>
                    <a:pt x="6918" y="4024"/>
                    <a:pt x="7031" y="4024"/>
                  </a:cubicBezTo>
                  <a:cubicBezTo>
                    <a:pt x="7114" y="4024"/>
                    <a:pt x="7199" y="4054"/>
                    <a:pt x="7264" y="4115"/>
                  </a:cubicBezTo>
                  <a:lnTo>
                    <a:pt x="7714" y="4565"/>
                  </a:lnTo>
                  <a:cubicBezTo>
                    <a:pt x="7695" y="4364"/>
                    <a:pt x="7676" y="4163"/>
                    <a:pt x="7637" y="3972"/>
                  </a:cubicBezTo>
                  <a:cubicBezTo>
                    <a:pt x="7274" y="1905"/>
                    <a:pt x="5628" y="306"/>
                    <a:pt x="3551" y="0"/>
                  </a:cubicBezTo>
                  <a:close/>
                </a:path>
              </a:pathLst>
            </a:custGeom>
            <a:solidFill>
              <a:srgbClr val="ced6dc"/>
            </a:solidFill>
            <a:ln w="0">
              <a:noFill/>
            </a:ln>
          </p:spPr>
          <p:style>
            <a:lnRef idx="0"/>
            <a:fillRef idx="0"/>
            <a:effectRef idx="0"/>
            <a:fontRef idx="minor"/>
          </p:style>
        </p:sp>
        <p:sp>
          <p:nvSpPr>
            <p:cNvPr id="1225" name="Google Shape;13325;p 2"/>
            <p:cNvSpPr/>
            <p:nvPr/>
          </p:nvSpPr>
          <p:spPr>
            <a:xfrm>
              <a:off x="9592200" y="1683360"/>
              <a:ext cx="11160" cy="19800"/>
            </a:xfrm>
            <a:custGeom>
              <a:avLst/>
              <a:gdLst/>
              <a:ahLst/>
              <a:rect l="l" t="t" r="r" b="b"/>
              <a:pathLst>
                <a:path w="623" h="997">
                  <a:moveTo>
                    <a:pt x="441" y="1"/>
                  </a:moveTo>
                  <a:cubicBezTo>
                    <a:pt x="345" y="1"/>
                    <a:pt x="269" y="77"/>
                    <a:pt x="269" y="173"/>
                  </a:cubicBezTo>
                  <a:lnTo>
                    <a:pt x="269" y="546"/>
                  </a:lnTo>
                  <a:lnTo>
                    <a:pt x="116" y="699"/>
                  </a:lnTo>
                  <a:cubicBezTo>
                    <a:pt x="1" y="805"/>
                    <a:pt x="77" y="996"/>
                    <a:pt x="230" y="996"/>
                  </a:cubicBezTo>
                  <a:cubicBezTo>
                    <a:pt x="278" y="996"/>
                    <a:pt x="326" y="977"/>
                    <a:pt x="355" y="948"/>
                  </a:cubicBezTo>
                  <a:lnTo>
                    <a:pt x="565" y="747"/>
                  </a:lnTo>
                  <a:cubicBezTo>
                    <a:pt x="604" y="719"/>
                    <a:pt x="623" y="671"/>
                    <a:pt x="623" y="623"/>
                  </a:cubicBezTo>
                  <a:lnTo>
                    <a:pt x="613" y="173"/>
                  </a:lnTo>
                  <a:cubicBezTo>
                    <a:pt x="613" y="77"/>
                    <a:pt x="537" y="1"/>
                    <a:pt x="441" y="1"/>
                  </a:cubicBezTo>
                  <a:close/>
                </a:path>
              </a:pathLst>
            </a:custGeom>
            <a:solidFill>
              <a:srgbClr val="ced6dc"/>
            </a:solidFill>
            <a:ln w="0">
              <a:noFill/>
            </a:ln>
          </p:spPr>
          <p:style>
            <a:lnRef idx="0"/>
            <a:fillRef idx="0"/>
            <a:effectRef idx="0"/>
            <a:fontRef idx="minor"/>
          </p:style>
        </p:sp>
        <p:sp>
          <p:nvSpPr>
            <p:cNvPr id="1226" name="Google Shape;13326;p 2"/>
            <p:cNvSpPr/>
            <p:nvPr/>
          </p:nvSpPr>
          <p:spPr>
            <a:xfrm>
              <a:off x="9567360" y="1754280"/>
              <a:ext cx="119160" cy="96840"/>
            </a:xfrm>
            <a:custGeom>
              <a:avLst/>
              <a:gdLst/>
              <a:ahLst/>
              <a:rect l="l" t="t" r="r" b="b"/>
              <a:pathLst>
                <a:path w="5580" h="4556">
                  <a:moveTo>
                    <a:pt x="670" y="0"/>
                  </a:moveTo>
                  <a:lnTo>
                    <a:pt x="77" y="670"/>
                  </a:lnTo>
                  <a:cubicBezTo>
                    <a:pt x="29" y="737"/>
                    <a:pt x="0" y="814"/>
                    <a:pt x="0" y="890"/>
                  </a:cubicBezTo>
                  <a:lnTo>
                    <a:pt x="0" y="1627"/>
                  </a:lnTo>
                  <a:cubicBezTo>
                    <a:pt x="0" y="1761"/>
                    <a:pt x="58" y="1895"/>
                    <a:pt x="153" y="1991"/>
                  </a:cubicBezTo>
                  <a:lnTo>
                    <a:pt x="680" y="2498"/>
                  </a:lnTo>
                  <a:cubicBezTo>
                    <a:pt x="766" y="2575"/>
                    <a:pt x="871" y="2622"/>
                    <a:pt x="986" y="2642"/>
                  </a:cubicBezTo>
                  <a:lnTo>
                    <a:pt x="2565" y="2785"/>
                  </a:lnTo>
                  <a:cubicBezTo>
                    <a:pt x="2670" y="2785"/>
                    <a:pt x="2737" y="2881"/>
                    <a:pt x="2728" y="2977"/>
                  </a:cubicBezTo>
                  <a:lnTo>
                    <a:pt x="2718" y="3053"/>
                  </a:lnTo>
                  <a:cubicBezTo>
                    <a:pt x="2699" y="3168"/>
                    <a:pt x="2757" y="3292"/>
                    <a:pt x="2852" y="3359"/>
                  </a:cubicBezTo>
                  <a:lnTo>
                    <a:pt x="3235" y="3646"/>
                  </a:lnTo>
                  <a:lnTo>
                    <a:pt x="3178" y="3838"/>
                  </a:lnTo>
                  <a:cubicBezTo>
                    <a:pt x="3139" y="3972"/>
                    <a:pt x="3178" y="4115"/>
                    <a:pt x="3283" y="4202"/>
                  </a:cubicBezTo>
                  <a:lnTo>
                    <a:pt x="3694" y="4556"/>
                  </a:lnTo>
                  <a:lnTo>
                    <a:pt x="3704" y="4556"/>
                  </a:lnTo>
                  <a:cubicBezTo>
                    <a:pt x="3991" y="4508"/>
                    <a:pt x="4278" y="4422"/>
                    <a:pt x="4556" y="4316"/>
                  </a:cubicBezTo>
                  <a:lnTo>
                    <a:pt x="4623" y="4297"/>
                  </a:lnTo>
                  <a:cubicBezTo>
                    <a:pt x="4690" y="4269"/>
                    <a:pt x="4747" y="4249"/>
                    <a:pt x="4805" y="4221"/>
                  </a:cubicBezTo>
                  <a:lnTo>
                    <a:pt x="4862" y="4192"/>
                  </a:lnTo>
                  <a:lnTo>
                    <a:pt x="5503" y="3426"/>
                  </a:lnTo>
                  <a:cubicBezTo>
                    <a:pt x="5532" y="3388"/>
                    <a:pt x="5561" y="3350"/>
                    <a:pt x="5580" y="3312"/>
                  </a:cubicBezTo>
                  <a:lnTo>
                    <a:pt x="5274" y="3312"/>
                  </a:lnTo>
                  <a:cubicBezTo>
                    <a:pt x="3187" y="3312"/>
                    <a:pt x="1331" y="1981"/>
                    <a:pt x="670" y="0"/>
                  </a:cubicBezTo>
                  <a:close/>
                </a:path>
              </a:pathLst>
            </a:custGeom>
            <a:solidFill>
              <a:srgbClr val="8297a8"/>
            </a:solidFill>
            <a:ln w="0">
              <a:noFill/>
            </a:ln>
          </p:spPr>
          <p:style>
            <a:lnRef idx="0"/>
            <a:fillRef idx="0"/>
            <a:effectRef idx="0"/>
            <a:fontRef idx="minor"/>
          </p:style>
        </p:sp>
        <p:sp>
          <p:nvSpPr>
            <p:cNvPr id="1227" name="Google Shape;13327;p 2"/>
            <p:cNvSpPr/>
            <p:nvPr/>
          </p:nvSpPr>
          <p:spPr>
            <a:xfrm>
              <a:off x="9507240" y="1683720"/>
              <a:ext cx="283680" cy="209880"/>
            </a:xfrm>
            <a:custGeom>
              <a:avLst/>
              <a:gdLst/>
              <a:ahLst/>
              <a:rect l="l" t="t" r="r" b="b"/>
              <a:pathLst>
                <a:path w="13167" h="9764">
                  <a:moveTo>
                    <a:pt x="11542" y="0"/>
                  </a:moveTo>
                  <a:cubicBezTo>
                    <a:pt x="11407" y="0"/>
                    <a:pt x="11274" y="126"/>
                    <a:pt x="11338" y="286"/>
                  </a:cubicBezTo>
                  <a:cubicBezTo>
                    <a:pt x="12697" y="3148"/>
                    <a:pt x="11740" y="6574"/>
                    <a:pt x="9089" y="8306"/>
                  </a:cubicBezTo>
                  <a:cubicBezTo>
                    <a:pt x="8022" y="9007"/>
                    <a:pt x="6813" y="9347"/>
                    <a:pt x="5613" y="9347"/>
                  </a:cubicBezTo>
                  <a:cubicBezTo>
                    <a:pt x="3834" y="9347"/>
                    <a:pt x="2076" y="8600"/>
                    <a:pt x="830" y="7177"/>
                  </a:cubicBezTo>
                  <a:lnTo>
                    <a:pt x="830" y="7177"/>
                  </a:lnTo>
                  <a:lnTo>
                    <a:pt x="1567" y="7416"/>
                  </a:lnTo>
                  <a:cubicBezTo>
                    <a:pt x="1599" y="7429"/>
                    <a:pt x="1629" y="7435"/>
                    <a:pt x="1656" y="7435"/>
                  </a:cubicBezTo>
                  <a:cubicBezTo>
                    <a:pt x="1872" y="7435"/>
                    <a:pt x="1955" y="7082"/>
                    <a:pt x="1701" y="7014"/>
                  </a:cubicBezTo>
                  <a:lnTo>
                    <a:pt x="294" y="6545"/>
                  </a:lnTo>
                  <a:cubicBezTo>
                    <a:pt x="272" y="6538"/>
                    <a:pt x="249" y="6535"/>
                    <a:pt x="228" y="6535"/>
                  </a:cubicBezTo>
                  <a:cubicBezTo>
                    <a:pt x="102" y="6535"/>
                    <a:pt x="0" y="6645"/>
                    <a:pt x="17" y="6784"/>
                  </a:cubicBezTo>
                  <a:lnTo>
                    <a:pt x="256" y="8421"/>
                  </a:lnTo>
                  <a:cubicBezTo>
                    <a:pt x="275" y="8526"/>
                    <a:pt x="361" y="8603"/>
                    <a:pt x="466" y="8603"/>
                  </a:cubicBezTo>
                  <a:lnTo>
                    <a:pt x="495" y="8603"/>
                  </a:lnTo>
                  <a:cubicBezTo>
                    <a:pt x="610" y="8583"/>
                    <a:pt x="696" y="8478"/>
                    <a:pt x="677" y="8363"/>
                  </a:cubicBezTo>
                  <a:lnTo>
                    <a:pt x="553" y="7492"/>
                  </a:lnTo>
                  <a:lnTo>
                    <a:pt x="553" y="7492"/>
                  </a:lnTo>
                  <a:cubicBezTo>
                    <a:pt x="1880" y="8985"/>
                    <a:pt x="3736" y="9764"/>
                    <a:pt x="5614" y="9764"/>
                  </a:cubicBezTo>
                  <a:cubicBezTo>
                    <a:pt x="6903" y="9764"/>
                    <a:pt x="8202" y="9397"/>
                    <a:pt x="9348" y="8641"/>
                  </a:cubicBezTo>
                  <a:cubicBezTo>
                    <a:pt x="12152" y="6794"/>
                    <a:pt x="13166" y="3157"/>
                    <a:pt x="11731" y="114"/>
                  </a:cubicBezTo>
                  <a:lnTo>
                    <a:pt x="11721" y="104"/>
                  </a:lnTo>
                  <a:cubicBezTo>
                    <a:pt x="11677" y="31"/>
                    <a:pt x="11609" y="0"/>
                    <a:pt x="11542" y="0"/>
                  </a:cubicBezTo>
                  <a:close/>
                </a:path>
              </a:pathLst>
            </a:custGeom>
            <a:solidFill>
              <a:srgbClr val="e2e9ed"/>
            </a:solidFill>
            <a:ln w="0">
              <a:noFill/>
            </a:ln>
          </p:spPr>
          <p:style>
            <a:lnRef idx="0"/>
            <a:fillRef idx="0"/>
            <a:effectRef idx="0"/>
            <a:fontRef idx="minor"/>
          </p:style>
        </p:sp>
        <p:sp>
          <p:nvSpPr>
            <p:cNvPr id="1228" name="Google Shape;13328;p 2"/>
            <p:cNvSpPr/>
            <p:nvPr/>
          </p:nvSpPr>
          <p:spPr>
            <a:xfrm>
              <a:off x="9465840" y="1603080"/>
              <a:ext cx="282960" cy="209160"/>
            </a:xfrm>
            <a:custGeom>
              <a:avLst/>
              <a:gdLst/>
              <a:ahLst/>
              <a:rect l="l" t="t" r="r" b="b"/>
              <a:pathLst>
                <a:path w="13131" h="9730">
                  <a:moveTo>
                    <a:pt x="7544" y="0"/>
                  </a:moveTo>
                  <a:cubicBezTo>
                    <a:pt x="6257" y="0"/>
                    <a:pt x="4960" y="367"/>
                    <a:pt x="3819" y="1121"/>
                  </a:cubicBezTo>
                  <a:cubicBezTo>
                    <a:pt x="1024" y="2968"/>
                    <a:pt x="0" y="6586"/>
                    <a:pt x="1417" y="9620"/>
                  </a:cubicBezTo>
                  <a:cubicBezTo>
                    <a:pt x="1459" y="9697"/>
                    <a:pt x="1526" y="9730"/>
                    <a:pt x="1593" y="9730"/>
                  </a:cubicBezTo>
                  <a:cubicBezTo>
                    <a:pt x="1725" y="9730"/>
                    <a:pt x="1857" y="9603"/>
                    <a:pt x="1800" y="9438"/>
                  </a:cubicBezTo>
                  <a:cubicBezTo>
                    <a:pt x="1388" y="8586"/>
                    <a:pt x="1178" y="7658"/>
                    <a:pt x="1187" y="6720"/>
                  </a:cubicBezTo>
                  <a:cubicBezTo>
                    <a:pt x="1187" y="4079"/>
                    <a:pt x="2824" y="1715"/>
                    <a:pt x="5302" y="786"/>
                  </a:cubicBezTo>
                  <a:cubicBezTo>
                    <a:pt x="6026" y="514"/>
                    <a:pt x="6777" y="383"/>
                    <a:pt x="7521" y="383"/>
                  </a:cubicBezTo>
                  <a:cubicBezTo>
                    <a:pt x="9317" y="383"/>
                    <a:pt x="11073" y="1149"/>
                    <a:pt x="12298" y="2557"/>
                  </a:cubicBezTo>
                  <a:lnTo>
                    <a:pt x="11571" y="2318"/>
                  </a:lnTo>
                  <a:cubicBezTo>
                    <a:pt x="11549" y="2312"/>
                    <a:pt x="11529" y="2309"/>
                    <a:pt x="11509" y="2309"/>
                  </a:cubicBezTo>
                  <a:cubicBezTo>
                    <a:pt x="11294" y="2309"/>
                    <a:pt x="11209" y="2623"/>
                    <a:pt x="11437" y="2720"/>
                  </a:cubicBezTo>
                  <a:lnTo>
                    <a:pt x="12844" y="3179"/>
                  </a:lnTo>
                  <a:cubicBezTo>
                    <a:pt x="12863" y="3189"/>
                    <a:pt x="12882" y="3198"/>
                    <a:pt x="12911" y="3198"/>
                  </a:cubicBezTo>
                  <a:cubicBezTo>
                    <a:pt x="13035" y="3189"/>
                    <a:pt x="13131" y="3083"/>
                    <a:pt x="13121" y="2959"/>
                  </a:cubicBezTo>
                  <a:lnTo>
                    <a:pt x="12882" y="1313"/>
                  </a:lnTo>
                  <a:cubicBezTo>
                    <a:pt x="12869" y="1181"/>
                    <a:pt x="12773" y="1121"/>
                    <a:pt x="12676" y="1121"/>
                  </a:cubicBezTo>
                  <a:cubicBezTo>
                    <a:pt x="12554" y="1121"/>
                    <a:pt x="12429" y="1215"/>
                    <a:pt x="12461" y="1380"/>
                  </a:cubicBezTo>
                  <a:lnTo>
                    <a:pt x="12576" y="2241"/>
                  </a:lnTo>
                  <a:cubicBezTo>
                    <a:pt x="11251" y="769"/>
                    <a:pt x="9407" y="0"/>
                    <a:pt x="7544" y="0"/>
                  </a:cubicBezTo>
                  <a:close/>
                </a:path>
              </a:pathLst>
            </a:custGeom>
            <a:solidFill>
              <a:srgbClr val="e2e9ed"/>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29"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Future of Blockchain</a:t>
            </a:r>
            <a:endParaRPr b="0" lang="en-US" sz="4000" spc="-1" strike="noStrike">
              <a:latin typeface="Arial"/>
            </a:endParaRPr>
          </a:p>
        </p:txBody>
      </p:sp>
      <p:sp>
        <p:nvSpPr>
          <p:cNvPr id="1230" name="TextBox 155"/>
          <p:cNvSpPr/>
          <p:nvPr/>
        </p:nvSpPr>
        <p:spPr>
          <a:xfrm>
            <a:off x="50760" y="1212480"/>
            <a:ext cx="6769800" cy="39279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000000"/>
              </a:buClr>
              <a:buFont typeface="Wingdings" charset="2"/>
              <a:buChar char=""/>
            </a:pPr>
            <a:r>
              <a:rPr b="0" lang="en-US" sz="2600" spc="-1" strike="noStrike">
                <a:solidFill>
                  <a:srgbClr val="ffffff"/>
                </a:solidFill>
                <a:latin typeface="Verdana"/>
                <a:ea typeface="Verdana"/>
              </a:rPr>
              <a:t>Empower people in developing countries.</a:t>
            </a:r>
            <a:endParaRPr b="0" lang="en-US" sz="2600" spc="-1" strike="noStrike">
              <a:latin typeface="Arial"/>
            </a:endParaRPr>
          </a:p>
          <a:p>
            <a:pPr marL="285840" indent="-285840">
              <a:lnSpc>
                <a:spcPct val="150000"/>
              </a:lnSpc>
              <a:buClr>
                <a:srgbClr val="000000"/>
              </a:buClr>
              <a:buFont typeface="Wingdings" charset="2"/>
              <a:buChar char=""/>
            </a:pPr>
            <a:r>
              <a:rPr b="0" lang="en-US" sz="2600" spc="-1" strike="noStrike">
                <a:solidFill>
                  <a:srgbClr val="ffffff"/>
                </a:solidFill>
                <a:latin typeface="Verdana"/>
                <a:ea typeface="Verdana"/>
              </a:rPr>
              <a:t>The use in voting systems.</a:t>
            </a:r>
            <a:endParaRPr b="0" lang="en-US" sz="2600" spc="-1" strike="noStrike">
              <a:latin typeface="Arial"/>
            </a:endParaRPr>
          </a:p>
          <a:p>
            <a:pPr marL="285840" indent="-285840">
              <a:lnSpc>
                <a:spcPct val="150000"/>
              </a:lnSpc>
              <a:buClr>
                <a:srgbClr val="000000"/>
              </a:buClr>
              <a:buFont typeface="Wingdings" charset="2"/>
              <a:buChar char=""/>
            </a:pPr>
            <a:r>
              <a:rPr b="0" lang="en-US" sz="2600" spc="-1" strike="noStrike">
                <a:solidFill>
                  <a:srgbClr val="ffffff"/>
                </a:solidFill>
                <a:latin typeface="Verdana"/>
                <a:ea typeface="Verdana"/>
              </a:rPr>
              <a:t>CBDCs</a:t>
            </a:r>
            <a:endParaRPr b="0" lang="en-US" sz="2600" spc="-1" strike="noStrike">
              <a:latin typeface="Arial"/>
            </a:endParaRPr>
          </a:p>
          <a:p>
            <a:pPr marL="285840" indent="-285840">
              <a:lnSpc>
                <a:spcPct val="150000"/>
              </a:lnSpc>
              <a:buClr>
                <a:srgbClr val="000000"/>
              </a:buClr>
              <a:buFont typeface="Wingdings" charset="2"/>
              <a:buChar char=""/>
            </a:pPr>
            <a:r>
              <a:rPr b="0" lang="en-US" sz="2600" spc="-1" strike="noStrike">
                <a:solidFill>
                  <a:srgbClr val="ffffff"/>
                </a:solidFill>
                <a:latin typeface="Verdana"/>
                <a:ea typeface="Verdana"/>
              </a:rPr>
              <a:t>That DeFi Will Continue to Increase(Decentralized finance).</a:t>
            </a:r>
            <a:endParaRPr b="0" lang="en-US" sz="2600" spc="-1" strike="noStrike">
              <a:latin typeface="Arial"/>
            </a:endParaRPr>
          </a:p>
          <a:p>
            <a:pPr>
              <a:lnSpc>
                <a:spcPct val="100000"/>
              </a:lnSpc>
              <a:buNone/>
            </a:pPr>
            <a:endParaRPr b="0" lang="en-US" sz="1800" spc="-1" strike="noStrike">
              <a:latin typeface="Arial"/>
            </a:endParaRPr>
          </a:p>
        </p:txBody>
      </p:sp>
      <p:pic>
        <p:nvPicPr>
          <p:cNvPr id="1231" name="Picture 44" descr=""/>
          <p:cNvPicPr/>
          <p:nvPr/>
        </p:nvPicPr>
        <p:blipFill>
          <a:blip r:embed="rId1"/>
          <a:srcRect l="8420" t="0" r="8304" b="0"/>
          <a:stretch/>
        </p:blipFill>
        <p:spPr>
          <a:xfrm>
            <a:off x="5943600" y="1401840"/>
            <a:ext cx="3725280" cy="3559680"/>
          </a:xfrm>
          <a:prstGeom prst="rect">
            <a:avLst/>
          </a:prstGeom>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32"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Future of Blockchain</a:t>
            </a:r>
            <a:endParaRPr b="0" lang="en-US" sz="4000" spc="-1" strike="noStrike">
              <a:latin typeface="Arial"/>
            </a:endParaRPr>
          </a:p>
        </p:txBody>
      </p:sp>
      <p:sp>
        <p:nvSpPr>
          <p:cNvPr id="1233" name="Rectangle 8"/>
          <p:cNvSpPr/>
          <p:nvPr/>
        </p:nvSpPr>
        <p:spPr>
          <a:xfrm>
            <a:off x="558360" y="1457280"/>
            <a:ext cx="9019800" cy="2832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ffffff"/>
              </a:buClr>
              <a:buFont typeface="Wingdings" charset="2"/>
              <a:buChar char=""/>
            </a:pPr>
            <a:r>
              <a:rPr b="0" lang="en-US" sz="2400" spc="-1" strike="noStrike">
                <a:solidFill>
                  <a:srgbClr val="ffffff"/>
                </a:solidFill>
                <a:latin typeface="Verdana"/>
                <a:ea typeface="Verdana"/>
              </a:rPr>
              <a:t>The number of transactions beyond conventional mechanisms and mediums would increase substantially.</a:t>
            </a:r>
            <a:endParaRPr b="0" lang="en-US" sz="2400" spc="-1" strike="noStrike">
              <a:latin typeface="Arial"/>
            </a:endParaRPr>
          </a:p>
          <a:p>
            <a:pPr marL="285840" indent="-285840">
              <a:lnSpc>
                <a:spcPct val="150000"/>
              </a:lnSpc>
              <a:buClr>
                <a:srgbClr val="ffffff"/>
              </a:buClr>
              <a:buFont typeface="Wingdings" charset="2"/>
              <a:buChar char=""/>
            </a:pPr>
            <a:r>
              <a:rPr b="0" lang="en-US" sz="2400" spc="-1" strike="noStrike">
                <a:solidFill>
                  <a:srgbClr val="ffffff"/>
                </a:solidFill>
                <a:latin typeface="Verdana"/>
                <a:ea typeface="Verdana"/>
              </a:rPr>
              <a:t>Help in improving the safety of big Data.</a:t>
            </a:r>
            <a:endParaRPr b="0" lang="en-US" sz="2400" spc="-1" strike="noStrike">
              <a:latin typeface="Arial"/>
            </a:endParaRPr>
          </a:p>
          <a:p>
            <a:pPr marL="285840" indent="-285840">
              <a:lnSpc>
                <a:spcPct val="150000"/>
              </a:lnSpc>
              <a:buClr>
                <a:srgbClr val="ffffff"/>
              </a:buClr>
              <a:buFont typeface="Wingdings" charset="2"/>
              <a:buChar char=""/>
            </a:pPr>
            <a:r>
              <a:rPr b="0" lang="en-US" sz="2400" spc="-1" strike="noStrike">
                <a:solidFill>
                  <a:srgbClr val="ffffff"/>
                </a:solidFill>
                <a:latin typeface="Verdana"/>
                <a:ea typeface="Verdana"/>
              </a:rPr>
              <a:t>Democratize ownership and sharing of big 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34" name="TextBox 37"/>
          <p:cNvSpPr/>
          <p:nvPr/>
        </p:nvSpPr>
        <p:spPr>
          <a:xfrm>
            <a:off x="525960" y="1121400"/>
            <a:ext cx="8608320" cy="26449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50000"/>
              </a:lnSpc>
              <a:buClr>
                <a:srgbClr val="1f497d"/>
              </a:buClr>
              <a:buFont typeface="Wingdings" charset="2"/>
              <a:buChar char=""/>
            </a:pPr>
            <a:r>
              <a:rPr b="0" lang="en-US" sz="1400" spc="-1" strike="noStrike">
                <a:solidFill>
                  <a:srgbClr val="ffffff"/>
                </a:solidFill>
                <a:latin typeface="Verdana"/>
                <a:ea typeface="Verdana"/>
              </a:rPr>
              <a:t>Blockchain is the future for the world and it could be the next generation of the Internet.</a:t>
            </a:r>
            <a:endParaRPr b="0" lang="en-US" sz="1400" spc="-1" strike="noStrike">
              <a:latin typeface="Arial"/>
            </a:endParaRPr>
          </a:p>
          <a:p>
            <a:pPr marL="457200" indent="-457200">
              <a:lnSpc>
                <a:spcPct val="150000"/>
              </a:lnSpc>
              <a:buClr>
                <a:srgbClr val="1f497d"/>
              </a:buClr>
              <a:buFont typeface="Wingdings" charset="2"/>
              <a:buChar char=""/>
            </a:pPr>
            <a:r>
              <a:rPr b="0" lang="en-US" sz="1600" spc="-1" strike="noStrike">
                <a:solidFill>
                  <a:srgbClr val="ffffff"/>
                </a:solidFill>
                <a:latin typeface="Verdana"/>
                <a:ea typeface="Verdana"/>
              </a:rPr>
              <a:t>Blockchain has overcome the centralized system issues.</a:t>
            </a:r>
            <a:endParaRPr b="0" lang="en-US" sz="1600" spc="-1" strike="noStrike">
              <a:latin typeface="Arial"/>
            </a:endParaRPr>
          </a:p>
          <a:p>
            <a:pPr marL="457200" indent="-457200">
              <a:lnSpc>
                <a:spcPct val="150000"/>
              </a:lnSpc>
              <a:buClr>
                <a:srgbClr val="1f497d"/>
              </a:buClr>
              <a:buFont typeface="Wingdings" charset="2"/>
              <a:buChar char=""/>
            </a:pPr>
            <a:r>
              <a:rPr b="0" lang="en-US" sz="1600" spc="-1" strike="noStrike">
                <a:solidFill>
                  <a:srgbClr val="ffffff"/>
                </a:solidFill>
                <a:latin typeface="Verdana"/>
                <a:ea typeface="Verdana"/>
              </a:rPr>
              <a:t>Blockchain technology has the ability to solve a lot of problems by its characteristics.</a:t>
            </a:r>
            <a:endParaRPr b="0" lang="en-US" sz="1600" spc="-1" strike="noStrike">
              <a:latin typeface="Arial"/>
            </a:endParaRPr>
          </a:p>
          <a:p>
            <a:pPr marL="457200" indent="-457200">
              <a:lnSpc>
                <a:spcPct val="150000"/>
              </a:lnSpc>
              <a:buClr>
                <a:srgbClr val="1f497d"/>
              </a:buClr>
              <a:buFont typeface="Wingdings" charset="2"/>
              <a:buChar char=""/>
            </a:pPr>
            <a:r>
              <a:rPr b="1" lang="en-US" sz="1400" spc="-1" strike="noStrike">
                <a:solidFill>
                  <a:srgbClr val="ffffff"/>
                </a:solidFill>
                <a:latin typeface="Verdana"/>
                <a:ea typeface="Verdana"/>
              </a:rPr>
              <a:t>Benefits</a:t>
            </a:r>
            <a:r>
              <a:rPr b="0" lang="en-US" sz="1400" spc="-1" strike="noStrike">
                <a:solidFill>
                  <a:srgbClr val="ffffff"/>
                </a:solidFill>
                <a:latin typeface="Verdana"/>
                <a:ea typeface="Verdana"/>
              </a:rPr>
              <a:t>:</a:t>
            </a:r>
            <a:endParaRPr b="0" lang="en-US" sz="1400" spc="-1" strike="noStrike">
              <a:latin typeface="Arial"/>
            </a:endParaRPr>
          </a:p>
          <a:p>
            <a:pPr lvl="2" marL="648000" indent="-216000">
              <a:lnSpc>
                <a:spcPct val="150000"/>
              </a:lnSpc>
              <a:buClr>
                <a:srgbClr val="ffffff"/>
              </a:buClr>
              <a:buSzPct val="45000"/>
              <a:buFont typeface="Wingdings" charset="2"/>
              <a:buChar char=""/>
            </a:pPr>
            <a:r>
              <a:rPr b="0" lang="en-US" sz="1200" spc="-1" strike="noStrike">
                <a:solidFill>
                  <a:srgbClr val="ffffff"/>
                </a:solidFill>
                <a:latin typeface="Verdana"/>
                <a:ea typeface="Verdana"/>
              </a:rPr>
              <a:t>Unintentional deletion</a:t>
            </a:r>
            <a:endParaRPr b="0" lang="en-US" sz="1200" spc="-1" strike="noStrike">
              <a:latin typeface="Arial"/>
            </a:endParaRPr>
          </a:p>
          <a:p>
            <a:pPr lvl="2" marL="648000" indent="-216000">
              <a:lnSpc>
                <a:spcPct val="150000"/>
              </a:lnSpc>
              <a:buClr>
                <a:srgbClr val="ffffff"/>
              </a:buClr>
              <a:buSzPct val="45000"/>
              <a:buFont typeface="Wingdings" charset="2"/>
              <a:buChar char=""/>
            </a:pPr>
            <a:r>
              <a:rPr b="0" lang="en-US" sz="1200" spc="-1" strike="noStrike">
                <a:solidFill>
                  <a:srgbClr val="ffffff"/>
                </a:solidFill>
                <a:latin typeface="Verdana"/>
                <a:ea typeface="Verdana"/>
              </a:rPr>
              <a:t>Alteration of data</a:t>
            </a:r>
            <a:endParaRPr b="0" lang="en-US" sz="1200" spc="-1" strike="noStrike">
              <a:latin typeface="Arial"/>
            </a:endParaRPr>
          </a:p>
          <a:p>
            <a:pPr lvl="2" marL="648000" indent="-216000">
              <a:lnSpc>
                <a:spcPct val="150000"/>
              </a:lnSpc>
              <a:buClr>
                <a:srgbClr val="ffffff"/>
              </a:buClr>
              <a:buSzPct val="45000"/>
              <a:buFont typeface="Wingdings" charset="2"/>
              <a:buChar char=""/>
            </a:pPr>
            <a:r>
              <a:rPr b="0" lang="en-US" sz="1200" spc="-1" strike="noStrike">
                <a:solidFill>
                  <a:srgbClr val="ffffff"/>
                </a:solidFill>
                <a:latin typeface="Verdana"/>
                <a:ea typeface="Verdana"/>
              </a:rPr>
              <a:t>Time, Cost and Effort(for each transaction)</a:t>
            </a:r>
            <a:endParaRPr b="0" lang="en-US" sz="1200" spc="-1" strike="noStrike">
              <a:latin typeface="Arial"/>
            </a:endParaRPr>
          </a:p>
        </p:txBody>
      </p:sp>
      <p:sp>
        <p:nvSpPr>
          <p:cNvPr id="1235" name="PlaceHolder 6"/>
          <p:cNvSpPr/>
          <p:nvPr/>
        </p:nvSpPr>
        <p:spPr>
          <a:xfrm>
            <a:off x="267480" y="280080"/>
            <a:ext cx="9563400" cy="5968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Future of Blockchain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36"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1" lang="en-US" sz="4000" spc="-1" strike="noStrike">
                <a:solidFill>
                  <a:srgbClr val="ffffff"/>
                </a:solidFill>
                <a:latin typeface="Verdana"/>
                <a:ea typeface="Verdana"/>
              </a:rPr>
              <a:t>Recommendations </a:t>
            </a:r>
            <a:endParaRPr b="0" lang="en-US" sz="4000" spc="-1" strike="noStrike">
              <a:latin typeface="Arial"/>
            </a:endParaRPr>
          </a:p>
        </p:txBody>
      </p:sp>
      <p:grpSp>
        <p:nvGrpSpPr>
          <p:cNvPr id="1237" name="Google Shape;15492;p 2"/>
          <p:cNvGrpSpPr/>
          <p:nvPr/>
        </p:nvGrpSpPr>
        <p:grpSpPr>
          <a:xfrm>
            <a:off x="8145000" y="4073760"/>
            <a:ext cx="1929600" cy="1593000"/>
            <a:chOff x="8145000" y="4073760"/>
            <a:chExt cx="1929600" cy="1593000"/>
          </a:xfrm>
        </p:grpSpPr>
        <p:sp>
          <p:nvSpPr>
            <p:cNvPr id="1238" name="Google Shape;15493;p 2"/>
            <p:cNvSpPr/>
            <p:nvPr/>
          </p:nvSpPr>
          <p:spPr>
            <a:xfrm>
              <a:off x="8954640" y="4073760"/>
              <a:ext cx="1119960" cy="867600"/>
            </a:xfrm>
            <a:custGeom>
              <a:avLst/>
              <a:gdLst/>
              <a:ahLst/>
              <a:rect l="l" t="t" r="r" b="b"/>
              <a:pathLst>
                <a:path w="8365" h="6968">
                  <a:moveTo>
                    <a:pt x="469" y="0"/>
                  </a:moveTo>
                  <a:cubicBezTo>
                    <a:pt x="211" y="0"/>
                    <a:pt x="0" y="201"/>
                    <a:pt x="0" y="460"/>
                  </a:cubicBezTo>
                  <a:lnTo>
                    <a:pt x="0" y="6508"/>
                  </a:lnTo>
                  <a:cubicBezTo>
                    <a:pt x="0" y="6757"/>
                    <a:pt x="211" y="6968"/>
                    <a:pt x="469" y="6968"/>
                  </a:cubicBezTo>
                  <a:lnTo>
                    <a:pt x="7905" y="6968"/>
                  </a:lnTo>
                  <a:cubicBezTo>
                    <a:pt x="8154" y="6968"/>
                    <a:pt x="8365" y="6757"/>
                    <a:pt x="8365" y="6508"/>
                  </a:cubicBezTo>
                  <a:lnTo>
                    <a:pt x="8365" y="460"/>
                  </a:lnTo>
                  <a:cubicBezTo>
                    <a:pt x="8365" y="201"/>
                    <a:pt x="8154" y="0"/>
                    <a:pt x="7905" y="0"/>
                  </a:cubicBezTo>
                  <a:close/>
                </a:path>
              </a:pathLst>
            </a:custGeom>
            <a:solidFill>
              <a:srgbClr val="e3e9ed"/>
            </a:solidFill>
            <a:ln w="0">
              <a:noFill/>
            </a:ln>
          </p:spPr>
          <p:style>
            <a:lnRef idx="0"/>
            <a:fillRef idx="0"/>
            <a:effectRef idx="0"/>
            <a:fontRef idx="minor"/>
          </p:style>
        </p:sp>
        <p:sp>
          <p:nvSpPr>
            <p:cNvPr id="1239" name="Google Shape;15494;p 2"/>
            <p:cNvSpPr/>
            <p:nvPr/>
          </p:nvSpPr>
          <p:spPr>
            <a:xfrm>
              <a:off x="8147520" y="4769280"/>
              <a:ext cx="557640" cy="520200"/>
            </a:xfrm>
            <a:custGeom>
              <a:avLst/>
              <a:gdLst/>
              <a:ahLst/>
              <a:rect l="l" t="t" r="r" b="b"/>
              <a:pathLst>
                <a:path w="4174" h="4183">
                  <a:moveTo>
                    <a:pt x="2087" y="0"/>
                  </a:moveTo>
                  <a:cubicBezTo>
                    <a:pt x="1178" y="0"/>
                    <a:pt x="498" y="737"/>
                    <a:pt x="431" y="1627"/>
                  </a:cubicBezTo>
                  <a:cubicBezTo>
                    <a:pt x="383" y="2278"/>
                    <a:pt x="249" y="2919"/>
                    <a:pt x="48" y="3532"/>
                  </a:cubicBezTo>
                  <a:cubicBezTo>
                    <a:pt x="1" y="3647"/>
                    <a:pt x="48" y="3781"/>
                    <a:pt x="163" y="3828"/>
                  </a:cubicBezTo>
                  <a:cubicBezTo>
                    <a:pt x="546" y="4001"/>
                    <a:pt x="958" y="4125"/>
                    <a:pt x="1379" y="4182"/>
                  </a:cubicBezTo>
                  <a:lnTo>
                    <a:pt x="2795" y="4182"/>
                  </a:lnTo>
                  <a:cubicBezTo>
                    <a:pt x="3216" y="4125"/>
                    <a:pt x="3618" y="4001"/>
                    <a:pt x="4011" y="3828"/>
                  </a:cubicBezTo>
                  <a:cubicBezTo>
                    <a:pt x="4116" y="3781"/>
                    <a:pt x="4173" y="3647"/>
                    <a:pt x="4125" y="3532"/>
                  </a:cubicBezTo>
                  <a:cubicBezTo>
                    <a:pt x="3924" y="2919"/>
                    <a:pt x="3790" y="2278"/>
                    <a:pt x="3743" y="1627"/>
                  </a:cubicBezTo>
                  <a:cubicBezTo>
                    <a:pt x="3676" y="737"/>
                    <a:pt x="2996" y="0"/>
                    <a:pt x="2087" y="0"/>
                  </a:cubicBezTo>
                  <a:close/>
                </a:path>
              </a:pathLst>
            </a:custGeom>
            <a:solidFill>
              <a:srgbClr val="657e93"/>
            </a:solidFill>
            <a:ln w="0">
              <a:noFill/>
            </a:ln>
          </p:spPr>
          <p:style>
            <a:lnRef idx="0"/>
            <a:fillRef idx="0"/>
            <a:effectRef idx="0"/>
            <a:fontRef idx="minor"/>
          </p:style>
        </p:sp>
        <p:sp>
          <p:nvSpPr>
            <p:cNvPr id="1240" name="Google Shape;15495;p 2"/>
            <p:cNvSpPr/>
            <p:nvPr/>
          </p:nvSpPr>
          <p:spPr>
            <a:xfrm>
              <a:off x="8299080" y="4769280"/>
              <a:ext cx="406080" cy="521280"/>
            </a:xfrm>
            <a:custGeom>
              <a:avLst/>
              <a:gdLst/>
              <a:ahLst/>
              <a:rect l="l" t="t" r="r" b="b"/>
              <a:pathLst>
                <a:path w="3045" h="4193">
                  <a:moveTo>
                    <a:pt x="948" y="0"/>
                  </a:moveTo>
                  <a:cubicBezTo>
                    <a:pt x="250" y="0"/>
                    <a:pt x="1" y="957"/>
                    <a:pt x="604" y="1321"/>
                  </a:cubicBezTo>
                  <a:cubicBezTo>
                    <a:pt x="623" y="1331"/>
                    <a:pt x="642" y="1340"/>
                    <a:pt x="661" y="1350"/>
                  </a:cubicBezTo>
                  <a:lnTo>
                    <a:pt x="1188" y="4192"/>
                  </a:lnTo>
                  <a:lnTo>
                    <a:pt x="1666" y="4192"/>
                  </a:lnTo>
                  <a:cubicBezTo>
                    <a:pt x="2087" y="4125"/>
                    <a:pt x="2499" y="4001"/>
                    <a:pt x="2882" y="3828"/>
                  </a:cubicBezTo>
                  <a:cubicBezTo>
                    <a:pt x="2987" y="3781"/>
                    <a:pt x="3044" y="3647"/>
                    <a:pt x="2996" y="3532"/>
                  </a:cubicBezTo>
                  <a:cubicBezTo>
                    <a:pt x="2795" y="2919"/>
                    <a:pt x="2661" y="2278"/>
                    <a:pt x="2604" y="1627"/>
                  </a:cubicBezTo>
                  <a:cubicBezTo>
                    <a:pt x="2547" y="737"/>
                    <a:pt x="1867" y="0"/>
                    <a:pt x="958" y="0"/>
                  </a:cubicBezTo>
                  <a:close/>
                </a:path>
              </a:pathLst>
            </a:custGeom>
            <a:solidFill>
              <a:srgbClr val="657e93"/>
            </a:solidFill>
            <a:ln w="0">
              <a:noFill/>
            </a:ln>
          </p:spPr>
          <p:style>
            <a:lnRef idx="0"/>
            <a:fillRef idx="0"/>
            <a:effectRef idx="0"/>
            <a:fontRef idx="minor"/>
          </p:style>
        </p:sp>
        <p:sp>
          <p:nvSpPr>
            <p:cNvPr id="1241" name="Google Shape;15496;p 2"/>
            <p:cNvSpPr/>
            <p:nvPr/>
          </p:nvSpPr>
          <p:spPr>
            <a:xfrm>
              <a:off x="8145000" y="4793760"/>
              <a:ext cx="1058040" cy="873000"/>
            </a:xfrm>
            <a:custGeom>
              <a:avLst/>
              <a:gdLst/>
              <a:ahLst/>
              <a:rect l="l" t="t" r="r" b="b"/>
              <a:pathLst>
                <a:path w="7906" h="7009">
                  <a:moveTo>
                    <a:pt x="7725" y="1"/>
                  </a:moveTo>
                  <a:cubicBezTo>
                    <a:pt x="7681" y="1"/>
                    <a:pt x="7638" y="18"/>
                    <a:pt x="7609" y="51"/>
                  </a:cubicBezTo>
                  <a:lnTo>
                    <a:pt x="3618" y="3860"/>
                  </a:lnTo>
                  <a:cubicBezTo>
                    <a:pt x="3532" y="3946"/>
                    <a:pt x="3417" y="3984"/>
                    <a:pt x="3293" y="3984"/>
                  </a:cubicBezTo>
                  <a:lnTo>
                    <a:pt x="3254" y="3984"/>
                  </a:lnTo>
                  <a:cubicBezTo>
                    <a:pt x="2996" y="3984"/>
                    <a:pt x="2785" y="3783"/>
                    <a:pt x="2785" y="3525"/>
                  </a:cubicBezTo>
                  <a:lnTo>
                    <a:pt x="2785" y="3056"/>
                  </a:lnTo>
                  <a:lnTo>
                    <a:pt x="1388" y="3056"/>
                  </a:lnTo>
                  <a:lnTo>
                    <a:pt x="1388" y="3525"/>
                  </a:lnTo>
                  <a:cubicBezTo>
                    <a:pt x="1388" y="3697"/>
                    <a:pt x="1292" y="3860"/>
                    <a:pt x="1139" y="3937"/>
                  </a:cubicBezTo>
                  <a:lnTo>
                    <a:pt x="383" y="4319"/>
                  </a:lnTo>
                  <a:cubicBezTo>
                    <a:pt x="144" y="4434"/>
                    <a:pt x="0" y="4674"/>
                    <a:pt x="0" y="4941"/>
                  </a:cubicBezTo>
                  <a:lnTo>
                    <a:pt x="0" y="6779"/>
                  </a:lnTo>
                  <a:cubicBezTo>
                    <a:pt x="0" y="6903"/>
                    <a:pt x="106" y="7009"/>
                    <a:pt x="230" y="7009"/>
                  </a:cubicBezTo>
                  <a:lnTo>
                    <a:pt x="3015" y="7009"/>
                  </a:lnTo>
                  <a:cubicBezTo>
                    <a:pt x="3149" y="7009"/>
                    <a:pt x="3254" y="6903"/>
                    <a:pt x="3254" y="6779"/>
                  </a:cubicBezTo>
                  <a:lnTo>
                    <a:pt x="3254" y="6004"/>
                  </a:lnTo>
                  <a:cubicBezTo>
                    <a:pt x="3254" y="5755"/>
                    <a:pt x="3350" y="5516"/>
                    <a:pt x="3522" y="5343"/>
                  </a:cubicBezTo>
                  <a:lnTo>
                    <a:pt x="7484" y="1391"/>
                  </a:lnTo>
                  <a:cubicBezTo>
                    <a:pt x="7590" y="1267"/>
                    <a:pt x="7638" y="1104"/>
                    <a:pt x="7599" y="941"/>
                  </a:cubicBezTo>
                  <a:lnTo>
                    <a:pt x="7513" y="616"/>
                  </a:lnTo>
                  <a:lnTo>
                    <a:pt x="7839" y="290"/>
                  </a:lnTo>
                  <a:cubicBezTo>
                    <a:pt x="7906" y="223"/>
                    <a:pt x="7906" y="118"/>
                    <a:pt x="7848" y="51"/>
                  </a:cubicBezTo>
                  <a:cubicBezTo>
                    <a:pt x="7815" y="18"/>
                    <a:pt x="7769" y="1"/>
                    <a:pt x="7725" y="1"/>
                  </a:cubicBezTo>
                  <a:close/>
                </a:path>
              </a:pathLst>
            </a:custGeom>
            <a:solidFill>
              <a:srgbClr val="acbdca"/>
            </a:solidFill>
            <a:ln w="0">
              <a:noFill/>
            </a:ln>
          </p:spPr>
          <p:style>
            <a:lnRef idx="0"/>
            <a:fillRef idx="0"/>
            <a:effectRef idx="0"/>
            <a:fontRef idx="minor"/>
          </p:style>
        </p:sp>
        <p:sp>
          <p:nvSpPr>
            <p:cNvPr id="1242" name="Google Shape;15497;p 2"/>
            <p:cNvSpPr/>
            <p:nvPr/>
          </p:nvSpPr>
          <p:spPr>
            <a:xfrm>
              <a:off x="8145000" y="4923000"/>
              <a:ext cx="963000" cy="743760"/>
            </a:xfrm>
            <a:custGeom>
              <a:avLst/>
              <a:gdLst/>
              <a:ahLst/>
              <a:rect l="l" t="t" r="r" b="b"/>
              <a:pathLst>
                <a:path w="7198" h="5973">
                  <a:moveTo>
                    <a:pt x="6575" y="1"/>
                  </a:moveTo>
                  <a:lnTo>
                    <a:pt x="3618" y="2824"/>
                  </a:lnTo>
                  <a:cubicBezTo>
                    <a:pt x="3532" y="2910"/>
                    <a:pt x="3417" y="2948"/>
                    <a:pt x="3302" y="2948"/>
                  </a:cubicBezTo>
                  <a:lnTo>
                    <a:pt x="3254" y="2948"/>
                  </a:lnTo>
                  <a:cubicBezTo>
                    <a:pt x="3216" y="2948"/>
                    <a:pt x="3187" y="2948"/>
                    <a:pt x="3159" y="2939"/>
                  </a:cubicBezTo>
                  <a:cubicBezTo>
                    <a:pt x="2956" y="3411"/>
                    <a:pt x="2520" y="3648"/>
                    <a:pt x="2085" y="3648"/>
                  </a:cubicBezTo>
                  <a:cubicBezTo>
                    <a:pt x="1657" y="3648"/>
                    <a:pt x="1229" y="3419"/>
                    <a:pt x="1024" y="2958"/>
                  </a:cubicBezTo>
                  <a:lnTo>
                    <a:pt x="383" y="3283"/>
                  </a:lnTo>
                  <a:cubicBezTo>
                    <a:pt x="144" y="3398"/>
                    <a:pt x="0" y="3638"/>
                    <a:pt x="0" y="3905"/>
                  </a:cubicBezTo>
                  <a:lnTo>
                    <a:pt x="0" y="5743"/>
                  </a:lnTo>
                  <a:cubicBezTo>
                    <a:pt x="0" y="5867"/>
                    <a:pt x="106" y="5973"/>
                    <a:pt x="230" y="5973"/>
                  </a:cubicBezTo>
                  <a:lnTo>
                    <a:pt x="3015" y="5973"/>
                  </a:lnTo>
                  <a:cubicBezTo>
                    <a:pt x="3149" y="5973"/>
                    <a:pt x="3254" y="5867"/>
                    <a:pt x="3254" y="5743"/>
                  </a:cubicBezTo>
                  <a:lnTo>
                    <a:pt x="3254" y="4968"/>
                  </a:lnTo>
                  <a:cubicBezTo>
                    <a:pt x="3254" y="4719"/>
                    <a:pt x="3350" y="4480"/>
                    <a:pt x="3522" y="4307"/>
                  </a:cubicBezTo>
                  <a:lnTo>
                    <a:pt x="7197" y="632"/>
                  </a:lnTo>
                  <a:lnTo>
                    <a:pt x="6575" y="1"/>
                  </a:lnTo>
                  <a:close/>
                </a:path>
              </a:pathLst>
            </a:custGeom>
            <a:solidFill>
              <a:srgbClr val="bcc4cc"/>
            </a:solidFill>
            <a:ln w="0">
              <a:noFill/>
            </a:ln>
          </p:spPr>
          <p:style>
            <a:lnRef idx="0"/>
            <a:fillRef idx="0"/>
            <a:effectRef idx="0"/>
            <a:fontRef idx="minor"/>
          </p:style>
        </p:sp>
        <p:sp>
          <p:nvSpPr>
            <p:cNvPr id="1243" name="Google Shape;15498;p 2"/>
            <p:cNvSpPr/>
            <p:nvPr/>
          </p:nvSpPr>
          <p:spPr>
            <a:xfrm>
              <a:off x="8324640" y="5175360"/>
              <a:ext cx="198360" cy="101880"/>
            </a:xfrm>
            <a:custGeom>
              <a:avLst/>
              <a:gdLst/>
              <a:ahLst/>
              <a:rect l="l" t="t" r="r" b="b"/>
              <a:pathLst>
                <a:path w="1494" h="833">
                  <a:moveTo>
                    <a:pt x="48" y="0"/>
                  </a:moveTo>
                  <a:lnTo>
                    <a:pt x="48" y="469"/>
                  </a:lnTo>
                  <a:cubicBezTo>
                    <a:pt x="48" y="536"/>
                    <a:pt x="39" y="613"/>
                    <a:pt x="0" y="670"/>
                  </a:cubicBezTo>
                  <a:cubicBezTo>
                    <a:pt x="240" y="775"/>
                    <a:pt x="488" y="833"/>
                    <a:pt x="747" y="833"/>
                  </a:cubicBezTo>
                  <a:cubicBezTo>
                    <a:pt x="1005" y="833"/>
                    <a:pt x="1264" y="775"/>
                    <a:pt x="1493" y="670"/>
                  </a:cubicBezTo>
                  <a:cubicBezTo>
                    <a:pt x="1465" y="613"/>
                    <a:pt x="1445" y="536"/>
                    <a:pt x="1445" y="469"/>
                  </a:cubicBezTo>
                  <a:lnTo>
                    <a:pt x="1445" y="0"/>
                  </a:lnTo>
                  <a:close/>
                </a:path>
              </a:pathLst>
            </a:custGeom>
            <a:solidFill>
              <a:srgbClr val="96abbc"/>
            </a:solidFill>
            <a:ln w="0">
              <a:noFill/>
            </a:ln>
          </p:spPr>
          <p:style>
            <a:lnRef idx="0"/>
            <a:fillRef idx="0"/>
            <a:effectRef idx="0"/>
            <a:fontRef idx="minor"/>
          </p:style>
        </p:sp>
        <p:sp>
          <p:nvSpPr>
            <p:cNvPr id="1244" name="Google Shape;15499;p 2"/>
            <p:cNvSpPr/>
            <p:nvPr/>
          </p:nvSpPr>
          <p:spPr>
            <a:xfrm>
              <a:off x="8237520" y="4937040"/>
              <a:ext cx="371520" cy="282960"/>
            </a:xfrm>
            <a:custGeom>
              <a:avLst/>
              <a:gdLst/>
              <a:ahLst/>
              <a:rect l="l" t="t" r="r" b="b"/>
              <a:pathLst>
                <a:path w="2786" h="2283">
                  <a:moveTo>
                    <a:pt x="1074" y="1"/>
                  </a:moveTo>
                  <a:cubicBezTo>
                    <a:pt x="983" y="1"/>
                    <a:pt x="895" y="49"/>
                    <a:pt x="862" y="139"/>
                  </a:cubicBezTo>
                  <a:cubicBezTo>
                    <a:pt x="785" y="292"/>
                    <a:pt x="670" y="435"/>
                    <a:pt x="536" y="550"/>
                  </a:cubicBezTo>
                  <a:cubicBezTo>
                    <a:pt x="412" y="665"/>
                    <a:pt x="278" y="761"/>
                    <a:pt x="125" y="828"/>
                  </a:cubicBezTo>
                  <a:cubicBezTo>
                    <a:pt x="48" y="876"/>
                    <a:pt x="1" y="971"/>
                    <a:pt x="10" y="1067"/>
                  </a:cubicBezTo>
                  <a:cubicBezTo>
                    <a:pt x="96" y="1766"/>
                    <a:pt x="690" y="2282"/>
                    <a:pt x="1388" y="2282"/>
                  </a:cubicBezTo>
                  <a:cubicBezTo>
                    <a:pt x="2116" y="2282"/>
                    <a:pt x="2718" y="1727"/>
                    <a:pt x="2776" y="1000"/>
                  </a:cubicBezTo>
                  <a:cubicBezTo>
                    <a:pt x="2785" y="933"/>
                    <a:pt x="2747" y="866"/>
                    <a:pt x="2699" y="818"/>
                  </a:cubicBezTo>
                  <a:cubicBezTo>
                    <a:pt x="2240" y="435"/>
                    <a:pt x="1704" y="158"/>
                    <a:pt x="1120" y="5"/>
                  </a:cubicBezTo>
                  <a:cubicBezTo>
                    <a:pt x="1105" y="2"/>
                    <a:pt x="1090" y="1"/>
                    <a:pt x="1074" y="1"/>
                  </a:cubicBezTo>
                  <a:close/>
                </a:path>
              </a:pathLst>
            </a:custGeom>
            <a:solidFill>
              <a:srgbClr val="becbd5"/>
            </a:solidFill>
            <a:ln w="0">
              <a:noFill/>
            </a:ln>
          </p:spPr>
          <p:style>
            <a:lnRef idx="0"/>
            <a:fillRef idx="0"/>
            <a:effectRef idx="0"/>
            <a:fontRef idx="minor"/>
          </p:style>
        </p:sp>
        <p:sp>
          <p:nvSpPr>
            <p:cNvPr id="1245" name="Google Shape;15500;p 2"/>
            <p:cNvSpPr/>
            <p:nvPr/>
          </p:nvSpPr>
          <p:spPr>
            <a:xfrm>
              <a:off x="8237520" y="4936680"/>
              <a:ext cx="372600" cy="280800"/>
            </a:xfrm>
            <a:custGeom>
              <a:avLst/>
              <a:gdLst/>
              <a:ahLst/>
              <a:rect l="l" t="t" r="r" b="b"/>
              <a:pathLst>
                <a:path w="2796" h="2267">
                  <a:moveTo>
                    <a:pt x="1065" y="0"/>
                  </a:moveTo>
                  <a:cubicBezTo>
                    <a:pt x="980" y="0"/>
                    <a:pt x="901" y="53"/>
                    <a:pt x="862" y="132"/>
                  </a:cubicBezTo>
                  <a:cubicBezTo>
                    <a:pt x="804" y="247"/>
                    <a:pt x="737" y="352"/>
                    <a:pt x="651" y="448"/>
                  </a:cubicBezTo>
                  <a:cubicBezTo>
                    <a:pt x="613" y="486"/>
                    <a:pt x="584" y="515"/>
                    <a:pt x="546" y="553"/>
                  </a:cubicBezTo>
                  <a:cubicBezTo>
                    <a:pt x="422" y="658"/>
                    <a:pt x="278" y="754"/>
                    <a:pt x="135" y="831"/>
                  </a:cubicBezTo>
                  <a:cubicBezTo>
                    <a:pt x="48" y="879"/>
                    <a:pt x="1" y="974"/>
                    <a:pt x="10" y="1070"/>
                  </a:cubicBezTo>
                  <a:cubicBezTo>
                    <a:pt x="96" y="1682"/>
                    <a:pt x="575" y="2171"/>
                    <a:pt x="1187" y="2266"/>
                  </a:cubicBezTo>
                  <a:cubicBezTo>
                    <a:pt x="871" y="2075"/>
                    <a:pt x="680" y="1730"/>
                    <a:pt x="699" y="1357"/>
                  </a:cubicBezTo>
                  <a:lnTo>
                    <a:pt x="699" y="1022"/>
                  </a:lnTo>
                  <a:cubicBezTo>
                    <a:pt x="757" y="984"/>
                    <a:pt x="804" y="946"/>
                    <a:pt x="862" y="907"/>
                  </a:cubicBezTo>
                  <a:cubicBezTo>
                    <a:pt x="986" y="792"/>
                    <a:pt x="1101" y="658"/>
                    <a:pt x="1187" y="515"/>
                  </a:cubicBezTo>
                  <a:cubicBezTo>
                    <a:pt x="1637" y="649"/>
                    <a:pt x="2049" y="879"/>
                    <a:pt x="2403" y="1175"/>
                  </a:cubicBezTo>
                  <a:cubicBezTo>
                    <a:pt x="2441" y="1214"/>
                    <a:pt x="2556" y="1309"/>
                    <a:pt x="2680" y="1434"/>
                  </a:cubicBezTo>
                  <a:cubicBezTo>
                    <a:pt x="2738" y="1300"/>
                    <a:pt x="2776" y="1156"/>
                    <a:pt x="2785" y="1013"/>
                  </a:cubicBezTo>
                  <a:cubicBezTo>
                    <a:pt x="2795" y="936"/>
                    <a:pt x="2757" y="859"/>
                    <a:pt x="2699" y="821"/>
                  </a:cubicBezTo>
                  <a:cubicBezTo>
                    <a:pt x="2240" y="429"/>
                    <a:pt x="1704" y="161"/>
                    <a:pt x="1120" y="8"/>
                  </a:cubicBezTo>
                  <a:cubicBezTo>
                    <a:pt x="1102" y="3"/>
                    <a:pt x="1083" y="0"/>
                    <a:pt x="1065" y="0"/>
                  </a:cubicBezTo>
                  <a:close/>
                </a:path>
              </a:pathLst>
            </a:custGeom>
            <a:solidFill>
              <a:srgbClr val="acbdca"/>
            </a:solidFill>
            <a:ln w="0">
              <a:noFill/>
            </a:ln>
          </p:spPr>
          <p:style>
            <a:lnRef idx="0"/>
            <a:fillRef idx="0"/>
            <a:effectRef idx="0"/>
            <a:fontRef idx="minor"/>
          </p:style>
        </p:sp>
        <p:sp>
          <p:nvSpPr>
            <p:cNvPr id="1246" name="Google Shape;15501;p 2"/>
            <p:cNvSpPr/>
            <p:nvPr/>
          </p:nvSpPr>
          <p:spPr>
            <a:xfrm>
              <a:off x="8145000" y="5362920"/>
              <a:ext cx="122400" cy="303840"/>
            </a:xfrm>
            <a:custGeom>
              <a:avLst/>
              <a:gdLst/>
              <a:ahLst/>
              <a:rect l="l" t="t" r="r" b="b"/>
              <a:pathLst>
                <a:path w="929" h="2451">
                  <a:moveTo>
                    <a:pt x="106" y="1"/>
                  </a:moveTo>
                  <a:cubicBezTo>
                    <a:pt x="39" y="116"/>
                    <a:pt x="0" y="249"/>
                    <a:pt x="0" y="383"/>
                  </a:cubicBezTo>
                  <a:lnTo>
                    <a:pt x="0" y="2221"/>
                  </a:lnTo>
                  <a:cubicBezTo>
                    <a:pt x="0" y="2345"/>
                    <a:pt x="106" y="2451"/>
                    <a:pt x="230" y="2451"/>
                  </a:cubicBezTo>
                  <a:lnTo>
                    <a:pt x="929" y="2451"/>
                  </a:lnTo>
                  <a:lnTo>
                    <a:pt x="929" y="1207"/>
                  </a:lnTo>
                  <a:cubicBezTo>
                    <a:pt x="929" y="967"/>
                    <a:pt x="833" y="728"/>
                    <a:pt x="661" y="556"/>
                  </a:cubicBezTo>
                  <a:lnTo>
                    <a:pt x="106" y="1"/>
                  </a:lnTo>
                  <a:close/>
                </a:path>
              </a:pathLst>
            </a:custGeom>
            <a:solidFill>
              <a:srgbClr val="d2dbe3"/>
            </a:solidFill>
            <a:ln w="0">
              <a:noFill/>
            </a:ln>
          </p:spPr>
          <p:style>
            <a:lnRef idx="0"/>
            <a:fillRef idx="0"/>
            <a:effectRef idx="0"/>
            <a:fontRef idx="minor"/>
          </p:style>
        </p:sp>
        <p:sp>
          <p:nvSpPr>
            <p:cNvPr id="1247" name="Google Shape;15502;p 2"/>
            <p:cNvSpPr/>
            <p:nvPr/>
          </p:nvSpPr>
          <p:spPr>
            <a:xfrm>
              <a:off x="9234720" y="4277160"/>
              <a:ext cx="558360" cy="519840"/>
            </a:xfrm>
            <a:custGeom>
              <a:avLst/>
              <a:gdLst/>
              <a:ahLst/>
              <a:rect l="l" t="t" r="r" b="b"/>
              <a:pathLst>
                <a:path w="4183" h="4183">
                  <a:moveTo>
                    <a:pt x="2097" y="0"/>
                  </a:moveTo>
                  <a:cubicBezTo>
                    <a:pt x="939" y="0"/>
                    <a:pt x="1" y="929"/>
                    <a:pt x="1" y="2087"/>
                  </a:cubicBezTo>
                  <a:cubicBezTo>
                    <a:pt x="1" y="3245"/>
                    <a:pt x="939" y="4183"/>
                    <a:pt x="2097" y="4183"/>
                  </a:cubicBezTo>
                  <a:cubicBezTo>
                    <a:pt x="3255" y="4183"/>
                    <a:pt x="4183" y="3245"/>
                    <a:pt x="4183" y="2087"/>
                  </a:cubicBezTo>
                  <a:cubicBezTo>
                    <a:pt x="4183" y="929"/>
                    <a:pt x="3255" y="0"/>
                    <a:pt x="2097" y="0"/>
                  </a:cubicBezTo>
                  <a:close/>
                </a:path>
              </a:pathLst>
            </a:custGeom>
            <a:solidFill>
              <a:srgbClr val="657e93"/>
            </a:solidFill>
            <a:ln w="0">
              <a:noFill/>
            </a:ln>
          </p:spPr>
          <p:style>
            <a:lnRef idx="0"/>
            <a:fillRef idx="0"/>
            <a:effectRef idx="0"/>
            <a:fontRef idx="minor"/>
          </p:style>
        </p:sp>
        <p:sp>
          <p:nvSpPr>
            <p:cNvPr id="1248" name="Google Shape;15503;p 2"/>
            <p:cNvSpPr/>
            <p:nvPr/>
          </p:nvSpPr>
          <p:spPr>
            <a:xfrm>
              <a:off x="9328320" y="4363200"/>
              <a:ext cx="372600" cy="346680"/>
            </a:xfrm>
            <a:custGeom>
              <a:avLst/>
              <a:gdLst/>
              <a:ahLst/>
              <a:rect l="l" t="t" r="r" b="b"/>
              <a:pathLst>
                <a:path w="2795" h="2795">
                  <a:moveTo>
                    <a:pt x="1398" y="0"/>
                  </a:moveTo>
                  <a:cubicBezTo>
                    <a:pt x="632" y="0"/>
                    <a:pt x="0" y="632"/>
                    <a:pt x="0" y="1398"/>
                  </a:cubicBezTo>
                  <a:cubicBezTo>
                    <a:pt x="0" y="2173"/>
                    <a:pt x="632" y="2795"/>
                    <a:pt x="1398" y="2795"/>
                  </a:cubicBezTo>
                  <a:cubicBezTo>
                    <a:pt x="2163" y="2795"/>
                    <a:pt x="2795" y="2173"/>
                    <a:pt x="2795" y="1398"/>
                  </a:cubicBezTo>
                  <a:cubicBezTo>
                    <a:pt x="2795" y="632"/>
                    <a:pt x="2163" y="0"/>
                    <a:pt x="1398" y="0"/>
                  </a:cubicBezTo>
                  <a:close/>
                </a:path>
              </a:pathLst>
            </a:custGeom>
            <a:solidFill>
              <a:srgbClr val="ffffff"/>
            </a:solidFill>
            <a:ln w="0">
              <a:noFill/>
            </a:ln>
          </p:spPr>
          <p:style>
            <a:lnRef idx="0"/>
            <a:fillRef idx="0"/>
            <a:effectRef idx="0"/>
            <a:fontRef idx="minor"/>
          </p:style>
        </p:sp>
        <p:sp>
          <p:nvSpPr>
            <p:cNvPr id="1249" name="Google Shape;15504;p 2"/>
            <p:cNvSpPr/>
            <p:nvPr/>
          </p:nvSpPr>
          <p:spPr>
            <a:xfrm>
              <a:off x="8581680" y="4923000"/>
              <a:ext cx="526320" cy="618120"/>
            </a:xfrm>
            <a:custGeom>
              <a:avLst/>
              <a:gdLst/>
              <a:ahLst/>
              <a:rect l="l" t="t" r="r" b="b"/>
              <a:pathLst>
                <a:path w="3944" h="4968">
                  <a:moveTo>
                    <a:pt x="3321" y="1"/>
                  </a:moveTo>
                  <a:lnTo>
                    <a:pt x="680" y="2527"/>
                  </a:lnTo>
                  <a:cubicBezTo>
                    <a:pt x="469" y="2719"/>
                    <a:pt x="307" y="2958"/>
                    <a:pt x="192" y="3226"/>
                  </a:cubicBezTo>
                  <a:cubicBezTo>
                    <a:pt x="67" y="3504"/>
                    <a:pt x="0" y="3810"/>
                    <a:pt x="0" y="4116"/>
                  </a:cubicBezTo>
                  <a:lnTo>
                    <a:pt x="0" y="4968"/>
                  </a:lnTo>
                  <a:cubicBezTo>
                    <a:pt x="0" y="4719"/>
                    <a:pt x="96" y="4480"/>
                    <a:pt x="268" y="4307"/>
                  </a:cubicBezTo>
                  <a:lnTo>
                    <a:pt x="3943" y="632"/>
                  </a:lnTo>
                  <a:lnTo>
                    <a:pt x="3321" y="1"/>
                  </a:lnTo>
                  <a:close/>
                </a:path>
              </a:pathLst>
            </a:custGeom>
            <a:solidFill>
              <a:srgbClr val="d2dbe3"/>
            </a:solidFill>
            <a:ln w="0">
              <a:noFill/>
            </a:ln>
          </p:spPr>
          <p:style>
            <a:lnRef idx="0"/>
            <a:fillRef idx="0"/>
            <a:effectRef idx="0"/>
            <a:fontRef idx="minor"/>
          </p:style>
        </p:sp>
        <p:sp>
          <p:nvSpPr>
            <p:cNvPr id="1250" name="Google Shape;15505;p 2"/>
            <p:cNvSpPr/>
            <p:nvPr/>
          </p:nvSpPr>
          <p:spPr>
            <a:xfrm>
              <a:off x="9422280" y="4449960"/>
              <a:ext cx="185040" cy="172800"/>
            </a:xfrm>
            <a:custGeom>
              <a:avLst/>
              <a:gdLst/>
              <a:ahLst/>
              <a:rect l="l" t="t" r="r" b="b"/>
              <a:pathLst>
                <a:path w="1399" h="1399">
                  <a:moveTo>
                    <a:pt x="700" y="1"/>
                  </a:moveTo>
                  <a:cubicBezTo>
                    <a:pt x="317" y="1"/>
                    <a:pt x="1" y="317"/>
                    <a:pt x="1" y="700"/>
                  </a:cubicBezTo>
                  <a:cubicBezTo>
                    <a:pt x="1" y="1082"/>
                    <a:pt x="317" y="1398"/>
                    <a:pt x="700" y="1398"/>
                  </a:cubicBezTo>
                  <a:cubicBezTo>
                    <a:pt x="1082" y="1398"/>
                    <a:pt x="1398" y="1082"/>
                    <a:pt x="1398" y="700"/>
                  </a:cubicBezTo>
                  <a:cubicBezTo>
                    <a:pt x="1398" y="317"/>
                    <a:pt x="1082" y="1"/>
                    <a:pt x="700" y="1"/>
                  </a:cubicBezTo>
                  <a:close/>
                </a:path>
              </a:pathLst>
            </a:custGeom>
            <a:solidFill>
              <a:srgbClr val="657e93"/>
            </a:solidFill>
            <a:ln w="0">
              <a:noFill/>
            </a:ln>
          </p:spPr>
          <p:style>
            <a:lnRef idx="0"/>
            <a:fillRef idx="0"/>
            <a:effectRef idx="0"/>
            <a:fontRef idx="minor"/>
          </p:style>
        </p:sp>
        <p:sp>
          <p:nvSpPr>
            <p:cNvPr id="1251" name="Google Shape;15506;p 2"/>
            <p:cNvSpPr/>
            <p:nvPr/>
          </p:nvSpPr>
          <p:spPr>
            <a:xfrm>
              <a:off x="9473400" y="4188960"/>
              <a:ext cx="426960" cy="376200"/>
            </a:xfrm>
            <a:custGeom>
              <a:avLst/>
              <a:gdLst/>
              <a:ahLst/>
              <a:rect l="l" t="t" r="r" b="b"/>
              <a:pathLst>
                <a:path w="3203" h="3031">
                  <a:moveTo>
                    <a:pt x="2873" y="0"/>
                  </a:moveTo>
                  <a:cubicBezTo>
                    <a:pt x="2818" y="0"/>
                    <a:pt x="2761" y="22"/>
                    <a:pt x="2709" y="74"/>
                  </a:cubicBezTo>
                  <a:lnTo>
                    <a:pt x="154" y="2629"/>
                  </a:lnTo>
                  <a:cubicBezTo>
                    <a:pt x="1" y="2772"/>
                    <a:pt x="106" y="3031"/>
                    <a:pt x="317" y="3031"/>
                  </a:cubicBezTo>
                  <a:cubicBezTo>
                    <a:pt x="374" y="3031"/>
                    <a:pt x="441" y="3002"/>
                    <a:pt x="479" y="2954"/>
                  </a:cubicBezTo>
                  <a:lnTo>
                    <a:pt x="3035" y="399"/>
                  </a:lnTo>
                  <a:cubicBezTo>
                    <a:pt x="3203" y="231"/>
                    <a:pt x="3052" y="0"/>
                    <a:pt x="2873" y="0"/>
                  </a:cubicBezTo>
                  <a:close/>
                </a:path>
              </a:pathLst>
            </a:custGeom>
            <a:solidFill>
              <a:srgbClr val="909fad"/>
            </a:solidFill>
            <a:ln w="0">
              <a:noFill/>
            </a:ln>
          </p:spPr>
          <p:style>
            <a:lnRef idx="0"/>
            <a:fillRef idx="0"/>
            <a:effectRef idx="0"/>
            <a:fontRef idx="minor"/>
          </p:style>
        </p:sp>
        <p:sp>
          <p:nvSpPr>
            <p:cNvPr id="1252" name="Google Shape;15507;p 2"/>
            <p:cNvSpPr/>
            <p:nvPr/>
          </p:nvSpPr>
          <p:spPr>
            <a:xfrm>
              <a:off x="9711720" y="4202280"/>
              <a:ext cx="195840" cy="150480"/>
            </a:xfrm>
            <a:custGeom>
              <a:avLst/>
              <a:gdLst/>
              <a:ahLst/>
              <a:rect l="l" t="t" r="r" b="b"/>
              <a:pathLst>
                <a:path w="1475" h="1221">
                  <a:moveTo>
                    <a:pt x="477" y="1"/>
                  </a:moveTo>
                  <a:cubicBezTo>
                    <a:pt x="286" y="1"/>
                    <a:pt x="97" y="107"/>
                    <a:pt x="1" y="292"/>
                  </a:cubicBezTo>
                  <a:lnTo>
                    <a:pt x="1" y="991"/>
                  </a:lnTo>
                  <a:cubicBezTo>
                    <a:pt x="1" y="1115"/>
                    <a:pt x="106" y="1220"/>
                    <a:pt x="240" y="1220"/>
                  </a:cubicBezTo>
                  <a:lnTo>
                    <a:pt x="939" y="1220"/>
                  </a:lnTo>
                  <a:cubicBezTo>
                    <a:pt x="1063" y="1220"/>
                    <a:pt x="1168" y="1115"/>
                    <a:pt x="1168" y="991"/>
                  </a:cubicBezTo>
                  <a:cubicBezTo>
                    <a:pt x="1475" y="991"/>
                    <a:pt x="1475" y="522"/>
                    <a:pt x="1168" y="522"/>
                  </a:cubicBezTo>
                  <a:lnTo>
                    <a:pt x="699" y="522"/>
                  </a:lnTo>
                  <a:lnTo>
                    <a:pt x="699" y="53"/>
                  </a:lnTo>
                  <a:cubicBezTo>
                    <a:pt x="629" y="17"/>
                    <a:pt x="553" y="1"/>
                    <a:pt x="477" y="1"/>
                  </a:cubicBezTo>
                  <a:close/>
                </a:path>
              </a:pathLst>
            </a:custGeom>
            <a:solidFill>
              <a:srgbClr val="657e93"/>
            </a:solidFill>
            <a:ln w="0">
              <a:noFill/>
            </a:ln>
          </p:spPr>
          <p:style>
            <a:lnRef idx="0"/>
            <a:fillRef idx="0"/>
            <a:effectRef idx="0"/>
            <a:fontRef idx="minor"/>
          </p:style>
        </p:sp>
        <p:sp>
          <p:nvSpPr>
            <p:cNvPr id="1253" name="Google Shape;15508;p 2"/>
            <p:cNvSpPr/>
            <p:nvPr/>
          </p:nvSpPr>
          <p:spPr>
            <a:xfrm>
              <a:off x="9579960" y="4188960"/>
              <a:ext cx="311040" cy="274680"/>
            </a:xfrm>
            <a:custGeom>
              <a:avLst/>
              <a:gdLst/>
              <a:ahLst/>
              <a:rect l="l" t="t" r="r" b="b"/>
              <a:pathLst>
                <a:path w="2334" h="2218">
                  <a:moveTo>
                    <a:pt x="2075" y="1"/>
                  </a:moveTo>
                  <a:cubicBezTo>
                    <a:pt x="2015" y="1"/>
                    <a:pt x="1955" y="25"/>
                    <a:pt x="1912" y="73"/>
                  </a:cubicBezTo>
                  <a:lnTo>
                    <a:pt x="170" y="1814"/>
                  </a:lnTo>
                  <a:cubicBezTo>
                    <a:pt x="0" y="1985"/>
                    <a:pt x="156" y="2217"/>
                    <a:pt x="337" y="2217"/>
                  </a:cubicBezTo>
                  <a:cubicBezTo>
                    <a:pt x="390" y="2217"/>
                    <a:pt x="446" y="2197"/>
                    <a:pt x="496" y="2149"/>
                  </a:cubicBezTo>
                  <a:lnTo>
                    <a:pt x="2238" y="398"/>
                  </a:lnTo>
                  <a:cubicBezTo>
                    <a:pt x="2333" y="312"/>
                    <a:pt x="2333" y="159"/>
                    <a:pt x="2238" y="73"/>
                  </a:cubicBezTo>
                  <a:cubicBezTo>
                    <a:pt x="2194" y="25"/>
                    <a:pt x="2135" y="1"/>
                    <a:pt x="2075" y="1"/>
                  </a:cubicBezTo>
                  <a:close/>
                </a:path>
              </a:pathLst>
            </a:custGeom>
            <a:solidFill>
              <a:srgbClr val="4b637a"/>
            </a:solidFill>
            <a:ln w="0">
              <a:noFill/>
            </a:ln>
          </p:spPr>
          <p:style>
            <a:lnRef idx="0"/>
            <a:fillRef idx="0"/>
            <a:effectRef idx="0"/>
            <a:fontRef idx="minor"/>
          </p:style>
        </p:sp>
      </p:grpSp>
      <p:sp>
        <p:nvSpPr>
          <p:cNvPr id="1254" name="TextBox 157"/>
          <p:cNvSpPr/>
          <p:nvPr/>
        </p:nvSpPr>
        <p:spPr>
          <a:xfrm>
            <a:off x="84600" y="1411920"/>
            <a:ext cx="8701200" cy="297000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50000"/>
              </a:lnSpc>
              <a:buClr>
                <a:srgbClr val="1f497d"/>
              </a:buClr>
              <a:buFont typeface="Verdana"/>
              <a:buChar char="*"/>
            </a:pPr>
            <a:r>
              <a:rPr b="0" lang="en-US" sz="1800" spc="-1" strike="noStrike">
                <a:solidFill>
                  <a:srgbClr val="ffffff"/>
                </a:solidFill>
                <a:latin typeface="Verdana"/>
                <a:ea typeface="Verdana"/>
              </a:rPr>
              <a:t>Keep on searching Blockchain development and applications in various fields.</a:t>
            </a:r>
            <a:endParaRPr b="0" lang="en-US" sz="1800" spc="-1" strike="noStrike">
              <a:latin typeface="Arial"/>
            </a:endParaRPr>
          </a:p>
          <a:p>
            <a:pPr marL="457200" indent="-457200">
              <a:lnSpc>
                <a:spcPct val="150000"/>
              </a:lnSpc>
              <a:buClr>
                <a:srgbClr val="1f497d"/>
              </a:buClr>
              <a:buFont typeface="Verdana"/>
              <a:buChar char="*"/>
            </a:pPr>
            <a:r>
              <a:rPr b="0" lang="en-US" sz="1800" spc="-1" strike="noStrike">
                <a:solidFill>
                  <a:srgbClr val="ffffff"/>
                </a:solidFill>
                <a:latin typeface="Verdana"/>
                <a:ea typeface="Verdana"/>
              </a:rPr>
              <a:t>Invest more in blockchain (research, apply it in order to develop).</a:t>
            </a:r>
            <a:endParaRPr b="0" lang="en-US" sz="1800" spc="-1" strike="noStrike">
              <a:latin typeface="Arial"/>
            </a:endParaRPr>
          </a:p>
          <a:p>
            <a:pPr marL="457200" indent="-457200">
              <a:lnSpc>
                <a:spcPct val="150000"/>
              </a:lnSpc>
              <a:buClr>
                <a:srgbClr val="1f497d"/>
              </a:buClr>
              <a:buFont typeface="Verdana"/>
              <a:buChar char="*"/>
            </a:pPr>
            <a:r>
              <a:rPr b="0" lang="en-US" sz="1800" spc="-1" strike="noStrike">
                <a:solidFill>
                  <a:srgbClr val="ffffff"/>
                </a:solidFill>
                <a:latin typeface="Verdana"/>
                <a:ea typeface="Verdana"/>
              </a:rPr>
              <a:t>Starting new majors/courses related to blockchain technology in universities.</a:t>
            </a:r>
            <a:endParaRPr b="0" lang="en-US" sz="1800" spc="-1" strike="noStrike">
              <a:latin typeface="Arial"/>
            </a:endParaRPr>
          </a:p>
          <a:p>
            <a:pPr marL="457200" indent="-457200">
              <a:lnSpc>
                <a:spcPct val="150000"/>
              </a:lnSpc>
              <a:buClr>
                <a:srgbClr val="1f497d"/>
              </a:buClr>
              <a:buFont typeface="Verdana"/>
              <a:buChar char="*"/>
            </a:pPr>
            <a:r>
              <a:rPr b="0" lang="en-US" sz="1800" spc="-1" strike="noStrike">
                <a:solidFill>
                  <a:srgbClr val="ffffff"/>
                </a:solidFill>
                <a:latin typeface="Verdana"/>
                <a:ea typeface="Verdana"/>
              </a:rPr>
              <a:t>Conducting more time and work to the application and incorporation of the Blockchain into the key industrial directions.</a:t>
            </a:r>
            <a:endParaRPr b="0" lang="en-US" sz="1800" spc="-1" strike="noStrike">
              <a:latin typeface="Arial"/>
            </a:endParaRPr>
          </a:p>
        </p:txBody>
      </p:sp>
      <p:sp>
        <p:nvSpPr>
          <p:cNvPr id="1255" name="Google Shape;6547;p 2"/>
          <p:cNvSpPr/>
          <p:nvPr/>
        </p:nvSpPr>
        <p:spPr>
          <a:xfrm>
            <a:off x="87120" y="1175760"/>
            <a:ext cx="8865000" cy="430236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a:solidFill>
              <a:srgbClr val="17375e"/>
            </a:solidFill>
            <a:round/>
          </a:ln>
          <a:effectLst>
            <a:outerShdw algn="tl" blurRad="50760" dir="2700000" dist="37674" rotWithShape="0">
              <a:srgbClr val="000000">
                <a:alpha val="40000"/>
              </a:srgbClr>
            </a:outerShdw>
          </a:effectLst>
        </p:spPr>
        <p:style>
          <a:lnRef idx="0"/>
          <a:fillRef idx="0"/>
          <a:effectRef idx="0"/>
          <a:fontRef idx="minor"/>
        </p:style>
      </p:sp>
      <p:sp>
        <p:nvSpPr>
          <p:cNvPr id="1256" name="5-Point Star 2"/>
          <p:cNvSpPr/>
          <p:nvPr/>
        </p:nvSpPr>
        <p:spPr>
          <a:xfrm>
            <a:off x="1017360" y="25560"/>
            <a:ext cx="1039320" cy="915840"/>
          </a:xfrm>
          <a:prstGeom prst="star5">
            <a:avLst>
              <a:gd name="adj" fmla="val 19098"/>
              <a:gd name="hf" fmla="val 105146"/>
              <a:gd name="vf" fmla="val 110557"/>
            </a:avLst>
          </a:prstGeom>
          <a:solidFill>
            <a:srgbClr val="196491"/>
          </a:solidFill>
          <a:ln>
            <a:solidFill>
              <a:srgbClr val="12496b"/>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Looking ahead to 2024</a:t>
            </a:r>
            <a:endParaRPr b="0" lang="en-US" sz="4400" spc="-1" strike="noStrike">
              <a:latin typeface="Arial"/>
            </a:endParaRPr>
          </a:p>
        </p:txBody>
      </p:sp>
      <p:sp>
        <p:nvSpPr>
          <p:cNvPr id="1258"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38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a lack of understanding could very well lead to risk for governments and companies in the future.</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move to the next generation of web development are going to need to get into cryptocurrency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adoption of crypto and stablecoins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Asia is a hot spot for crypto infrastructure, stablecoins and the CeFi/DeFi market.</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rPr>
              <a:t>100% to 150% growth in crypto adoption in Asia.</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rPr>
              <a:t>TRON, for example, is handling around 10 million transactions every day, with around 5 to 6 million active users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600" spc="-1" strike="noStrike">
                <a:latin typeface="Arial"/>
              </a:rPr>
              <a:t>decentralized identity (dID)</a:t>
            </a:r>
            <a:endParaRPr b="0" lang="en-US" sz="36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600" spc="-1" strike="noStrike">
                <a:latin typeface="Arial"/>
              </a:rPr>
              <a:t>soulbound items (SBT)</a:t>
            </a:r>
            <a:endParaRPr b="0" lang="en-US" sz="36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600" spc="-1" strike="noStrike">
                <a:latin typeface="Arial"/>
              </a:rPr>
              <a:t>powerful items that cannot be transferred or sold to other players after a user picks it up</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600" spc="-1" strike="noStrike">
                <a:latin typeface="Arial"/>
              </a:rPr>
              <a:t>his technology will soon be implemented by countries around the world and create a more compliant and robust system</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600" spc="-1" strike="noStrike">
                <a:latin typeface="Arial"/>
              </a:rPr>
              <a:t>Blockchain Gaming Industry</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600" spc="-1" strike="noStrike">
                <a:latin typeface="Arial"/>
              </a:rPr>
              <a:t>Regulatory</a:t>
            </a:r>
            <a:endParaRPr b="0" lang="en-US" sz="3600" spc="-1" strike="noStrike">
              <a:latin typeface="Arial"/>
            </a:endParaRPr>
          </a:p>
          <a:p>
            <a:pPr>
              <a:lnSpc>
                <a:spcPct val="100000"/>
              </a:lnSpc>
              <a:spcBef>
                <a:spcPts val="1417"/>
              </a:spcBef>
              <a:buNone/>
            </a:pPr>
            <a:endParaRPr b="0" lang="en-US" sz="3600" spc="-1" strike="noStrike">
              <a:latin typeface="Arial"/>
            </a:endParaRPr>
          </a:p>
          <a:p>
            <a:pPr>
              <a:lnSpc>
                <a:spcPct val="100000"/>
              </a:lnSpc>
              <a:spcBef>
                <a:spcPts val="1417"/>
              </a:spcBef>
              <a:buNone/>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References to learn Blockchain</a:t>
            </a:r>
            <a:endParaRPr b="0" lang="en-US" sz="4400" spc="-1" strike="noStrike">
              <a:latin typeface="Arial"/>
            </a:endParaRPr>
          </a:p>
        </p:txBody>
      </p:sp>
      <p:sp>
        <p:nvSpPr>
          <p:cNvPr id="1260"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34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Udemy (</a:t>
            </a:r>
            <a:r>
              <a:rPr b="0" lang="en-US" sz="3200" spc="-1" strike="noStrike" u="sng">
                <a:solidFill>
                  <a:srgbClr val="0000ff"/>
                </a:solidFill>
                <a:uFillTx/>
                <a:latin typeface="Arial"/>
                <a:hlinkClick r:id="rId1"/>
              </a:rPr>
              <a:t>https://www.udemy.com/topic/blockchain</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MIT courses (</a:t>
            </a:r>
            <a:r>
              <a:rPr b="0" lang="en-US" sz="3200" spc="-1" strike="noStrike" u="sng">
                <a:solidFill>
                  <a:srgbClr val="0000ff"/>
                </a:solidFill>
                <a:uFillTx/>
                <a:latin typeface="Arial"/>
                <a:hlinkClick r:id="rId2"/>
              </a:rPr>
              <a:t>https://ocw.mit.edu/courses/15-s12-blockchain-and-money-fall-2018/</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Github Index: </a:t>
            </a:r>
            <a:r>
              <a:rPr b="0" lang="en-US" sz="3200" spc="-1" strike="noStrike" u="sng">
                <a:solidFill>
                  <a:srgbClr val="0000ff"/>
                </a:solidFill>
                <a:uFillTx/>
                <a:latin typeface="Arial"/>
                <a:hlinkClick r:id="rId3"/>
              </a:rPr>
              <a:t>https://gist.github.com/sin2akshay/65cdfe2f7fa1f84b4914f188d49d5323</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Crypto Zombies (</a:t>
            </a:r>
            <a:r>
              <a:rPr b="0" lang="en-US" sz="3200" spc="-1" strike="noStrike" u="sng">
                <a:solidFill>
                  <a:srgbClr val="0000ff"/>
                </a:solidFill>
                <a:uFillTx/>
                <a:latin typeface="Arial"/>
                <a:hlinkClick r:id="rId4"/>
              </a:rPr>
              <a:t>https://cryptozombies.io/</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Learn Blockchain, Solidity, and Full Stack Web3 Development with JavaScript — 32-Hour Course (</a:t>
            </a:r>
            <a:r>
              <a:rPr b="0" lang="en-US" sz="3200" spc="-1" strike="noStrike" u="sng">
                <a:solidFill>
                  <a:srgbClr val="0000ff"/>
                </a:solidFill>
                <a:uFillTx/>
                <a:latin typeface="Arial"/>
                <a:hlinkClick r:id="rId5"/>
              </a:rPr>
              <a:t>https://youtu.be/gyMwXuJrbJQ</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Alchemy University:</a:t>
            </a:r>
            <a:endParaRPr b="0" lang="en-US" sz="3200" spc="-1" strike="noStrike">
              <a:latin typeface="Arial"/>
            </a:endParaRPr>
          </a:p>
          <a:p>
            <a:pPr lvl="1" marL="864000" indent="-324000">
              <a:lnSpc>
                <a:spcPct val="100000"/>
              </a:lnSpc>
              <a:spcBef>
                <a:spcPts val="1134"/>
              </a:spcBef>
              <a:buClr>
                <a:srgbClr val="ffffff"/>
              </a:buClr>
              <a:buSzPct val="75000"/>
              <a:buFont typeface="Symbol"/>
              <a:buChar char=""/>
            </a:pPr>
            <a:r>
              <a:rPr b="0" lang="en-US" sz="2800" spc="-1" strike="noStrike">
                <a:latin typeface="Arial"/>
              </a:rPr>
              <a:t>1. JavaScript Fundamentals</a:t>
            </a:r>
            <a:endParaRPr b="0" lang="en-US" sz="2800" spc="-1" strike="noStrike">
              <a:latin typeface="Arial"/>
            </a:endParaRPr>
          </a:p>
          <a:p>
            <a:pPr lvl="1" marL="864000" indent="-324000">
              <a:lnSpc>
                <a:spcPct val="100000"/>
              </a:lnSpc>
              <a:spcBef>
                <a:spcPts val="1134"/>
              </a:spcBef>
              <a:buClr>
                <a:srgbClr val="ffffff"/>
              </a:buClr>
              <a:buSzPct val="75000"/>
              <a:buFont typeface="Symbol"/>
              <a:buChar char=""/>
            </a:pPr>
            <a:r>
              <a:rPr b="0" lang="en-US" sz="2800" spc="-1" strike="noStrike">
                <a:latin typeface="Arial"/>
              </a:rPr>
              <a:t>2. Ethereum Developer Bootcamp</a:t>
            </a:r>
            <a:endParaRPr b="0" lang="en-US" sz="2800" spc="-1" strike="noStrike">
              <a:latin typeface="Arial"/>
            </a:endParaRPr>
          </a:p>
          <a:p>
            <a:pPr lvl="1" marL="864000" indent="-324000">
              <a:lnSpc>
                <a:spcPct val="100000"/>
              </a:lnSpc>
              <a:spcBef>
                <a:spcPts val="1134"/>
              </a:spcBef>
              <a:buClr>
                <a:srgbClr val="ffffff"/>
              </a:buClr>
              <a:buSzPct val="75000"/>
              <a:buFont typeface="Symbol"/>
              <a:buChar char=""/>
            </a:pPr>
            <a:r>
              <a:rPr b="0" lang="en-US" sz="2800" spc="-1" strike="noStrike">
                <a:latin typeface="Arial"/>
              </a:rPr>
              <a:t>3. Road to Web3</a:t>
            </a:r>
            <a:endParaRPr b="0" lang="en-US" sz="28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SPEEDRUN ETHEREUM (</a:t>
            </a:r>
            <a:r>
              <a:rPr b="0" lang="en-US" sz="3200" spc="-1" strike="noStrike" u="sng">
                <a:solidFill>
                  <a:srgbClr val="0000ff"/>
                </a:solidFill>
                <a:uFillTx/>
                <a:latin typeface="Arial"/>
                <a:hlinkClick r:id="rId6"/>
              </a:rPr>
              <a:t>https://speedrunethereum.com</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Buildspace (</a:t>
            </a:r>
            <a:r>
              <a:rPr b="0" lang="en-US" sz="3200" spc="-1" strike="noStrike" u="sng">
                <a:solidFill>
                  <a:srgbClr val="0000ff"/>
                </a:solidFill>
                <a:uFillTx/>
                <a:latin typeface="Arial"/>
                <a:hlinkClick r:id="rId7"/>
              </a:rPr>
              <a:t>https://buildspace.so</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LearnWeb3 (</a:t>
            </a:r>
            <a:r>
              <a:rPr b="0" lang="en-US" sz="3200" spc="-1" strike="noStrike" u="sng">
                <a:solidFill>
                  <a:srgbClr val="0000ff"/>
                </a:solidFill>
                <a:uFillTx/>
                <a:latin typeface="Arial"/>
                <a:hlinkClick r:id="rId8"/>
              </a:rPr>
              <a:t>https://learnweb3.io</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BANKLESS ACADEMY (</a:t>
            </a:r>
            <a:r>
              <a:rPr b="0" lang="en-US" sz="3200" spc="-1" strike="noStrike" u="sng">
                <a:solidFill>
                  <a:srgbClr val="0000ff"/>
                </a:solidFill>
                <a:uFillTx/>
                <a:latin typeface="Arial"/>
                <a:hlinkClick r:id="rId9"/>
              </a:rPr>
              <a:t>https://app.banklessacademy.com</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Developer DAO Academy (</a:t>
            </a:r>
            <a:r>
              <a:rPr b="0" lang="en-US" sz="3200" spc="-1" strike="noStrike" u="sng">
                <a:solidFill>
                  <a:srgbClr val="0000ff"/>
                </a:solidFill>
                <a:uFillTx/>
                <a:latin typeface="Arial"/>
                <a:hlinkClick r:id="rId10"/>
              </a:rPr>
              <a:t>https://school-of-code.vercel.app</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Ethereum Developer Resources (</a:t>
            </a:r>
            <a:r>
              <a:rPr b="0" lang="en-US" sz="3200" spc="-1" strike="noStrike" u="sng">
                <a:solidFill>
                  <a:srgbClr val="0000ff"/>
                </a:solidFill>
                <a:uFillTx/>
                <a:latin typeface="Arial"/>
                <a:hlinkClick r:id="rId11"/>
              </a:rPr>
              <a:t>https://ethereum.org/en/developers</a:t>
            </a:r>
            <a:r>
              <a:rPr b="0" lang="en-US" sz="3200" spc="-1" strike="noStrike">
                <a:latin typeface="Arial"/>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
          <p:cNvSpPr/>
          <p:nvPr/>
        </p:nvSpPr>
        <p:spPr>
          <a:xfrm>
            <a:off x="3107520" y="1553760"/>
            <a:ext cx="3013920" cy="2922840"/>
          </a:xfrm>
          <a:prstGeom prst="ellipse">
            <a:avLst/>
          </a:prstGeom>
          <a:solidFill>
            <a:srgbClr val="729fcf"/>
          </a:solidFill>
          <a:ln w="0">
            <a:solidFill>
              <a:srgbClr val="3465a4"/>
            </a:solidFill>
          </a:ln>
        </p:spPr>
        <p:style>
          <a:lnRef idx="0"/>
          <a:fillRef idx="0"/>
          <a:effectRef idx="0"/>
          <a:fontRef idx="minor"/>
        </p:style>
      </p:sp>
      <p:pic>
        <p:nvPicPr>
          <p:cNvPr id="1262" name="" descr=""/>
          <p:cNvPicPr/>
          <p:nvPr/>
        </p:nvPicPr>
        <p:blipFill>
          <a:blip r:embed="rId1"/>
          <a:stretch/>
        </p:blipFill>
        <p:spPr>
          <a:xfrm>
            <a:off x="2719440" y="1188360"/>
            <a:ext cx="3767760" cy="3562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0"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361" name="" descr=""/>
          <p:cNvPicPr/>
          <p:nvPr/>
        </p:nvPicPr>
        <p:blipFill>
          <a:blip r:embed="rId1"/>
          <a:srcRect l="0" t="0" r="0" b="10801"/>
          <a:stretch/>
        </p:blipFill>
        <p:spPr>
          <a:xfrm>
            <a:off x="91080" y="182520"/>
            <a:ext cx="9869040" cy="537156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Test 1</a:t>
            </a:r>
            <a:endParaRPr b="0" lang="en-US" sz="4400" spc="-1" strike="noStrike">
              <a:latin typeface="Arial"/>
            </a:endParaRPr>
          </a:p>
        </p:txBody>
      </p:sp>
      <p:sp>
        <p:nvSpPr>
          <p:cNvPr id="1264"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pPr marL="432000" indent="-324000">
              <a:lnSpc>
                <a:spcPct val="100000"/>
              </a:lnSpc>
              <a:spcBef>
                <a:spcPts val="1414"/>
              </a:spcBef>
              <a:buClr>
                <a:srgbClr val="ffffff"/>
              </a:buClr>
              <a:buSzPct val="45000"/>
              <a:buFont typeface="Wingdings" charset="2"/>
              <a:buChar char=""/>
            </a:pPr>
            <a:r>
              <a:rPr b="0" lang="en-US" sz="3200" spc="-1" strike="noStrike">
                <a:latin typeface="Arial"/>
              </a:rPr>
              <a:t>Bitcoin (Digital Gold) vs Gold</a:t>
            </a:r>
            <a:endParaRPr b="0" lang="en-US" sz="3200" spc="-1" strike="noStrike">
              <a:latin typeface="Arial"/>
            </a:endParaRPr>
          </a:p>
          <a:p>
            <a:pPr>
              <a:lnSpc>
                <a:spcPct val="100000"/>
              </a:lnSpc>
              <a:spcBef>
                <a:spcPts val="1414"/>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Test 2</a:t>
            </a:r>
            <a:endParaRPr b="0" lang="en-US" sz="4400" spc="-1" strike="noStrike">
              <a:latin typeface="Arial"/>
            </a:endParaRPr>
          </a:p>
        </p:txBody>
      </p:sp>
      <p:sp>
        <p:nvSpPr>
          <p:cNvPr id="1266"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pPr marL="432000" indent="-324000">
              <a:lnSpc>
                <a:spcPct val="100000"/>
              </a:lnSpc>
              <a:spcBef>
                <a:spcPts val="1414"/>
              </a:spcBef>
              <a:buClr>
                <a:srgbClr val="ffffff"/>
              </a:buClr>
              <a:buSzPct val="45000"/>
              <a:buFont typeface="Wingdings" charset="2"/>
              <a:buChar char=""/>
            </a:pPr>
            <a:r>
              <a:rPr b="0" lang="en-US" sz="3200" spc="-1" strike="noStrike">
                <a:latin typeface="Arial"/>
              </a:rPr>
              <a:t>Distributed Database vs Blockchain</a:t>
            </a:r>
            <a:endParaRPr b="0" lang="en-US" sz="3200" spc="-1" strike="noStrike">
              <a:latin typeface="Arial"/>
            </a:endParaRPr>
          </a:p>
          <a:p>
            <a:pPr>
              <a:lnSpc>
                <a:spcPct val="100000"/>
              </a:lnSpc>
              <a:spcBef>
                <a:spcPts val="1414"/>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Test 3</a:t>
            </a:r>
            <a:endParaRPr b="0" lang="en-US" sz="4400" spc="-1" strike="noStrike">
              <a:latin typeface="Arial"/>
            </a:endParaRPr>
          </a:p>
        </p:txBody>
      </p:sp>
      <p:sp>
        <p:nvSpPr>
          <p:cNvPr id="1268"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pPr marL="432000" indent="-324000">
              <a:lnSpc>
                <a:spcPct val="100000"/>
              </a:lnSpc>
              <a:spcBef>
                <a:spcPts val="1414"/>
              </a:spcBef>
              <a:buClr>
                <a:srgbClr val="ffffff"/>
              </a:buClr>
              <a:buSzPct val="45000"/>
              <a:buFont typeface="Wingdings" charset="2"/>
              <a:buChar char=""/>
            </a:pPr>
            <a:r>
              <a:rPr b="0" lang="en-US" sz="3200" spc="-1" strike="noStrike">
                <a:latin typeface="Arial"/>
              </a:rPr>
              <a:t>Blockchain Application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What is Blockchain?</a:t>
            </a:r>
            <a:endParaRPr b="0" lang="en-US" sz="4400" spc="-1" strike="noStrike">
              <a:latin typeface="Arial"/>
            </a:endParaRPr>
          </a:p>
        </p:txBody>
      </p:sp>
      <p:sp>
        <p:nvSpPr>
          <p:cNvPr id="363"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80000"/>
          </a:bodyPr>
          <a:p>
            <a:pPr marL="432000" indent="-324000">
              <a:lnSpc>
                <a:spcPct val="100000"/>
              </a:lnSpc>
              <a:spcBef>
                <a:spcPts val="1417"/>
              </a:spcBef>
              <a:buClr>
                <a:srgbClr val="ffffff"/>
              </a:buClr>
              <a:buSzPct val="45000"/>
              <a:buFont typeface="Wingdings" charset="2"/>
              <a:buChar char=""/>
            </a:pPr>
            <a:r>
              <a:rPr b="0" lang="en-US" sz="2400" spc="-1" strike="noStrike">
                <a:latin typeface="Arial"/>
              </a:rPr>
              <a:t>Open, Distributed ledger that can record transactions between two parties efficiently and in a verifiable and permanent way</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2400" spc="-1" strike="noStrike">
                <a:latin typeface="Arial"/>
              </a:rPr>
              <a:t>is a distributed digital ledger of transactions or a network of blocks; containing documented transactions (data and information) replicated and distributed through the network of computer systems that make up the blockchain.</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2400" spc="-1" strike="noStrike">
                <a:latin typeface="Arial"/>
              </a:rPr>
              <a:t>Transactions (Irreversible/Pseudonymous/Fast and global/Secure/Permissionless)</a:t>
            </a:r>
            <a:br>
              <a:rPr sz="2400"/>
            </a:br>
            <a:br>
              <a:rPr sz="2400"/>
            </a:br>
            <a:r>
              <a:rPr b="0" lang="en-US" sz="2400" spc="-1" strike="noStrike">
                <a:latin typeface="Arial"/>
              </a:rPr>
              <a:t> </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1600" spc="-1" strike="noStrike">
                <a:latin typeface="Arial"/>
              </a:rPr>
              <a:t>Bitcoin:</a:t>
            </a:r>
            <a:r>
              <a:rPr b="0" lang="en-US" sz="1600" spc="-1" strike="noStrike">
                <a:latin typeface="Arial"/>
              </a:rPr>
              <a:t> Is an open source censorship-resistance peer-to-peer immutable network trackable digital gold.</a:t>
            </a:r>
            <a:endParaRPr b="0" lang="en-US" sz="1600" spc="-1" strike="noStrike">
              <a:latin typeface="Arial"/>
            </a:endParaRPr>
          </a:p>
          <a:p>
            <a:pPr>
              <a:lnSpc>
                <a:spcPct val="100000"/>
              </a:lnSpc>
              <a:spcBef>
                <a:spcPts val="1417"/>
              </a:spcBef>
              <a:buNone/>
            </a:pPr>
            <a:endParaRPr b="0" lang="en-US" sz="2400" spc="-1" strike="noStrike">
              <a:latin typeface="Arial"/>
            </a:endParaRPr>
          </a:p>
          <a:p>
            <a:pPr>
              <a:lnSpc>
                <a:spcPct val="100000"/>
              </a:lnSpc>
              <a:spcBef>
                <a:spcPts val="1417"/>
              </a:spcBef>
              <a:buNone/>
            </a:pPr>
            <a:endParaRPr b="0" lang="en-US" sz="2400" spc="-1" strike="noStrike">
              <a:latin typeface="Arial"/>
            </a:endParaRPr>
          </a:p>
          <a:p>
            <a:pPr>
              <a:lnSpc>
                <a:spcPct val="100000"/>
              </a:lnSpc>
              <a:spcBef>
                <a:spcPts val="1417"/>
              </a:spcBef>
              <a:buNone/>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64" name="PlaceHolder 1"/>
          <p:cNvSpPr>
            <a:spLocks noGrp="1"/>
          </p:cNvSpPr>
          <p:nvPr>
            <p:ph/>
          </p:nvPr>
        </p:nvSpPr>
        <p:spPr>
          <a:xfrm>
            <a:off x="0" y="280080"/>
            <a:ext cx="9965880" cy="59652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1" lang="en-US" sz="3600" spc="-1" strike="noStrike">
                <a:solidFill>
                  <a:srgbClr val="eeeeee"/>
                </a:solidFill>
                <a:latin typeface="Verdana"/>
                <a:ea typeface="Verdana"/>
              </a:rPr>
              <a:t>Blockchain characteristics and properties</a:t>
            </a:r>
            <a:endParaRPr b="0" lang="en-US" sz="3600" spc="-1" strike="noStrike">
              <a:latin typeface="Arial"/>
            </a:endParaRPr>
          </a:p>
        </p:txBody>
      </p:sp>
      <p:grpSp>
        <p:nvGrpSpPr>
          <p:cNvPr id="365" name="Group 10"/>
          <p:cNvGrpSpPr/>
          <p:nvPr/>
        </p:nvGrpSpPr>
        <p:grpSpPr>
          <a:xfrm>
            <a:off x="3801240" y="1958040"/>
            <a:ext cx="2453040" cy="2757600"/>
            <a:chOff x="3801240" y="1958040"/>
            <a:chExt cx="2453040" cy="2757600"/>
          </a:xfrm>
        </p:grpSpPr>
        <p:grpSp>
          <p:nvGrpSpPr>
            <p:cNvPr id="366" name="Group 11"/>
            <p:cNvGrpSpPr/>
            <p:nvPr/>
          </p:nvGrpSpPr>
          <p:grpSpPr>
            <a:xfrm>
              <a:off x="4965120" y="1958040"/>
              <a:ext cx="125640" cy="2757600"/>
              <a:chOff x="4965120" y="1958040"/>
              <a:chExt cx="125640" cy="2757600"/>
            </a:xfrm>
          </p:grpSpPr>
          <p:sp>
            <p:nvSpPr>
              <p:cNvPr id="367" name="Freeform: Shape 7"/>
              <p:cNvSpPr/>
              <p:nvPr/>
            </p:nvSpPr>
            <p:spPr>
              <a:xfrm>
                <a:off x="5013720" y="2017440"/>
                <a:ext cx="27720" cy="2654640"/>
              </a:xfrm>
              <a:custGeom>
                <a:avLst/>
                <a:gdLst/>
                <a:ahLst/>
                <a:rect l="l" t="t" r="r" b="b"/>
                <a:pathLst>
                  <a:path w="74220" h="6601938">
                    <a:moveTo>
                      <a:pt x="0" y="0"/>
                    </a:moveTo>
                    <a:lnTo>
                      <a:pt x="74221" y="0"/>
                    </a:lnTo>
                    <a:lnTo>
                      <a:pt x="74221" y="6601939"/>
                    </a:lnTo>
                    <a:lnTo>
                      <a:pt x="0" y="6601939"/>
                    </a:lnTo>
                    <a:close/>
                  </a:path>
                </a:pathLst>
              </a:custGeom>
              <a:solidFill>
                <a:schemeClr val="accent1"/>
              </a:solidFill>
              <a:ln w="7412">
                <a:noFill/>
              </a:ln>
            </p:spPr>
            <p:style>
              <a:lnRef idx="0"/>
              <a:fillRef idx="0"/>
              <a:effectRef idx="0"/>
              <a:fontRef idx="minor"/>
            </p:style>
          </p:sp>
          <p:sp>
            <p:nvSpPr>
              <p:cNvPr id="368" name="Freeform: Shape 8"/>
              <p:cNvSpPr/>
              <p:nvPr/>
            </p:nvSpPr>
            <p:spPr>
              <a:xfrm>
                <a:off x="4965120" y="195804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69" name="Freeform: Shape 9"/>
              <p:cNvSpPr/>
              <p:nvPr/>
            </p:nvSpPr>
            <p:spPr>
              <a:xfrm>
                <a:off x="4965120" y="459000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70" name="Freeform: Shape 10"/>
              <p:cNvSpPr/>
              <p:nvPr/>
            </p:nvSpPr>
            <p:spPr>
              <a:xfrm>
                <a:off x="4965120" y="283500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71" name="Freeform: Shape 40"/>
              <p:cNvSpPr/>
              <p:nvPr/>
            </p:nvSpPr>
            <p:spPr>
              <a:xfrm>
                <a:off x="4965120" y="371268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grpSp>
        <p:grpSp>
          <p:nvGrpSpPr>
            <p:cNvPr id="372" name="Group 12"/>
            <p:cNvGrpSpPr/>
            <p:nvPr/>
          </p:nvGrpSpPr>
          <p:grpSpPr>
            <a:xfrm>
              <a:off x="3803040" y="2592000"/>
              <a:ext cx="2451240" cy="1487880"/>
              <a:chOff x="3803040" y="2592000"/>
              <a:chExt cx="2451240" cy="1487880"/>
            </a:xfrm>
          </p:grpSpPr>
          <p:sp>
            <p:nvSpPr>
              <p:cNvPr id="373" name="Freeform: Shape 41"/>
              <p:cNvSpPr/>
              <p:nvPr/>
            </p:nvSpPr>
            <p:spPr>
              <a:xfrm rot="3543000">
                <a:off x="5018400" y="2031480"/>
                <a:ext cx="27720" cy="2653200"/>
              </a:xfrm>
              <a:custGeom>
                <a:avLst/>
                <a:gdLst/>
                <a:ahLst/>
                <a:rect l="l" t="t" r="r" b="b"/>
                <a:pathLst>
                  <a:path w="74220" h="6601938">
                    <a:moveTo>
                      <a:pt x="0" y="0"/>
                    </a:moveTo>
                    <a:lnTo>
                      <a:pt x="74221" y="0"/>
                    </a:lnTo>
                    <a:lnTo>
                      <a:pt x="74221" y="6601939"/>
                    </a:lnTo>
                    <a:lnTo>
                      <a:pt x="0" y="6601939"/>
                    </a:lnTo>
                    <a:close/>
                  </a:path>
                </a:pathLst>
              </a:custGeom>
              <a:solidFill>
                <a:schemeClr val="accent1"/>
              </a:solidFill>
              <a:ln w="7412">
                <a:noFill/>
              </a:ln>
            </p:spPr>
            <p:style>
              <a:lnRef idx="0"/>
              <a:fillRef idx="0"/>
              <a:effectRef idx="0"/>
              <a:fontRef idx="minor"/>
            </p:style>
          </p:sp>
          <p:sp>
            <p:nvSpPr>
              <p:cNvPr id="374" name="Freeform: Shape 42"/>
              <p:cNvSpPr/>
              <p:nvPr/>
            </p:nvSpPr>
            <p:spPr>
              <a:xfrm rot="3592200">
                <a:off x="6105600" y="2614680"/>
                <a:ext cx="125280" cy="12528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75" name="Freeform: Shape 43"/>
              <p:cNvSpPr/>
              <p:nvPr/>
            </p:nvSpPr>
            <p:spPr>
              <a:xfrm rot="3601800">
                <a:off x="3825720" y="393084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76" name="Freeform: Shape 44"/>
              <p:cNvSpPr/>
              <p:nvPr/>
            </p:nvSpPr>
            <p:spPr>
              <a:xfrm rot="3597000">
                <a:off x="5345640" y="305316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77" name="Freeform: Shape 45"/>
              <p:cNvSpPr/>
              <p:nvPr/>
            </p:nvSpPr>
            <p:spPr>
              <a:xfrm rot="3601800">
                <a:off x="4585680" y="349200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grpSp>
        <p:grpSp>
          <p:nvGrpSpPr>
            <p:cNvPr id="378" name="Group 14"/>
            <p:cNvGrpSpPr/>
            <p:nvPr/>
          </p:nvGrpSpPr>
          <p:grpSpPr>
            <a:xfrm>
              <a:off x="3801240" y="2593800"/>
              <a:ext cx="2450520" cy="1487520"/>
              <a:chOff x="3801240" y="2593800"/>
              <a:chExt cx="2450520" cy="1487520"/>
            </a:xfrm>
          </p:grpSpPr>
          <p:sp>
            <p:nvSpPr>
              <p:cNvPr id="379" name="Freeform: Shape 46"/>
              <p:cNvSpPr/>
              <p:nvPr/>
            </p:nvSpPr>
            <p:spPr>
              <a:xfrm rot="18036600">
                <a:off x="5012280" y="2026440"/>
                <a:ext cx="27720" cy="2654280"/>
              </a:xfrm>
              <a:custGeom>
                <a:avLst/>
                <a:gdLst/>
                <a:ahLst/>
                <a:rect l="l" t="t" r="r" b="b"/>
                <a:pathLst>
                  <a:path w="74220" h="6601938">
                    <a:moveTo>
                      <a:pt x="0" y="0"/>
                    </a:moveTo>
                    <a:lnTo>
                      <a:pt x="74221" y="0"/>
                    </a:lnTo>
                    <a:lnTo>
                      <a:pt x="74221" y="6601939"/>
                    </a:lnTo>
                    <a:lnTo>
                      <a:pt x="0" y="6601939"/>
                    </a:lnTo>
                    <a:close/>
                  </a:path>
                </a:pathLst>
              </a:custGeom>
              <a:solidFill>
                <a:schemeClr val="accent1"/>
              </a:solidFill>
              <a:ln w="7412">
                <a:noFill/>
              </a:ln>
            </p:spPr>
            <p:style>
              <a:lnRef idx="0"/>
              <a:fillRef idx="0"/>
              <a:effectRef idx="0"/>
              <a:fontRef idx="minor"/>
            </p:style>
          </p:sp>
          <p:sp>
            <p:nvSpPr>
              <p:cNvPr id="380" name="Freeform: Shape 47"/>
              <p:cNvSpPr/>
              <p:nvPr/>
            </p:nvSpPr>
            <p:spPr>
              <a:xfrm rot="17999400">
                <a:off x="3824280" y="2616480"/>
                <a:ext cx="12492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81" name="Freeform: Shape 48"/>
              <p:cNvSpPr/>
              <p:nvPr/>
            </p:nvSpPr>
            <p:spPr>
              <a:xfrm rot="17989800">
                <a:off x="6103080" y="393228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82" name="Freeform: Shape 49"/>
              <p:cNvSpPr/>
              <p:nvPr/>
            </p:nvSpPr>
            <p:spPr>
              <a:xfrm rot="17998200">
                <a:off x="4583520" y="305496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sp>
            <p:nvSpPr>
              <p:cNvPr id="383" name="Freeform: Shape 50"/>
              <p:cNvSpPr/>
              <p:nvPr/>
            </p:nvSpPr>
            <p:spPr>
              <a:xfrm rot="17998200">
                <a:off x="5343120" y="3493800"/>
                <a:ext cx="125640" cy="125640"/>
              </a:xfrm>
              <a:custGeom>
                <a:avLst/>
                <a:gdLst/>
                <a:ah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solidFill>
                <a:schemeClr val="accent1"/>
              </a:solidFill>
              <a:ln w="7412">
                <a:noFill/>
              </a:ln>
            </p:spPr>
            <p:style>
              <a:lnRef idx="0"/>
              <a:fillRef idx="0"/>
              <a:effectRef idx="0"/>
              <a:fontRef idx="minor"/>
            </p:style>
          </p:sp>
        </p:grpSp>
      </p:grpSp>
      <p:grpSp>
        <p:nvGrpSpPr>
          <p:cNvPr id="384" name="Group 15"/>
          <p:cNvGrpSpPr/>
          <p:nvPr/>
        </p:nvGrpSpPr>
        <p:grpSpPr>
          <a:xfrm>
            <a:off x="3994560" y="2160360"/>
            <a:ext cx="2053440" cy="2355840"/>
            <a:chOff x="3994560" y="2160360"/>
            <a:chExt cx="2053440" cy="2355840"/>
          </a:xfrm>
        </p:grpSpPr>
        <p:sp>
          <p:nvSpPr>
            <p:cNvPr id="385" name="Freeform: Shape 51"/>
            <p:cNvSpPr/>
            <p:nvPr/>
          </p:nvSpPr>
          <p:spPr>
            <a:xfrm>
              <a:off x="3998520" y="2478960"/>
              <a:ext cx="927720" cy="1052640"/>
            </a:xfrm>
            <a:custGeom>
              <a:avLst/>
              <a:gdLst/>
              <a:ahLst/>
              <a:rect l="l" t="t" r="r" b="b"/>
              <a:pathLst>
                <a:path w="1858552" h="2108217">
                  <a:moveTo>
                    <a:pt x="891621" y="127333"/>
                  </a:moveTo>
                  <a:lnTo>
                    <a:pt x="136204" y="570529"/>
                  </a:lnTo>
                  <a:lnTo>
                    <a:pt x="137285" y="575881"/>
                  </a:lnTo>
                  <a:cubicBezTo>
                    <a:pt x="137285" y="604314"/>
                    <a:pt x="119998" y="628708"/>
                    <a:pt x="95362" y="639129"/>
                  </a:cubicBezTo>
                  <a:lnTo>
                    <a:pt x="80913" y="642046"/>
                  </a:lnTo>
                  <a:lnTo>
                    <a:pt x="87029" y="1513636"/>
                  </a:lnTo>
                  <a:lnTo>
                    <a:pt x="95361" y="1515318"/>
                  </a:lnTo>
                  <a:cubicBezTo>
                    <a:pt x="119998" y="1525739"/>
                    <a:pt x="137285" y="1550134"/>
                    <a:pt x="137285" y="1578567"/>
                  </a:cubicBezTo>
                  <a:lnTo>
                    <a:pt x="136263" y="1583626"/>
                  </a:lnTo>
                  <a:lnTo>
                    <a:pt x="870153" y="2000544"/>
                  </a:lnTo>
                  <a:lnTo>
                    <a:pt x="876563" y="1991037"/>
                  </a:lnTo>
                  <a:cubicBezTo>
                    <a:pt x="888985" y="1978615"/>
                    <a:pt x="906146" y="1970932"/>
                    <a:pt x="925101" y="1970932"/>
                  </a:cubicBezTo>
                  <a:cubicBezTo>
                    <a:pt x="944056" y="1970932"/>
                    <a:pt x="961217" y="1978615"/>
                    <a:pt x="973638" y="1991037"/>
                  </a:cubicBezTo>
                  <a:lnTo>
                    <a:pt x="974304" y="1992024"/>
                  </a:lnTo>
                  <a:lnTo>
                    <a:pt x="1723151" y="1552681"/>
                  </a:lnTo>
                  <a:lnTo>
                    <a:pt x="1723319" y="1551848"/>
                  </a:lnTo>
                  <a:lnTo>
                    <a:pt x="1737335" y="1531060"/>
                  </a:lnTo>
                  <a:lnTo>
                    <a:pt x="1730864" y="608833"/>
                  </a:lnTo>
                  <a:lnTo>
                    <a:pt x="1726661" y="602599"/>
                  </a:lnTo>
                  <a:lnTo>
                    <a:pt x="1723626" y="587565"/>
                  </a:lnTo>
                  <a:lnTo>
                    <a:pt x="929459" y="136405"/>
                  </a:lnTo>
                  <a:lnTo>
                    <a:pt x="925101" y="137285"/>
                  </a:lnTo>
                  <a:cubicBezTo>
                    <a:pt x="915623" y="137285"/>
                    <a:pt x="906594" y="135364"/>
                    <a:pt x="898382" y="131891"/>
                  </a:cubicBezTo>
                  <a:close/>
                  <a:moveTo>
                    <a:pt x="925101" y="0"/>
                  </a:moveTo>
                  <a:cubicBezTo>
                    <a:pt x="963011" y="0"/>
                    <a:pt x="993743" y="30732"/>
                    <a:pt x="993743" y="68643"/>
                  </a:cubicBezTo>
                  <a:cubicBezTo>
                    <a:pt x="993743" y="78120"/>
                    <a:pt x="991823" y="87149"/>
                    <a:pt x="988349" y="95361"/>
                  </a:cubicBezTo>
                  <a:lnTo>
                    <a:pt x="982848" y="103520"/>
                  </a:lnTo>
                  <a:lnTo>
                    <a:pt x="1737928" y="532451"/>
                  </a:lnTo>
                  <a:lnTo>
                    <a:pt x="1741372" y="527343"/>
                  </a:lnTo>
                  <a:cubicBezTo>
                    <a:pt x="1753794" y="514921"/>
                    <a:pt x="1770955" y="507238"/>
                    <a:pt x="1789910" y="507238"/>
                  </a:cubicBezTo>
                  <a:cubicBezTo>
                    <a:pt x="1827820" y="507238"/>
                    <a:pt x="1858552" y="537970"/>
                    <a:pt x="1858552" y="575881"/>
                  </a:cubicBezTo>
                  <a:cubicBezTo>
                    <a:pt x="1858552" y="613791"/>
                    <a:pt x="1827820" y="644523"/>
                    <a:pt x="1789910" y="644523"/>
                  </a:cubicBezTo>
                  <a:lnTo>
                    <a:pt x="1786126" y="643759"/>
                  </a:lnTo>
                  <a:lnTo>
                    <a:pt x="1792189" y="1511060"/>
                  </a:lnTo>
                  <a:lnTo>
                    <a:pt x="1813286" y="1515319"/>
                  </a:lnTo>
                  <a:cubicBezTo>
                    <a:pt x="1837922" y="1525740"/>
                    <a:pt x="1855209" y="1550134"/>
                    <a:pt x="1855209" y="1578567"/>
                  </a:cubicBezTo>
                  <a:cubicBezTo>
                    <a:pt x="1855209" y="1616477"/>
                    <a:pt x="1824477" y="1647209"/>
                    <a:pt x="1786567" y="1647209"/>
                  </a:cubicBezTo>
                  <a:cubicBezTo>
                    <a:pt x="1767612" y="1647209"/>
                    <a:pt x="1750452" y="1639526"/>
                    <a:pt x="1738030" y="1627104"/>
                  </a:cubicBezTo>
                  <a:lnTo>
                    <a:pt x="1728646" y="1613186"/>
                  </a:lnTo>
                  <a:lnTo>
                    <a:pt x="992650" y="2044990"/>
                  </a:lnTo>
                  <a:lnTo>
                    <a:pt x="988349" y="2066293"/>
                  </a:lnTo>
                  <a:cubicBezTo>
                    <a:pt x="977929" y="2090930"/>
                    <a:pt x="953534" y="2108217"/>
                    <a:pt x="925101" y="2108217"/>
                  </a:cubicBezTo>
                  <a:cubicBezTo>
                    <a:pt x="896668" y="2108217"/>
                    <a:pt x="872273" y="2090930"/>
                    <a:pt x="861852" y="2066293"/>
                  </a:cubicBezTo>
                  <a:lnTo>
                    <a:pt x="860191" y="2058064"/>
                  </a:lnTo>
                  <a:lnTo>
                    <a:pt x="110027" y="1631927"/>
                  </a:lnTo>
                  <a:lnTo>
                    <a:pt x="95361" y="1641815"/>
                  </a:lnTo>
                  <a:cubicBezTo>
                    <a:pt x="87149" y="1645288"/>
                    <a:pt x="78120" y="1647209"/>
                    <a:pt x="68643" y="1647209"/>
                  </a:cubicBezTo>
                  <a:cubicBezTo>
                    <a:pt x="30732" y="1647209"/>
                    <a:pt x="0" y="1616477"/>
                    <a:pt x="0" y="1578567"/>
                  </a:cubicBezTo>
                  <a:cubicBezTo>
                    <a:pt x="0" y="1559611"/>
                    <a:pt x="7683" y="1542451"/>
                    <a:pt x="20105" y="1530029"/>
                  </a:cubicBezTo>
                  <a:lnTo>
                    <a:pt x="32128" y="1521923"/>
                  </a:lnTo>
                  <a:lnTo>
                    <a:pt x="25882" y="628313"/>
                  </a:lnTo>
                  <a:lnTo>
                    <a:pt x="20106" y="624418"/>
                  </a:lnTo>
                  <a:cubicBezTo>
                    <a:pt x="7684" y="611997"/>
                    <a:pt x="1" y="594836"/>
                    <a:pt x="1" y="575881"/>
                  </a:cubicBezTo>
                  <a:cubicBezTo>
                    <a:pt x="1" y="537971"/>
                    <a:pt x="30733" y="507239"/>
                    <a:pt x="68643" y="507239"/>
                  </a:cubicBezTo>
                  <a:cubicBezTo>
                    <a:pt x="78121" y="507239"/>
                    <a:pt x="87150" y="509160"/>
                    <a:pt x="95362" y="512633"/>
                  </a:cubicBezTo>
                  <a:lnTo>
                    <a:pt x="109767" y="522346"/>
                  </a:lnTo>
                  <a:lnTo>
                    <a:pt x="859279" y="82613"/>
                  </a:lnTo>
                  <a:lnTo>
                    <a:pt x="856458" y="68643"/>
                  </a:lnTo>
                  <a:cubicBezTo>
                    <a:pt x="856458" y="30732"/>
                    <a:pt x="887190" y="0"/>
                    <a:pt x="925101" y="0"/>
                  </a:cubicBezTo>
                  <a:close/>
                </a:path>
              </a:pathLst>
            </a:custGeom>
            <a:solidFill>
              <a:schemeClr val="accent5"/>
            </a:solidFill>
            <a:ln w="7412">
              <a:noFill/>
            </a:ln>
          </p:spPr>
          <p:style>
            <a:lnRef idx="0"/>
            <a:fillRef idx="0"/>
            <a:effectRef idx="0"/>
            <a:fontRef idx="minor"/>
          </p:style>
        </p:sp>
        <p:sp>
          <p:nvSpPr>
            <p:cNvPr id="386" name="Freeform: Shape 52"/>
            <p:cNvSpPr/>
            <p:nvPr/>
          </p:nvSpPr>
          <p:spPr>
            <a:xfrm>
              <a:off x="5116680" y="3143520"/>
              <a:ext cx="931320" cy="1053360"/>
            </a:xfrm>
            <a:custGeom>
              <a:avLst/>
              <a:gdLst/>
              <a:ahLst/>
              <a:rect l="l" t="t" r="r" b="b"/>
              <a:pathLst>
                <a:path w="1865646" h="2108813">
                  <a:moveTo>
                    <a:pt x="896251" y="120481"/>
                  </a:moveTo>
                  <a:lnTo>
                    <a:pt x="129434" y="570366"/>
                  </a:lnTo>
                  <a:lnTo>
                    <a:pt x="125890" y="575622"/>
                  </a:lnTo>
                  <a:lnTo>
                    <a:pt x="112789" y="584455"/>
                  </a:lnTo>
                  <a:lnTo>
                    <a:pt x="119147" y="1490535"/>
                  </a:lnTo>
                  <a:lnTo>
                    <a:pt x="131891" y="1509437"/>
                  </a:lnTo>
                  <a:cubicBezTo>
                    <a:pt x="135365" y="1517649"/>
                    <a:pt x="137285" y="1526678"/>
                    <a:pt x="137285" y="1536156"/>
                  </a:cubicBezTo>
                  <a:lnTo>
                    <a:pt x="136049" y="1542278"/>
                  </a:lnTo>
                  <a:lnTo>
                    <a:pt x="907672" y="1980632"/>
                  </a:lnTo>
                  <a:lnTo>
                    <a:pt x="913174" y="1976922"/>
                  </a:lnTo>
                  <a:cubicBezTo>
                    <a:pt x="921387" y="1973449"/>
                    <a:pt x="930415" y="1971528"/>
                    <a:pt x="939893" y="1971528"/>
                  </a:cubicBezTo>
                  <a:cubicBezTo>
                    <a:pt x="949370" y="1971528"/>
                    <a:pt x="958399" y="1973449"/>
                    <a:pt x="966612" y="1976922"/>
                  </a:cubicBezTo>
                  <a:lnTo>
                    <a:pt x="978887" y="1985199"/>
                  </a:lnTo>
                  <a:lnTo>
                    <a:pt x="1722260" y="1549067"/>
                  </a:lnTo>
                  <a:lnTo>
                    <a:pt x="1719653" y="1536156"/>
                  </a:lnTo>
                  <a:cubicBezTo>
                    <a:pt x="1719653" y="1507724"/>
                    <a:pt x="1736940" y="1483329"/>
                    <a:pt x="1761577" y="1472908"/>
                  </a:cubicBezTo>
                  <a:lnTo>
                    <a:pt x="1769197" y="1471370"/>
                  </a:lnTo>
                  <a:lnTo>
                    <a:pt x="1762980" y="585408"/>
                  </a:lnTo>
                  <a:lnTo>
                    <a:pt x="1748466" y="575622"/>
                  </a:lnTo>
                  <a:cubicBezTo>
                    <a:pt x="1742255" y="569411"/>
                    <a:pt x="1737229" y="562016"/>
                    <a:pt x="1733755" y="553803"/>
                  </a:cubicBezTo>
                  <a:lnTo>
                    <a:pt x="1733366" y="551872"/>
                  </a:lnTo>
                  <a:lnTo>
                    <a:pt x="979173" y="123421"/>
                  </a:lnTo>
                  <a:lnTo>
                    <a:pt x="966611" y="131891"/>
                  </a:lnTo>
                  <a:cubicBezTo>
                    <a:pt x="958399" y="135364"/>
                    <a:pt x="949370" y="137285"/>
                    <a:pt x="939893" y="137285"/>
                  </a:cubicBezTo>
                  <a:cubicBezTo>
                    <a:pt x="930415" y="137285"/>
                    <a:pt x="921386" y="135364"/>
                    <a:pt x="913174" y="131891"/>
                  </a:cubicBezTo>
                  <a:close/>
                  <a:moveTo>
                    <a:pt x="939893" y="0"/>
                  </a:moveTo>
                  <a:cubicBezTo>
                    <a:pt x="977802" y="0"/>
                    <a:pt x="1008535" y="30732"/>
                    <a:pt x="1008535" y="68643"/>
                  </a:cubicBezTo>
                  <a:lnTo>
                    <a:pt x="1007047" y="76016"/>
                  </a:lnTo>
                  <a:lnTo>
                    <a:pt x="1739379" y="492025"/>
                  </a:lnTo>
                  <a:lnTo>
                    <a:pt x="1748466" y="478547"/>
                  </a:lnTo>
                  <a:cubicBezTo>
                    <a:pt x="1760888" y="466125"/>
                    <a:pt x="1778049" y="458442"/>
                    <a:pt x="1797004" y="458442"/>
                  </a:cubicBezTo>
                  <a:cubicBezTo>
                    <a:pt x="1834913" y="458442"/>
                    <a:pt x="1865646" y="489174"/>
                    <a:pt x="1865646" y="527085"/>
                  </a:cubicBezTo>
                  <a:cubicBezTo>
                    <a:pt x="1865646" y="555517"/>
                    <a:pt x="1848359" y="579912"/>
                    <a:pt x="1823722" y="590333"/>
                  </a:cubicBezTo>
                  <a:lnTo>
                    <a:pt x="1817981" y="591492"/>
                  </a:lnTo>
                  <a:lnTo>
                    <a:pt x="1824186" y="1479093"/>
                  </a:lnTo>
                  <a:lnTo>
                    <a:pt x="1836832" y="1487619"/>
                  </a:lnTo>
                  <a:cubicBezTo>
                    <a:pt x="1849254" y="1500041"/>
                    <a:pt x="1856937" y="1517201"/>
                    <a:pt x="1856937" y="1536156"/>
                  </a:cubicBezTo>
                  <a:cubicBezTo>
                    <a:pt x="1856937" y="1574066"/>
                    <a:pt x="1826204" y="1604798"/>
                    <a:pt x="1788295" y="1604798"/>
                  </a:cubicBezTo>
                  <a:cubicBezTo>
                    <a:pt x="1778818" y="1604798"/>
                    <a:pt x="1769789" y="1602878"/>
                    <a:pt x="1761577" y="1599404"/>
                  </a:cubicBezTo>
                  <a:lnTo>
                    <a:pt x="1753830" y="1594181"/>
                  </a:lnTo>
                  <a:lnTo>
                    <a:pt x="1006959" y="2032364"/>
                  </a:lnTo>
                  <a:lnTo>
                    <a:pt x="1008535" y="2040171"/>
                  </a:lnTo>
                  <a:cubicBezTo>
                    <a:pt x="1008535" y="2078080"/>
                    <a:pt x="977803" y="2108813"/>
                    <a:pt x="939893" y="2108813"/>
                  </a:cubicBezTo>
                  <a:cubicBezTo>
                    <a:pt x="901983" y="2108813"/>
                    <a:pt x="871250" y="2078080"/>
                    <a:pt x="871250" y="2040171"/>
                  </a:cubicBezTo>
                  <a:lnTo>
                    <a:pt x="874343" y="2024852"/>
                  </a:lnTo>
                  <a:lnTo>
                    <a:pt x="109094" y="1590145"/>
                  </a:lnTo>
                  <a:lnTo>
                    <a:pt x="95362" y="1599404"/>
                  </a:lnTo>
                  <a:cubicBezTo>
                    <a:pt x="87149" y="1602877"/>
                    <a:pt x="78120" y="1604798"/>
                    <a:pt x="68643" y="1604798"/>
                  </a:cubicBezTo>
                  <a:cubicBezTo>
                    <a:pt x="30732" y="1604798"/>
                    <a:pt x="0" y="1574065"/>
                    <a:pt x="0" y="1536156"/>
                  </a:cubicBezTo>
                  <a:cubicBezTo>
                    <a:pt x="0" y="1507723"/>
                    <a:pt x="17287" y="1483328"/>
                    <a:pt x="41923" y="1472907"/>
                  </a:cubicBezTo>
                  <a:lnTo>
                    <a:pt x="63975" y="1468456"/>
                  </a:lnTo>
                  <a:lnTo>
                    <a:pt x="57847" y="591789"/>
                  </a:lnTo>
                  <a:lnTo>
                    <a:pt x="50633" y="590333"/>
                  </a:lnTo>
                  <a:cubicBezTo>
                    <a:pt x="25997" y="579912"/>
                    <a:pt x="8710" y="555518"/>
                    <a:pt x="8710" y="527085"/>
                  </a:cubicBezTo>
                  <a:cubicBezTo>
                    <a:pt x="8710" y="489175"/>
                    <a:pt x="39442" y="458443"/>
                    <a:pt x="77352" y="458443"/>
                  </a:cubicBezTo>
                  <a:cubicBezTo>
                    <a:pt x="96307" y="458443"/>
                    <a:pt x="113468" y="466126"/>
                    <a:pt x="125890" y="478548"/>
                  </a:cubicBezTo>
                  <a:lnTo>
                    <a:pt x="140435" y="500122"/>
                  </a:lnTo>
                  <a:lnTo>
                    <a:pt x="871741" y="71071"/>
                  </a:lnTo>
                  <a:lnTo>
                    <a:pt x="871250" y="68643"/>
                  </a:lnTo>
                  <a:cubicBezTo>
                    <a:pt x="871250" y="30732"/>
                    <a:pt x="901982" y="0"/>
                    <a:pt x="939893" y="0"/>
                  </a:cubicBezTo>
                  <a:close/>
                </a:path>
              </a:pathLst>
            </a:custGeom>
            <a:solidFill>
              <a:schemeClr val="accent5"/>
            </a:solidFill>
            <a:ln w="7412">
              <a:noFill/>
            </a:ln>
          </p:spPr>
          <p:style>
            <a:lnRef idx="0"/>
            <a:fillRef idx="0"/>
            <a:effectRef idx="0"/>
            <a:fontRef idx="minor"/>
          </p:style>
        </p:sp>
        <p:sp>
          <p:nvSpPr>
            <p:cNvPr id="387" name="Freeform: Shape 53"/>
            <p:cNvSpPr/>
            <p:nvPr/>
          </p:nvSpPr>
          <p:spPr>
            <a:xfrm>
              <a:off x="4560120" y="2160360"/>
              <a:ext cx="924120" cy="1049760"/>
            </a:xfrm>
            <a:custGeom>
              <a:avLst/>
              <a:gdLst/>
              <a:ahLst/>
              <a:rect l="l" t="t" r="r" b="b"/>
              <a:pathLst>
                <a:path w="1850884" h="2102455">
                  <a:moveTo>
                    <a:pt x="885279" y="117464"/>
                  </a:moveTo>
                  <a:lnTo>
                    <a:pt x="134185" y="551124"/>
                  </a:lnTo>
                  <a:lnTo>
                    <a:pt x="137285" y="566477"/>
                  </a:lnTo>
                  <a:cubicBezTo>
                    <a:pt x="137285" y="585432"/>
                    <a:pt x="129602" y="602593"/>
                    <a:pt x="117180" y="615015"/>
                  </a:cubicBezTo>
                  <a:lnTo>
                    <a:pt x="96375" y="629042"/>
                  </a:lnTo>
                  <a:lnTo>
                    <a:pt x="96375" y="1504603"/>
                  </a:lnTo>
                  <a:lnTo>
                    <a:pt x="117180" y="1518631"/>
                  </a:lnTo>
                  <a:cubicBezTo>
                    <a:pt x="123391" y="1524842"/>
                    <a:pt x="128418" y="1532237"/>
                    <a:pt x="131891" y="1540450"/>
                  </a:cubicBezTo>
                  <a:lnTo>
                    <a:pt x="133209" y="1546976"/>
                  </a:lnTo>
                  <a:lnTo>
                    <a:pt x="888308" y="1982948"/>
                  </a:lnTo>
                  <a:lnTo>
                    <a:pt x="906675" y="1970565"/>
                  </a:lnTo>
                  <a:cubicBezTo>
                    <a:pt x="914887" y="1967092"/>
                    <a:pt x="923916" y="1965171"/>
                    <a:pt x="933393" y="1965171"/>
                  </a:cubicBezTo>
                  <a:cubicBezTo>
                    <a:pt x="942871" y="1965171"/>
                    <a:pt x="951900" y="1967092"/>
                    <a:pt x="960112" y="1970565"/>
                  </a:cubicBezTo>
                  <a:lnTo>
                    <a:pt x="967465" y="1975523"/>
                  </a:lnTo>
                  <a:lnTo>
                    <a:pt x="1718728" y="1541766"/>
                  </a:lnTo>
                  <a:lnTo>
                    <a:pt x="1718993" y="1540450"/>
                  </a:lnTo>
                  <a:cubicBezTo>
                    <a:pt x="1722467" y="1532237"/>
                    <a:pt x="1727493" y="1524842"/>
                    <a:pt x="1733704" y="1518631"/>
                  </a:cubicBezTo>
                  <a:lnTo>
                    <a:pt x="1746537" y="1509979"/>
                  </a:lnTo>
                  <a:lnTo>
                    <a:pt x="1746537" y="623788"/>
                  </a:lnTo>
                  <a:lnTo>
                    <a:pt x="1733525" y="615015"/>
                  </a:lnTo>
                  <a:cubicBezTo>
                    <a:pt x="1721103" y="602593"/>
                    <a:pt x="1713420" y="585433"/>
                    <a:pt x="1713420" y="566477"/>
                  </a:cubicBezTo>
                  <a:lnTo>
                    <a:pt x="1715706" y="555154"/>
                  </a:lnTo>
                  <a:lnTo>
                    <a:pt x="970494" y="124890"/>
                  </a:lnTo>
                  <a:lnTo>
                    <a:pt x="960112" y="131890"/>
                  </a:lnTo>
                  <a:cubicBezTo>
                    <a:pt x="951900" y="135363"/>
                    <a:pt x="942871" y="137284"/>
                    <a:pt x="933393" y="137284"/>
                  </a:cubicBezTo>
                  <a:cubicBezTo>
                    <a:pt x="923916" y="137284"/>
                    <a:pt x="914887" y="135363"/>
                    <a:pt x="906675" y="131890"/>
                  </a:cubicBezTo>
                  <a:close/>
                  <a:moveTo>
                    <a:pt x="933393" y="0"/>
                  </a:moveTo>
                  <a:cubicBezTo>
                    <a:pt x="971303" y="0"/>
                    <a:pt x="1002035" y="30732"/>
                    <a:pt x="1002035" y="68642"/>
                  </a:cubicBezTo>
                  <a:lnTo>
                    <a:pt x="1000044" y="78503"/>
                  </a:lnTo>
                  <a:lnTo>
                    <a:pt x="1746256" y="509357"/>
                  </a:lnTo>
                  <a:lnTo>
                    <a:pt x="1755344" y="503229"/>
                  </a:lnTo>
                  <a:cubicBezTo>
                    <a:pt x="1763556" y="499756"/>
                    <a:pt x="1772585" y="497835"/>
                    <a:pt x="1782063" y="497835"/>
                  </a:cubicBezTo>
                  <a:cubicBezTo>
                    <a:pt x="1819973" y="497835"/>
                    <a:pt x="1850705" y="528567"/>
                    <a:pt x="1850705" y="566477"/>
                  </a:cubicBezTo>
                  <a:cubicBezTo>
                    <a:pt x="1850705" y="594910"/>
                    <a:pt x="1833418" y="619305"/>
                    <a:pt x="1808782" y="629726"/>
                  </a:cubicBezTo>
                  <a:lnTo>
                    <a:pt x="1801510" y="631194"/>
                  </a:lnTo>
                  <a:lnTo>
                    <a:pt x="1801510" y="1502416"/>
                  </a:lnTo>
                  <a:lnTo>
                    <a:pt x="1808960" y="1503920"/>
                  </a:lnTo>
                  <a:cubicBezTo>
                    <a:pt x="1833597" y="1514341"/>
                    <a:pt x="1850884" y="1538736"/>
                    <a:pt x="1850884" y="1567169"/>
                  </a:cubicBezTo>
                  <a:cubicBezTo>
                    <a:pt x="1850884" y="1605079"/>
                    <a:pt x="1820151" y="1635811"/>
                    <a:pt x="1782242" y="1635811"/>
                  </a:cubicBezTo>
                  <a:cubicBezTo>
                    <a:pt x="1763286" y="1635811"/>
                    <a:pt x="1746126" y="1628128"/>
                    <a:pt x="1733704" y="1615706"/>
                  </a:cubicBezTo>
                  <a:lnTo>
                    <a:pt x="1724436" y="1601960"/>
                  </a:lnTo>
                  <a:lnTo>
                    <a:pt x="999360" y="2020561"/>
                  </a:lnTo>
                  <a:lnTo>
                    <a:pt x="1002035" y="2033813"/>
                  </a:lnTo>
                  <a:cubicBezTo>
                    <a:pt x="1002035" y="2071723"/>
                    <a:pt x="971303" y="2102455"/>
                    <a:pt x="933393" y="2102455"/>
                  </a:cubicBezTo>
                  <a:cubicBezTo>
                    <a:pt x="895483" y="2102455"/>
                    <a:pt x="864751" y="2071723"/>
                    <a:pt x="864751" y="2033813"/>
                  </a:cubicBezTo>
                  <a:lnTo>
                    <a:pt x="864934" y="2032906"/>
                  </a:lnTo>
                  <a:lnTo>
                    <a:pt x="124214" y="1605273"/>
                  </a:lnTo>
                  <a:lnTo>
                    <a:pt x="117180" y="1615706"/>
                  </a:lnTo>
                  <a:cubicBezTo>
                    <a:pt x="104759" y="1628128"/>
                    <a:pt x="87598" y="1635811"/>
                    <a:pt x="68643" y="1635811"/>
                  </a:cubicBezTo>
                  <a:cubicBezTo>
                    <a:pt x="30732" y="1635811"/>
                    <a:pt x="0" y="1605079"/>
                    <a:pt x="0" y="1567169"/>
                  </a:cubicBezTo>
                  <a:cubicBezTo>
                    <a:pt x="0" y="1548213"/>
                    <a:pt x="7683" y="1531053"/>
                    <a:pt x="20105" y="1518631"/>
                  </a:cubicBezTo>
                  <a:lnTo>
                    <a:pt x="41401" y="1504273"/>
                  </a:lnTo>
                  <a:lnTo>
                    <a:pt x="41401" y="629373"/>
                  </a:lnTo>
                  <a:lnTo>
                    <a:pt x="20105" y="615015"/>
                  </a:lnTo>
                  <a:cubicBezTo>
                    <a:pt x="7683" y="602593"/>
                    <a:pt x="0" y="585432"/>
                    <a:pt x="0" y="566477"/>
                  </a:cubicBezTo>
                  <a:cubicBezTo>
                    <a:pt x="0" y="528567"/>
                    <a:pt x="30732" y="497835"/>
                    <a:pt x="68643" y="497835"/>
                  </a:cubicBezTo>
                  <a:cubicBezTo>
                    <a:pt x="78120" y="497835"/>
                    <a:pt x="87149" y="499756"/>
                    <a:pt x="95362" y="503229"/>
                  </a:cubicBezTo>
                  <a:lnTo>
                    <a:pt x="100854" y="506932"/>
                  </a:lnTo>
                  <a:lnTo>
                    <a:pt x="865385" y="65502"/>
                  </a:lnTo>
                  <a:lnTo>
                    <a:pt x="870145" y="41923"/>
                  </a:lnTo>
                  <a:cubicBezTo>
                    <a:pt x="880566" y="17287"/>
                    <a:pt x="904961" y="0"/>
                    <a:pt x="933393" y="0"/>
                  </a:cubicBezTo>
                  <a:close/>
                </a:path>
              </a:pathLst>
            </a:custGeom>
            <a:solidFill>
              <a:schemeClr val="accent5"/>
            </a:solidFill>
            <a:ln w="7412">
              <a:noFill/>
            </a:ln>
          </p:spPr>
          <p:style>
            <a:lnRef idx="0"/>
            <a:fillRef idx="0"/>
            <a:effectRef idx="0"/>
            <a:fontRef idx="minor"/>
          </p:style>
        </p:sp>
        <p:sp>
          <p:nvSpPr>
            <p:cNvPr id="388" name="Freeform: Shape 54"/>
            <p:cNvSpPr/>
            <p:nvPr/>
          </p:nvSpPr>
          <p:spPr>
            <a:xfrm>
              <a:off x="5120640" y="2478960"/>
              <a:ext cx="927000" cy="1052640"/>
            </a:xfrm>
            <a:custGeom>
              <a:avLst/>
              <a:gdLst/>
              <a:ahLst/>
              <a:rect l="l" t="t" r="r" b="b"/>
              <a:pathLst>
                <a:path w="1856937" h="2108217">
                  <a:moveTo>
                    <a:pt x="906556" y="132313"/>
                  </a:moveTo>
                  <a:lnTo>
                    <a:pt x="135496" y="584744"/>
                  </a:lnTo>
                  <a:lnTo>
                    <a:pt x="131891" y="602599"/>
                  </a:lnTo>
                  <a:cubicBezTo>
                    <a:pt x="128418" y="610812"/>
                    <a:pt x="123391" y="618207"/>
                    <a:pt x="117180" y="624418"/>
                  </a:cubicBezTo>
                  <a:lnTo>
                    <a:pt x="104171" y="633189"/>
                  </a:lnTo>
                  <a:lnTo>
                    <a:pt x="110432" y="1525480"/>
                  </a:lnTo>
                  <a:lnTo>
                    <a:pt x="117181" y="1530030"/>
                  </a:lnTo>
                  <a:cubicBezTo>
                    <a:pt x="123391" y="1536241"/>
                    <a:pt x="128418" y="1543636"/>
                    <a:pt x="131891" y="1551848"/>
                  </a:cubicBezTo>
                  <a:lnTo>
                    <a:pt x="135577" y="1570104"/>
                  </a:lnTo>
                  <a:lnTo>
                    <a:pt x="880994" y="1993488"/>
                  </a:lnTo>
                  <a:lnTo>
                    <a:pt x="882646" y="1991037"/>
                  </a:lnTo>
                  <a:cubicBezTo>
                    <a:pt x="895068" y="1978615"/>
                    <a:pt x="912229" y="1970932"/>
                    <a:pt x="931184" y="1970932"/>
                  </a:cubicBezTo>
                  <a:cubicBezTo>
                    <a:pt x="950139" y="1970932"/>
                    <a:pt x="967299" y="1978615"/>
                    <a:pt x="979721" y="1991037"/>
                  </a:cubicBezTo>
                  <a:lnTo>
                    <a:pt x="985317" y="1999337"/>
                  </a:lnTo>
                  <a:lnTo>
                    <a:pt x="1721968" y="1567095"/>
                  </a:lnTo>
                  <a:lnTo>
                    <a:pt x="1725046" y="1551848"/>
                  </a:lnTo>
                  <a:cubicBezTo>
                    <a:pt x="1728520" y="1543635"/>
                    <a:pt x="1733546" y="1536240"/>
                    <a:pt x="1739757" y="1530029"/>
                  </a:cubicBezTo>
                  <a:lnTo>
                    <a:pt x="1760609" y="1515970"/>
                  </a:lnTo>
                  <a:lnTo>
                    <a:pt x="1754422" y="634305"/>
                  </a:lnTo>
                  <a:lnTo>
                    <a:pt x="1739758" y="624418"/>
                  </a:lnTo>
                  <a:cubicBezTo>
                    <a:pt x="1727336" y="611997"/>
                    <a:pt x="1719653" y="594836"/>
                    <a:pt x="1719653" y="575881"/>
                  </a:cubicBezTo>
                  <a:lnTo>
                    <a:pt x="1720351" y="572427"/>
                  </a:lnTo>
                  <a:lnTo>
                    <a:pt x="948186" y="133852"/>
                  </a:lnTo>
                  <a:lnTo>
                    <a:pt x="931184" y="137285"/>
                  </a:lnTo>
                  <a:close/>
                  <a:moveTo>
                    <a:pt x="931184" y="0"/>
                  </a:moveTo>
                  <a:cubicBezTo>
                    <a:pt x="969094" y="0"/>
                    <a:pt x="999826" y="30732"/>
                    <a:pt x="999826" y="68643"/>
                  </a:cubicBezTo>
                  <a:cubicBezTo>
                    <a:pt x="999826" y="78120"/>
                    <a:pt x="997906" y="87149"/>
                    <a:pt x="994432" y="95361"/>
                  </a:cubicBezTo>
                  <a:lnTo>
                    <a:pt x="993705" y="96440"/>
                  </a:lnTo>
                  <a:lnTo>
                    <a:pt x="1745473" y="523490"/>
                  </a:lnTo>
                  <a:lnTo>
                    <a:pt x="1761577" y="512633"/>
                  </a:lnTo>
                  <a:cubicBezTo>
                    <a:pt x="1769789" y="509160"/>
                    <a:pt x="1778818" y="507239"/>
                    <a:pt x="1788295" y="507239"/>
                  </a:cubicBezTo>
                  <a:cubicBezTo>
                    <a:pt x="1826204" y="507239"/>
                    <a:pt x="1856937" y="537971"/>
                    <a:pt x="1856937" y="575881"/>
                  </a:cubicBezTo>
                  <a:cubicBezTo>
                    <a:pt x="1856937" y="604314"/>
                    <a:pt x="1839650" y="628708"/>
                    <a:pt x="1815013" y="639129"/>
                  </a:cubicBezTo>
                  <a:lnTo>
                    <a:pt x="1809427" y="640257"/>
                  </a:lnTo>
                  <a:lnTo>
                    <a:pt x="1815598" y="1515712"/>
                  </a:lnTo>
                  <a:lnTo>
                    <a:pt x="1836832" y="1530029"/>
                  </a:lnTo>
                  <a:cubicBezTo>
                    <a:pt x="1849254" y="1542451"/>
                    <a:pt x="1856937" y="1559611"/>
                    <a:pt x="1856937" y="1578567"/>
                  </a:cubicBezTo>
                  <a:cubicBezTo>
                    <a:pt x="1856937" y="1616477"/>
                    <a:pt x="1826204" y="1647209"/>
                    <a:pt x="1788295" y="1647209"/>
                  </a:cubicBezTo>
                  <a:cubicBezTo>
                    <a:pt x="1769340" y="1647209"/>
                    <a:pt x="1752179" y="1639526"/>
                    <a:pt x="1739757" y="1627104"/>
                  </a:cubicBezTo>
                  <a:lnTo>
                    <a:pt x="1736513" y="1622293"/>
                  </a:lnTo>
                  <a:lnTo>
                    <a:pt x="996396" y="2056566"/>
                  </a:lnTo>
                  <a:lnTo>
                    <a:pt x="994432" y="2066293"/>
                  </a:lnTo>
                  <a:cubicBezTo>
                    <a:pt x="984011" y="2090930"/>
                    <a:pt x="959616" y="2108217"/>
                    <a:pt x="931184" y="2108217"/>
                  </a:cubicBezTo>
                  <a:cubicBezTo>
                    <a:pt x="902751" y="2108217"/>
                    <a:pt x="878356" y="2090930"/>
                    <a:pt x="867936" y="2066293"/>
                  </a:cubicBezTo>
                  <a:lnTo>
                    <a:pt x="864047" y="2047034"/>
                  </a:lnTo>
                  <a:lnTo>
                    <a:pt x="119294" y="1623969"/>
                  </a:lnTo>
                  <a:lnTo>
                    <a:pt x="117181" y="1627104"/>
                  </a:lnTo>
                  <a:cubicBezTo>
                    <a:pt x="104759" y="1639526"/>
                    <a:pt x="87598" y="1647209"/>
                    <a:pt x="68643" y="1647209"/>
                  </a:cubicBezTo>
                  <a:cubicBezTo>
                    <a:pt x="30733" y="1647209"/>
                    <a:pt x="1" y="1616477"/>
                    <a:pt x="1" y="1578567"/>
                  </a:cubicBezTo>
                  <a:cubicBezTo>
                    <a:pt x="1" y="1550134"/>
                    <a:pt x="17288" y="1525740"/>
                    <a:pt x="41924" y="1515319"/>
                  </a:cubicBezTo>
                  <a:lnTo>
                    <a:pt x="55440" y="1512591"/>
                  </a:lnTo>
                  <a:lnTo>
                    <a:pt x="49293" y="640616"/>
                  </a:lnTo>
                  <a:lnTo>
                    <a:pt x="41923" y="639129"/>
                  </a:lnTo>
                  <a:cubicBezTo>
                    <a:pt x="17287" y="628708"/>
                    <a:pt x="0" y="604313"/>
                    <a:pt x="0" y="575881"/>
                  </a:cubicBezTo>
                  <a:cubicBezTo>
                    <a:pt x="0" y="537970"/>
                    <a:pt x="30732" y="507238"/>
                    <a:pt x="68643" y="507238"/>
                  </a:cubicBezTo>
                  <a:cubicBezTo>
                    <a:pt x="87598" y="507238"/>
                    <a:pt x="104759" y="514921"/>
                    <a:pt x="117180" y="527343"/>
                  </a:cubicBezTo>
                  <a:lnTo>
                    <a:pt x="119302" y="530489"/>
                  </a:lnTo>
                  <a:lnTo>
                    <a:pt x="867188" y="91658"/>
                  </a:lnTo>
                  <a:lnTo>
                    <a:pt x="862541" y="68643"/>
                  </a:lnTo>
                  <a:cubicBezTo>
                    <a:pt x="862541" y="30732"/>
                    <a:pt x="893274" y="0"/>
                    <a:pt x="931184" y="0"/>
                  </a:cubicBezTo>
                  <a:close/>
                </a:path>
              </a:pathLst>
            </a:custGeom>
            <a:solidFill>
              <a:schemeClr val="accent5"/>
            </a:solidFill>
            <a:ln w="7412">
              <a:noFill/>
            </a:ln>
          </p:spPr>
          <p:style>
            <a:lnRef idx="0"/>
            <a:fillRef idx="0"/>
            <a:effectRef idx="0"/>
            <a:fontRef idx="minor"/>
          </p:style>
        </p:sp>
        <p:sp>
          <p:nvSpPr>
            <p:cNvPr id="389" name="Freeform: Shape 55"/>
            <p:cNvSpPr/>
            <p:nvPr/>
          </p:nvSpPr>
          <p:spPr>
            <a:xfrm>
              <a:off x="3994560" y="3143520"/>
              <a:ext cx="929160" cy="1053360"/>
            </a:xfrm>
            <a:custGeom>
              <a:avLst/>
              <a:gdLst/>
              <a:ahLst/>
              <a:rect l="l" t="t" r="r" b="b"/>
              <a:pathLst>
                <a:path w="1861709" h="2108813">
                  <a:moveTo>
                    <a:pt x="883302" y="114259"/>
                  </a:moveTo>
                  <a:lnTo>
                    <a:pt x="141458" y="549547"/>
                  </a:lnTo>
                  <a:lnTo>
                    <a:pt x="140599" y="553803"/>
                  </a:lnTo>
                  <a:cubicBezTo>
                    <a:pt x="133652" y="570228"/>
                    <a:pt x="120494" y="583386"/>
                    <a:pt x="104069" y="590333"/>
                  </a:cubicBezTo>
                  <a:lnTo>
                    <a:pt x="89500" y="593274"/>
                  </a:lnTo>
                  <a:lnTo>
                    <a:pt x="95674" y="1473120"/>
                  </a:lnTo>
                  <a:lnTo>
                    <a:pt x="117179" y="1487619"/>
                  </a:lnTo>
                  <a:cubicBezTo>
                    <a:pt x="129601" y="1500041"/>
                    <a:pt x="137284" y="1517201"/>
                    <a:pt x="137284" y="1536156"/>
                  </a:cubicBezTo>
                  <a:lnTo>
                    <a:pt x="133657" y="1554120"/>
                  </a:lnTo>
                  <a:lnTo>
                    <a:pt x="893813" y="1985874"/>
                  </a:lnTo>
                  <a:lnTo>
                    <a:pt x="907090" y="1976922"/>
                  </a:lnTo>
                  <a:cubicBezTo>
                    <a:pt x="915302" y="1973449"/>
                    <a:pt x="924331" y="1971528"/>
                    <a:pt x="933809" y="1971528"/>
                  </a:cubicBezTo>
                  <a:cubicBezTo>
                    <a:pt x="943286" y="1971528"/>
                    <a:pt x="952315" y="1973449"/>
                    <a:pt x="960528" y="1976922"/>
                  </a:cubicBezTo>
                  <a:lnTo>
                    <a:pt x="964699" y="1979735"/>
                  </a:lnTo>
                  <a:lnTo>
                    <a:pt x="1718163" y="1537628"/>
                  </a:lnTo>
                  <a:lnTo>
                    <a:pt x="1717866" y="1536156"/>
                  </a:lnTo>
                  <a:cubicBezTo>
                    <a:pt x="1717866" y="1517201"/>
                    <a:pt x="1725549" y="1500040"/>
                    <a:pt x="1737971" y="1487618"/>
                  </a:cubicBezTo>
                  <a:lnTo>
                    <a:pt x="1745981" y="1482218"/>
                  </a:lnTo>
                  <a:lnTo>
                    <a:pt x="1739569" y="568449"/>
                  </a:lnTo>
                  <a:lnTo>
                    <a:pt x="965295" y="128677"/>
                  </a:lnTo>
                  <a:lnTo>
                    <a:pt x="960528" y="131891"/>
                  </a:lnTo>
                  <a:cubicBezTo>
                    <a:pt x="952315" y="135364"/>
                    <a:pt x="943286" y="137285"/>
                    <a:pt x="933809" y="137285"/>
                  </a:cubicBezTo>
                  <a:cubicBezTo>
                    <a:pt x="914854" y="137285"/>
                    <a:pt x="897693" y="129602"/>
                    <a:pt x="885271" y="117180"/>
                  </a:cubicBezTo>
                  <a:close/>
                  <a:moveTo>
                    <a:pt x="933809" y="0"/>
                  </a:moveTo>
                  <a:cubicBezTo>
                    <a:pt x="971719" y="0"/>
                    <a:pt x="1002451" y="30732"/>
                    <a:pt x="1002451" y="68643"/>
                  </a:cubicBezTo>
                  <a:lnTo>
                    <a:pt x="999208" y="84708"/>
                  </a:lnTo>
                  <a:lnTo>
                    <a:pt x="1730125" y="499913"/>
                  </a:lnTo>
                  <a:lnTo>
                    <a:pt x="1744530" y="478548"/>
                  </a:lnTo>
                  <a:cubicBezTo>
                    <a:pt x="1756952" y="466126"/>
                    <a:pt x="1774112" y="458443"/>
                    <a:pt x="1793067" y="458443"/>
                  </a:cubicBezTo>
                  <a:cubicBezTo>
                    <a:pt x="1830977" y="458443"/>
                    <a:pt x="1861709" y="489175"/>
                    <a:pt x="1861709" y="527085"/>
                  </a:cubicBezTo>
                  <a:cubicBezTo>
                    <a:pt x="1861709" y="555518"/>
                    <a:pt x="1844422" y="579912"/>
                    <a:pt x="1819786" y="590333"/>
                  </a:cubicBezTo>
                  <a:lnTo>
                    <a:pt x="1794661" y="595405"/>
                  </a:lnTo>
                  <a:lnTo>
                    <a:pt x="1800828" y="1470404"/>
                  </a:lnTo>
                  <a:lnTo>
                    <a:pt x="1813228" y="1472907"/>
                  </a:lnTo>
                  <a:cubicBezTo>
                    <a:pt x="1837864" y="1483328"/>
                    <a:pt x="1855151" y="1507723"/>
                    <a:pt x="1855151" y="1536156"/>
                  </a:cubicBezTo>
                  <a:cubicBezTo>
                    <a:pt x="1855151" y="1574066"/>
                    <a:pt x="1824419" y="1604798"/>
                    <a:pt x="1786509" y="1604798"/>
                  </a:cubicBezTo>
                  <a:cubicBezTo>
                    <a:pt x="1777031" y="1604798"/>
                    <a:pt x="1768002" y="1602878"/>
                    <a:pt x="1759790" y="1599404"/>
                  </a:cubicBezTo>
                  <a:lnTo>
                    <a:pt x="1741991" y="1587404"/>
                  </a:lnTo>
                  <a:lnTo>
                    <a:pt x="999052" y="2023332"/>
                  </a:lnTo>
                  <a:lnTo>
                    <a:pt x="1002451" y="2040171"/>
                  </a:lnTo>
                  <a:cubicBezTo>
                    <a:pt x="1002451" y="2078081"/>
                    <a:pt x="971719" y="2108813"/>
                    <a:pt x="933809" y="2108813"/>
                  </a:cubicBezTo>
                  <a:cubicBezTo>
                    <a:pt x="895898" y="2108813"/>
                    <a:pt x="865166" y="2078081"/>
                    <a:pt x="865166" y="2040171"/>
                  </a:cubicBezTo>
                  <a:lnTo>
                    <a:pt x="866489" y="2033621"/>
                  </a:lnTo>
                  <a:lnTo>
                    <a:pt x="98444" y="1597326"/>
                  </a:lnTo>
                  <a:lnTo>
                    <a:pt x="95361" y="1599404"/>
                  </a:lnTo>
                  <a:cubicBezTo>
                    <a:pt x="87149" y="1602878"/>
                    <a:pt x="78120" y="1604798"/>
                    <a:pt x="68642" y="1604798"/>
                  </a:cubicBezTo>
                  <a:cubicBezTo>
                    <a:pt x="30732" y="1604798"/>
                    <a:pt x="0" y="1574066"/>
                    <a:pt x="0" y="1536156"/>
                  </a:cubicBezTo>
                  <a:cubicBezTo>
                    <a:pt x="0" y="1517201"/>
                    <a:pt x="7683" y="1500041"/>
                    <a:pt x="20105" y="1487619"/>
                  </a:cubicBezTo>
                  <a:lnTo>
                    <a:pt x="40715" y="1473723"/>
                  </a:lnTo>
                  <a:lnTo>
                    <a:pt x="34411" y="579397"/>
                  </a:lnTo>
                  <a:lnTo>
                    <a:pt x="28813" y="575622"/>
                  </a:lnTo>
                  <a:cubicBezTo>
                    <a:pt x="16391" y="563200"/>
                    <a:pt x="8708" y="546040"/>
                    <a:pt x="8708" y="527085"/>
                  </a:cubicBezTo>
                  <a:cubicBezTo>
                    <a:pt x="8708" y="489174"/>
                    <a:pt x="39440" y="458442"/>
                    <a:pt x="77351" y="458442"/>
                  </a:cubicBezTo>
                  <a:cubicBezTo>
                    <a:pt x="96306" y="458442"/>
                    <a:pt x="113466" y="466125"/>
                    <a:pt x="125888" y="478547"/>
                  </a:cubicBezTo>
                  <a:lnTo>
                    <a:pt x="133809" y="490296"/>
                  </a:lnTo>
                  <a:lnTo>
                    <a:pt x="866890" y="60102"/>
                  </a:lnTo>
                  <a:lnTo>
                    <a:pt x="870561" y="41924"/>
                  </a:lnTo>
                  <a:cubicBezTo>
                    <a:pt x="880981" y="17287"/>
                    <a:pt x="905376" y="0"/>
                    <a:pt x="933809" y="0"/>
                  </a:cubicBezTo>
                  <a:close/>
                </a:path>
              </a:pathLst>
            </a:custGeom>
            <a:solidFill>
              <a:schemeClr val="accent5"/>
            </a:solidFill>
            <a:ln w="7412">
              <a:noFill/>
            </a:ln>
          </p:spPr>
          <p:style>
            <a:lnRef idx="0"/>
            <a:fillRef idx="0"/>
            <a:effectRef idx="0"/>
            <a:fontRef idx="minor"/>
          </p:style>
        </p:sp>
        <p:sp>
          <p:nvSpPr>
            <p:cNvPr id="390" name="Freeform: Shape 56"/>
            <p:cNvSpPr/>
            <p:nvPr/>
          </p:nvSpPr>
          <p:spPr>
            <a:xfrm>
              <a:off x="4560120" y="3465000"/>
              <a:ext cx="926280" cy="1051200"/>
            </a:xfrm>
            <a:custGeom>
              <a:avLst/>
              <a:gdLst/>
              <a:ahLst/>
              <a:rect l="l" t="t" r="r" b="b"/>
              <a:pathLst>
                <a:path w="1855599" h="2105439">
                  <a:moveTo>
                    <a:pt x="888594" y="119700"/>
                  </a:moveTo>
                  <a:lnTo>
                    <a:pt x="134265" y="555227"/>
                  </a:lnTo>
                  <a:lnTo>
                    <a:pt x="131891" y="566988"/>
                  </a:lnTo>
                  <a:cubicBezTo>
                    <a:pt x="128418" y="575200"/>
                    <a:pt x="123391" y="582596"/>
                    <a:pt x="117180" y="588806"/>
                  </a:cubicBezTo>
                  <a:lnTo>
                    <a:pt x="96375" y="602834"/>
                  </a:lnTo>
                  <a:lnTo>
                    <a:pt x="96375" y="1474068"/>
                  </a:lnTo>
                  <a:lnTo>
                    <a:pt x="117180" y="1488095"/>
                  </a:lnTo>
                  <a:cubicBezTo>
                    <a:pt x="129602" y="1500517"/>
                    <a:pt x="137285" y="1517678"/>
                    <a:pt x="137285" y="1536633"/>
                  </a:cubicBezTo>
                  <a:lnTo>
                    <a:pt x="134239" y="1551721"/>
                  </a:lnTo>
                  <a:lnTo>
                    <a:pt x="887376" y="1986561"/>
                  </a:lnTo>
                  <a:lnTo>
                    <a:pt x="906675" y="1973549"/>
                  </a:lnTo>
                  <a:cubicBezTo>
                    <a:pt x="914887" y="1970076"/>
                    <a:pt x="923916" y="1968155"/>
                    <a:pt x="933393" y="1968155"/>
                  </a:cubicBezTo>
                  <a:cubicBezTo>
                    <a:pt x="942871" y="1968155"/>
                    <a:pt x="951900" y="1970076"/>
                    <a:pt x="960112" y="1973549"/>
                  </a:cubicBezTo>
                  <a:lnTo>
                    <a:pt x="968397" y="1979135"/>
                  </a:lnTo>
                  <a:lnTo>
                    <a:pt x="1720036" y="1545161"/>
                  </a:lnTo>
                  <a:lnTo>
                    <a:pt x="1718314" y="1536633"/>
                  </a:lnTo>
                  <a:cubicBezTo>
                    <a:pt x="1718314" y="1517678"/>
                    <a:pt x="1725998" y="1500517"/>
                    <a:pt x="1738419" y="1488095"/>
                  </a:cubicBezTo>
                  <a:lnTo>
                    <a:pt x="1746537" y="1482622"/>
                  </a:lnTo>
                  <a:lnTo>
                    <a:pt x="1746537" y="592877"/>
                  </a:lnTo>
                  <a:lnTo>
                    <a:pt x="1737046" y="586478"/>
                  </a:lnTo>
                  <a:cubicBezTo>
                    <a:pt x="1730835" y="580267"/>
                    <a:pt x="1725809" y="572871"/>
                    <a:pt x="1722335" y="564659"/>
                  </a:cubicBezTo>
                  <a:lnTo>
                    <a:pt x="1721986" y="562929"/>
                  </a:lnTo>
                  <a:lnTo>
                    <a:pt x="967179" y="127125"/>
                  </a:lnTo>
                  <a:lnTo>
                    <a:pt x="960112" y="131890"/>
                  </a:lnTo>
                  <a:cubicBezTo>
                    <a:pt x="951900" y="135364"/>
                    <a:pt x="942871" y="137284"/>
                    <a:pt x="933393" y="137284"/>
                  </a:cubicBezTo>
                  <a:cubicBezTo>
                    <a:pt x="923916" y="137284"/>
                    <a:pt x="914887" y="135364"/>
                    <a:pt x="906675" y="131890"/>
                  </a:cubicBezTo>
                  <a:close/>
                  <a:moveTo>
                    <a:pt x="933393" y="0"/>
                  </a:moveTo>
                  <a:cubicBezTo>
                    <a:pt x="971303" y="0"/>
                    <a:pt x="1002035" y="30732"/>
                    <a:pt x="1002035" y="68642"/>
                  </a:cubicBezTo>
                  <a:lnTo>
                    <a:pt x="999295" y="82214"/>
                  </a:lnTo>
                  <a:lnTo>
                    <a:pt x="1727956" y="502885"/>
                  </a:lnTo>
                  <a:lnTo>
                    <a:pt x="1737046" y="489403"/>
                  </a:lnTo>
                  <a:cubicBezTo>
                    <a:pt x="1749468" y="476981"/>
                    <a:pt x="1766629" y="469298"/>
                    <a:pt x="1785584" y="469298"/>
                  </a:cubicBezTo>
                  <a:cubicBezTo>
                    <a:pt x="1823493" y="469298"/>
                    <a:pt x="1854226" y="500030"/>
                    <a:pt x="1854226" y="537941"/>
                  </a:cubicBezTo>
                  <a:cubicBezTo>
                    <a:pt x="1854226" y="566373"/>
                    <a:pt x="1836939" y="590768"/>
                    <a:pt x="1812302" y="601189"/>
                  </a:cubicBezTo>
                  <a:lnTo>
                    <a:pt x="1801510" y="603368"/>
                  </a:lnTo>
                  <a:lnTo>
                    <a:pt x="1801510" y="1470929"/>
                  </a:lnTo>
                  <a:lnTo>
                    <a:pt x="1813676" y="1473385"/>
                  </a:lnTo>
                  <a:cubicBezTo>
                    <a:pt x="1838313" y="1483805"/>
                    <a:pt x="1855599" y="1508201"/>
                    <a:pt x="1855599" y="1536633"/>
                  </a:cubicBezTo>
                  <a:cubicBezTo>
                    <a:pt x="1855599" y="1574543"/>
                    <a:pt x="1824867" y="1605275"/>
                    <a:pt x="1786957" y="1605275"/>
                  </a:cubicBezTo>
                  <a:cubicBezTo>
                    <a:pt x="1777479" y="1605275"/>
                    <a:pt x="1768451" y="1603355"/>
                    <a:pt x="1760238" y="1599881"/>
                  </a:cubicBezTo>
                  <a:lnTo>
                    <a:pt x="1748653" y="1592070"/>
                  </a:lnTo>
                  <a:lnTo>
                    <a:pt x="999560" y="2024536"/>
                  </a:lnTo>
                  <a:lnTo>
                    <a:pt x="1002035" y="2036797"/>
                  </a:lnTo>
                  <a:cubicBezTo>
                    <a:pt x="1002035" y="2074707"/>
                    <a:pt x="971303" y="2105439"/>
                    <a:pt x="933393" y="2105439"/>
                  </a:cubicBezTo>
                  <a:cubicBezTo>
                    <a:pt x="904961" y="2105439"/>
                    <a:pt x="880566" y="2088152"/>
                    <a:pt x="870146" y="2063516"/>
                  </a:cubicBezTo>
                  <a:lnTo>
                    <a:pt x="864773" y="2036903"/>
                  </a:lnTo>
                  <a:lnTo>
                    <a:pt x="101094" y="1596016"/>
                  </a:lnTo>
                  <a:lnTo>
                    <a:pt x="95362" y="1599881"/>
                  </a:lnTo>
                  <a:cubicBezTo>
                    <a:pt x="87149" y="1603354"/>
                    <a:pt x="78120" y="1605275"/>
                    <a:pt x="68643" y="1605275"/>
                  </a:cubicBezTo>
                  <a:cubicBezTo>
                    <a:pt x="30732" y="1605275"/>
                    <a:pt x="0" y="1574542"/>
                    <a:pt x="0" y="1536633"/>
                  </a:cubicBezTo>
                  <a:cubicBezTo>
                    <a:pt x="0" y="1517678"/>
                    <a:pt x="7683" y="1500517"/>
                    <a:pt x="20105" y="1488095"/>
                  </a:cubicBezTo>
                  <a:lnTo>
                    <a:pt x="41401" y="1473737"/>
                  </a:lnTo>
                  <a:lnTo>
                    <a:pt x="41401" y="603165"/>
                  </a:lnTo>
                  <a:lnTo>
                    <a:pt x="20105" y="588806"/>
                  </a:lnTo>
                  <a:cubicBezTo>
                    <a:pt x="7683" y="576385"/>
                    <a:pt x="0" y="559224"/>
                    <a:pt x="0" y="540269"/>
                  </a:cubicBezTo>
                  <a:cubicBezTo>
                    <a:pt x="0" y="502358"/>
                    <a:pt x="30732" y="471626"/>
                    <a:pt x="68643" y="471626"/>
                  </a:cubicBezTo>
                  <a:cubicBezTo>
                    <a:pt x="87598" y="471626"/>
                    <a:pt x="104759" y="479309"/>
                    <a:pt x="117180" y="491731"/>
                  </a:cubicBezTo>
                  <a:lnTo>
                    <a:pt x="121970" y="498835"/>
                  </a:lnTo>
                  <a:lnTo>
                    <a:pt x="864999" y="69870"/>
                  </a:lnTo>
                  <a:lnTo>
                    <a:pt x="864751" y="68642"/>
                  </a:lnTo>
                  <a:cubicBezTo>
                    <a:pt x="864751" y="30732"/>
                    <a:pt x="895483" y="0"/>
                    <a:pt x="933393" y="0"/>
                  </a:cubicBezTo>
                  <a:close/>
                </a:path>
              </a:pathLst>
            </a:custGeom>
            <a:solidFill>
              <a:schemeClr val="accent5"/>
            </a:solidFill>
            <a:ln w="7412">
              <a:noFill/>
            </a:ln>
          </p:spPr>
          <p:style>
            <a:lnRef idx="0"/>
            <a:fillRef idx="0"/>
            <a:effectRef idx="0"/>
            <a:fontRef idx="minor"/>
          </p:style>
        </p:sp>
      </p:grpSp>
      <p:sp>
        <p:nvSpPr>
          <p:cNvPr id="391" name="Freeform: Shape 57"/>
          <p:cNvSpPr/>
          <p:nvPr/>
        </p:nvSpPr>
        <p:spPr>
          <a:xfrm>
            <a:off x="2144520" y="3129480"/>
            <a:ext cx="1729800" cy="392040"/>
          </a:xfrm>
          <a:custGeom>
            <a:avLst/>
            <a:gdLst/>
            <a:ahLst/>
            <a:rect l="l" t="t" r="r" b="b"/>
            <a:pathLst>
              <a:path w="1903511" h="433090">
                <a:moveTo>
                  <a:pt x="105668" y="252413"/>
                </a:moveTo>
                <a:lnTo>
                  <a:pt x="105668" y="338138"/>
                </a:lnTo>
                <a:lnTo>
                  <a:pt x="129113" y="338138"/>
                </a:lnTo>
                <a:cubicBezTo>
                  <a:pt x="156016" y="338138"/>
                  <a:pt x="174811" y="334963"/>
                  <a:pt x="185495" y="328613"/>
                </a:cubicBezTo>
                <a:cubicBezTo>
                  <a:pt x="197563" y="321469"/>
                  <a:pt x="203596" y="310555"/>
                  <a:pt x="203596" y="295870"/>
                </a:cubicBezTo>
                <a:cubicBezTo>
                  <a:pt x="203596" y="272256"/>
                  <a:pt x="191430" y="258366"/>
                  <a:pt x="167096" y="254198"/>
                </a:cubicBezTo>
                <a:cubicBezTo>
                  <a:pt x="159379" y="253008"/>
                  <a:pt x="146124" y="252413"/>
                  <a:pt x="127331" y="252413"/>
                </a:cubicBezTo>
                <a:close/>
                <a:moveTo>
                  <a:pt x="873323" y="102394"/>
                </a:moveTo>
                <a:cubicBezTo>
                  <a:pt x="849052" y="102394"/>
                  <a:pt x="827068" y="109208"/>
                  <a:pt x="807371" y="122837"/>
                </a:cubicBezTo>
                <a:cubicBezTo>
                  <a:pt x="787675" y="136465"/>
                  <a:pt x="773648" y="154620"/>
                  <a:pt x="765292" y="177301"/>
                </a:cubicBezTo>
                <a:cubicBezTo>
                  <a:pt x="760518" y="190233"/>
                  <a:pt x="758130" y="203364"/>
                  <a:pt x="758130" y="216694"/>
                </a:cubicBezTo>
                <a:cubicBezTo>
                  <a:pt x="758130" y="244149"/>
                  <a:pt x="767282" y="268720"/>
                  <a:pt x="785584" y="290406"/>
                </a:cubicBezTo>
                <a:cubicBezTo>
                  <a:pt x="808265" y="317266"/>
                  <a:pt x="837511" y="330696"/>
                  <a:pt x="873323" y="330696"/>
                </a:cubicBezTo>
                <a:cubicBezTo>
                  <a:pt x="909135" y="330696"/>
                  <a:pt x="938480" y="317367"/>
                  <a:pt x="961359" y="290708"/>
                </a:cubicBezTo>
                <a:cubicBezTo>
                  <a:pt x="979662" y="269419"/>
                  <a:pt x="988814" y="244748"/>
                  <a:pt x="988814" y="216694"/>
                </a:cubicBezTo>
                <a:cubicBezTo>
                  <a:pt x="988814" y="188044"/>
                  <a:pt x="979662" y="163274"/>
                  <a:pt x="961359" y="142382"/>
                </a:cubicBezTo>
                <a:cubicBezTo>
                  <a:pt x="937882" y="115723"/>
                  <a:pt x="908536" y="102394"/>
                  <a:pt x="873323" y="102394"/>
                </a:cubicBezTo>
                <a:close/>
                <a:moveTo>
                  <a:pt x="105668" y="92571"/>
                </a:moveTo>
                <a:lnTo>
                  <a:pt x="105668" y="172045"/>
                </a:lnTo>
                <a:lnTo>
                  <a:pt x="124932" y="172045"/>
                </a:lnTo>
                <a:cubicBezTo>
                  <a:pt x="143107" y="172045"/>
                  <a:pt x="156147" y="167581"/>
                  <a:pt x="164050" y="158651"/>
                </a:cubicBezTo>
                <a:cubicBezTo>
                  <a:pt x="170372" y="151507"/>
                  <a:pt x="173533" y="142677"/>
                  <a:pt x="173533" y="132159"/>
                </a:cubicBezTo>
                <a:cubicBezTo>
                  <a:pt x="173533" y="113705"/>
                  <a:pt x="165234" y="101501"/>
                  <a:pt x="148637" y="95548"/>
                </a:cubicBezTo>
                <a:cubicBezTo>
                  <a:pt x="142712" y="93563"/>
                  <a:pt x="134810" y="92571"/>
                  <a:pt x="124932" y="92571"/>
                </a:cubicBezTo>
                <a:close/>
                <a:moveTo>
                  <a:pt x="1524000" y="12204"/>
                </a:moveTo>
                <a:lnTo>
                  <a:pt x="1629667" y="12204"/>
                </a:lnTo>
                <a:lnTo>
                  <a:pt x="1629667" y="179784"/>
                </a:lnTo>
                <a:lnTo>
                  <a:pt x="1758553" y="12204"/>
                </a:lnTo>
                <a:lnTo>
                  <a:pt x="1888628" y="12204"/>
                </a:lnTo>
                <a:lnTo>
                  <a:pt x="1727596" y="204490"/>
                </a:lnTo>
                <a:lnTo>
                  <a:pt x="1903511" y="418505"/>
                </a:lnTo>
                <a:lnTo>
                  <a:pt x="1766887" y="418505"/>
                </a:lnTo>
                <a:lnTo>
                  <a:pt x="1629667" y="242292"/>
                </a:lnTo>
                <a:lnTo>
                  <a:pt x="1629667" y="418505"/>
                </a:lnTo>
                <a:lnTo>
                  <a:pt x="1524000" y="418505"/>
                </a:lnTo>
                <a:close/>
                <a:moveTo>
                  <a:pt x="381000" y="12204"/>
                </a:moveTo>
                <a:lnTo>
                  <a:pt x="486668" y="12204"/>
                </a:lnTo>
                <a:lnTo>
                  <a:pt x="486668" y="330398"/>
                </a:lnTo>
                <a:lnTo>
                  <a:pt x="613469" y="330398"/>
                </a:lnTo>
                <a:lnTo>
                  <a:pt x="613469" y="418505"/>
                </a:lnTo>
                <a:lnTo>
                  <a:pt x="381000" y="418505"/>
                </a:lnTo>
                <a:close/>
                <a:moveTo>
                  <a:pt x="0" y="12204"/>
                </a:moveTo>
                <a:lnTo>
                  <a:pt x="157162" y="12204"/>
                </a:lnTo>
                <a:cubicBezTo>
                  <a:pt x="233362" y="12204"/>
                  <a:pt x="271462" y="47526"/>
                  <a:pt x="271462" y="118170"/>
                </a:cubicBezTo>
                <a:cubicBezTo>
                  <a:pt x="271462" y="139402"/>
                  <a:pt x="267295" y="157163"/>
                  <a:pt x="258961" y="171450"/>
                </a:cubicBezTo>
                <a:cubicBezTo>
                  <a:pt x="252015" y="183555"/>
                  <a:pt x="241300" y="193873"/>
                  <a:pt x="226814" y="202406"/>
                </a:cubicBezTo>
                <a:cubicBezTo>
                  <a:pt x="259240" y="209153"/>
                  <a:pt x="281384" y="222151"/>
                  <a:pt x="293247" y="241399"/>
                </a:cubicBezTo>
                <a:cubicBezTo>
                  <a:pt x="303925" y="259060"/>
                  <a:pt x="309264" y="279598"/>
                  <a:pt x="309264" y="303014"/>
                </a:cubicBezTo>
                <a:cubicBezTo>
                  <a:pt x="309264" y="333375"/>
                  <a:pt x="300632" y="358080"/>
                  <a:pt x="283368" y="377130"/>
                </a:cubicBezTo>
                <a:cubicBezTo>
                  <a:pt x="258365" y="404713"/>
                  <a:pt x="220265" y="418505"/>
                  <a:pt x="169068" y="418505"/>
                </a:cubicBezTo>
                <a:lnTo>
                  <a:pt x="0" y="418505"/>
                </a:lnTo>
                <a:close/>
                <a:moveTo>
                  <a:pt x="1359693" y="3572"/>
                </a:moveTo>
                <a:cubicBezTo>
                  <a:pt x="1387871" y="3572"/>
                  <a:pt x="1419522" y="10418"/>
                  <a:pt x="1454646" y="24110"/>
                </a:cubicBezTo>
                <a:lnTo>
                  <a:pt x="1454646" y="150614"/>
                </a:lnTo>
                <a:cubicBezTo>
                  <a:pt x="1444708" y="138429"/>
                  <a:pt x="1434572" y="129239"/>
                  <a:pt x="1424238" y="123044"/>
                </a:cubicBezTo>
                <a:cubicBezTo>
                  <a:pt x="1405359" y="111658"/>
                  <a:pt x="1385089" y="105966"/>
                  <a:pt x="1363428" y="105966"/>
                </a:cubicBezTo>
                <a:cubicBezTo>
                  <a:pt x="1336003" y="105966"/>
                  <a:pt x="1312155" y="114223"/>
                  <a:pt x="1291883" y="130736"/>
                </a:cubicBezTo>
                <a:cubicBezTo>
                  <a:pt x="1266248" y="151628"/>
                  <a:pt x="1253430" y="180281"/>
                  <a:pt x="1253430" y="216694"/>
                </a:cubicBezTo>
                <a:cubicBezTo>
                  <a:pt x="1253430" y="252909"/>
                  <a:pt x="1266248" y="281462"/>
                  <a:pt x="1291883" y="302354"/>
                </a:cubicBezTo>
                <a:cubicBezTo>
                  <a:pt x="1312155" y="318867"/>
                  <a:pt x="1336003" y="327124"/>
                  <a:pt x="1363428" y="327124"/>
                </a:cubicBezTo>
                <a:cubicBezTo>
                  <a:pt x="1385089" y="327124"/>
                  <a:pt x="1405359" y="321432"/>
                  <a:pt x="1424238" y="310046"/>
                </a:cubicBezTo>
                <a:cubicBezTo>
                  <a:pt x="1434374" y="304053"/>
                  <a:pt x="1444510" y="294863"/>
                  <a:pt x="1454646" y="282476"/>
                </a:cubicBezTo>
                <a:lnTo>
                  <a:pt x="1454646" y="408980"/>
                </a:lnTo>
                <a:cubicBezTo>
                  <a:pt x="1420117" y="422672"/>
                  <a:pt x="1388169" y="429518"/>
                  <a:pt x="1358800" y="429518"/>
                </a:cubicBezTo>
                <a:cubicBezTo>
                  <a:pt x="1307603" y="429518"/>
                  <a:pt x="1261764" y="413147"/>
                  <a:pt x="1221283" y="380405"/>
                </a:cubicBezTo>
                <a:cubicBezTo>
                  <a:pt x="1169689" y="338534"/>
                  <a:pt x="1143892" y="283964"/>
                  <a:pt x="1143892" y="216694"/>
                </a:cubicBezTo>
                <a:cubicBezTo>
                  <a:pt x="1143892" y="149225"/>
                  <a:pt x="1169689" y="94556"/>
                  <a:pt x="1221283" y="52685"/>
                </a:cubicBezTo>
                <a:cubicBezTo>
                  <a:pt x="1261764" y="19943"/>
                  <a:pt x="1307901" y="3572"/>
                  <a:pt x="1359693" y="3572"/>
                </a:cubicBezTo>
                <a:close/>
                <a:moveTo>
                  <a:pt x="873323" y="0"/>
                </a:moveTo>
                <a:cubicBezTo>
                  <a:pt x="944760" y="0"/>
                  <a:pt x="1001414" y="23713"/>
                  <a:pt x="1043285" y="71140"/>
                </a:cubicBezTo>
                <a:cubicBezTo>
                  <a:pt x="1079996" y="112812"/>
                  <a:pt x="1098351" y="161330"/>
                  <a:pt x="1098351" y="216694"/>
                </a:cubicBezTo>
                <a:cubicBezTo>
                  <a:pt x="1098351" y="271859"/>
                  <a:pt x="1079996" y="320278"/>
                  <a:pt x="1043285" y="361950"/>
                </a:cubicBezTo>
                <a:cubicBezTo>
                  <a:pt x="1001414" y="409377"/>
                  <a:pt x="944760" y="433090"/>
                  <a:pt x="873323" y="433090"/>
                </a:cubicBezTo>
                <a:cubicBezTo>
                  <a:pt x="802084" y="433090"/>
                  <a:pt x="745529" y="409377"/>
                  <a:pt x="703659" y="361950"/>
                </a:cubicBezTo>
                <a:cubicBezTo>
                  <a:pt x="666948" y="320278"/>
                  <a:pt x="648593" y="271859"/>
                  <a:pt x="648593" y="216694"/>
                </a:cubicBezTo>
                <a:cubicBezTo>
                  <a:pt x="648593" y="191492"/>
                  <a:pt x="653554" y="165646"/>
                  <a:pt x="663475" y="139154"/>
                </a:cubicBezTo>
                <a:cubicBezTo>
                  <a:pt x="673397" y="112663"/>
                  <a:pt x="686693" y="89991"/>
                  <a:pt x="703361" y="71140"/>
                </a:cubicBezTo>
                <a:cubicBezTo>
                  <a:pt x="745232" y="23713"/>
                  <a:pt x="801885" y="0"/>
                  <a:pt x="8733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2" name="Freeform: Shape 58"/>
          <p:cNvSpPr/>
          <p:nvPr/>
        </p:nvSpPr>
        <p:spPr>
          <a:xfrm>
            <a:off x="6245640" y="3128040"/>
            <a:ext cx="1683720" cy="385920"/>
          </a:xfrm>
          <a:custGeom>
            <a:avLst/>
            <a:gdLst/>
            <a:ahLst/>
            <a:rect l="l" t="t" r="r" b="b"/>
            <a:pathLst>
              <a:path w="1852613" h="425946">
                <a:moveTo>
                  <a:pt x="1002507" y="134243"/>
                </a:moveTo>
                <a:lnTo>
                  <a:pt x="958156" y="263723"/>
                </a:lnTo>
                <a:lnTo>
                  <a:pt x="1046262" y="263723"/>
                </a:lnTo>
                <a:close/>
                <a:moveTo>
                  <a:pt x="1446907" y="8632"/>
                </a:moveTo>
                <a:lnTo>
                  <a:pt x="1552575" y="8632"/>
                </a:lnTo>
                <a:lnTo>
                  <a:pt x="1746945" y="257175"/>
                </a:lnTo>
                <a:lnTo>
                  <a:pt x="1746945" y="8632"/>
                </a:lnTo>
                <a:lnTo>
                  <a:pt x="1852613" y="8632"/>
                </a:lnTo>
                <a:lnTo>
                  <a:pt x="1852613" y="414933"/>
                </a:lnTo>
                <a:lnTo>
                  <a:pt x="1746945" y="414933"/>
                </a:lnTo>
                <a:lnTo>
                  <a:pt x="1552575" y="166092"/>
                </a:lnTo>
                <a:lnTo>
                  <a:pt x="1552575" y="414933"/>
                </a:lnTo>
                <a:lnTo>
                  <a:pt x="1446907" y="414933"/>
                </a:lnTo>
                <a:close/>
                <a:moveTo>
                  <a:pt x="1256407" y="8632"/>
                </a:moveTo>
                <a:lnTo>
                  <a:pt x="1362075" y="8632"/>
                </a:lnTo>
                <a:lnTo>
                  <a:pt x="1362075" y="414933"/>
                </a:lnTo>
                <a:lnTo>
                  <a:pt x="1256407" y="414933"/>
                </a:lnTo>
                <a:close/>
                <a:moveTo>
                  <a:pt x="945654" y="8632"/>
                </a:moveTo>
                <a:lnTo>
                  <a:pt x="1060847" y="8632"/>
                </a:lnTo>
                <a:lnTo>
                  <a:pt x="1213843" y="414933"/>
                </a:lnTo>
                <a:lnTo>
                  <a:pt x="1101031" y="414933"/>
                </a:lnTo>
                <a:lnTo>
                  <a:pt x="1074837" y="344091"/>
                </a:lnTo>
                <a:lnTo>
                  <a:pt x="928985" y="344091"/>
                </a:lnTo>
                <a:lnTo>
                  <a:pt x="901006" y="414933"/>
                </a:lnTo>
                <a:lnTo>
                  <a:pt x="789385" y="414933"/>
                </a:lnTo>
                <a:close/>
                <a:moveTo>
                  <a:pt x="380107" y="8632"/>
                </a:moveTo>
                <a:lnTo>
                  <a:pt x="485775" y="8632"/>
                </a:lnTo>
                <a:lnTo>
                  <a:pt x="485775" y="165497"/>
                </a:lnTo>
                <a:lnTo>
                  <a:pt x="638175" y="165497"/>
                </a:lnTo>
                <a:lnTo>
                  <a:pt x="638175" y="8632"/>
                </a:lnTo>
                <a:lnTo>
                  <a:pt x="743843" y="8632"/>
                </a:lnTo>
                <a:lnTo>
                  <a:pt x="743843" y="414933"/>
                </a:lnTo>
                <a:lnTo>
                  <a:pt x="638175" y="414933"/>
                </a:lnTo>
                <a:lnTo>
                  <a:pt x="638175" y="245864"/>
                </a:lnTo>
                <a:lnTo>
                  <a:pt x="485775" y="245864"/>
                </a:lnTo>
                <a:lnTo>
                  <a:pt x="485775" y="414933"/>
                </a:lnTo>
                <a:lnTo>
                  <a:pt x="380107" y="414933"/>
                </a:lnTo>
                <a:close/>
                <a:moveTo>
                  <a:pt x="215801" y="0"/>
                </a:moveTo>
                <a:cubicBezTo>
                  <a:pt x="243979" y="0"/>
                  <a:pt x="275630" y="6846"/>
                  <a:pt x="310753" y="20538"/>
                </a:cubicBezTo>
                <a:lnTo>
                  <a:pt x="310753" y="147042"/>
                </a:lnTo>
                <a:cubicBezTo>
                  <a:pt x="300816" y="134857"/>
                  <a:pt x="290680" y="125667"/>
                  <a:pt x="280346" y="119472"/>
                </a:cubicBezTo>
                <a:cubicBezTo>
                  <a:pt x="261467" y="108086"/>
                  <a:pt x="241196" y="102394"/>
                  <a:pt x="219536" y="102394"/>
                </a:cubicBezTo>
                <a:cubicBezTo>
                  <a:pt x="192111" y="102394"/>
                  <a:pt x="168263" y="110651"/>
                  <a:pt x="147991" y="127164"/>
                </a:cubicBezTo>
                <a:cubicBezTo>
                  <a:pt x="122356" y="148056"/>
                  <a:pt x="109538" y="176709"/>
                  <a:pt x="109538" y="213122"/>
                </a:cubicBezTo>
                <a:cubicBezTo>
                  <a:pt x="109538" y="249337"/>
                  <a:pt x="122356" y="277890"/>
                  <a:pt x="147991" y="298782"/>
                </a:cubicBezTo>
                <a:cubicBezTo>
                  <a:pt x="168263" y="315295"/>
                  <a:pt x="192111" y="323552"/>
                  <a:pt x="219536" y="323552"/>
                </a:cubicBezTo>
                <a:cubicBezTo>
                  <a:pt x="241196" y="323552"/>
                  <a:pt x="261467" y="317860"/>
                  <a:pt x="280346" y="306474"/>
                </a:cubicBezTo>
                <a:cubicBezTo>
                  <a:pt x="290482" y="300481"/>
                  <a:pt x="300618" y="291291"/>
                  <a:pt x="310753" y="278904"/>
                </a:cubicBezTo>
                <a:lnTo>
                  <a:pt x="310753" y="405408"/>
                </a:lnTo>
                <a:cubicBezTo>
                  <a:pt x="276225" y="419100"/>
                  <a:pt x="244277" y="425946"/>
                  <a:pt x="214908" y="425946"/>
                </a:cubicBezTo>
                <a:cubicBezTo>
                  <a:pt x="163711" y="425946"/>
                  <a:pt x="117872" y="409575"/>
                  <a:pt x="77391" y="376833"/>
                </a:cubicBezTo>
                <a:cubicBezTo>
                  <a:pt x="25797" y="334962"/>
                  <a:pt x="0" y="280392"/>
                  <a:pt x="0" y="213122"/>
                </a:cubicBezTo>
                <a:cubicBezTo>
                  <a:pt x="0" y="145653"/>
                  <a:pt x="25797" y="90984"/>
                  <a:pt x="77391" y="49113"/>
                </a:cubicBezTo>
                <a:cubicBezTo>
                  <a:pt x="117872" y="16371"/>
                  <a:pt x="164009" y="0"/>
                  <a:pt x="2158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393" name="Group 16"/>
          <p:cNvGrpSpPr/>
          <p:nvPr/>
        </p:nvGrpSpPr>
        <p:grpSpPr>
          <a:xfrm>
            <a:off x="6049800" y="1137960"/>
            <a:ext cx="3115440" cy="1005120"/>
            <a:chOff x="6049800" y="1137960"/>
            <a:chExt cx="3115440" cy="1005120"/>
          </a:xfrm>
        </p:grpSpPr>
        <p:sp>
          <p:nvSpPr>
            <p:cNvPr id="394" name="TextBox 49"/>
            <p:cNvSpPr/>
            <p:nvPr/>
          </p:nvSpPr>
          <p:spPr>
            <a:xfrm>
              <a:off x="6049800" y="1137960"/>
              <a:ext cx="311544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eeeeee"/>
                  </a:solidFill>
                  <a:latin typeface="Verdana"/>
                  <a:ea typeface="Verdana"/>
                </a:rPr>
                <a:t>Anonymous transparency with pseudonymity</a:t>
              </a:r>
              <a:endParaRPr b="0" lang="en-US" sz="1600" spc="-1" strike="noStrike">
                <a:latin typeface="Arial"/>
              </a:endParaRPr>
            </a:p>
          </p:txBody>
        </p:sp>
        <p:sp>
          <p:nvSpPr>
            <p:cNvPr id="395" name="TextBox 50"/>
            <p:cNvSpPr/>
            <p:nvPr/>
          </p:nvSpPr>
          <p:spPr>
            <a:xfrm>
              <a:off x="6049800" y="1627200"/>
              <a:ext cx="31154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eeeeee"/>
                  </a:solidFill>
                  <a:latin typeface="Verdana"/>
                  <a:ea typeface="Verdana"/>
                </a:rPr>
                <a:t>The identity of participants is unknown</a:t>
              </a:r>
              <a:endParaRPr b="0" lang="en-US" sz="1400" spc="-1" strike="noStrike">
                <a:latin typeface="Arial"/>
              </a:endParaRPr>
            </a:p>
          </p:txBody>
        </p:sp>
      </p:grpSp>
      <p:grpSp>
        <p:nvGrpSpPr>
          <p:cNvPr id="396" name="Group 37"/>
          <p:cNvGrpSpPr/>
          <p:nvPr/>
        </p:nvGrpSpPr>
        <p:grpSpPr>
          <a:xfrm>
            <a:off x="3137760" y="4802400"/>
            <a:ext cx="3311280" cy="690480"/>
            <a:chOff x="3137760" y="4802400"/>
            <a:chExt cx="3311280" cy="690480"/>
          </a:xfrm>
        </p:grpSpPr>
        <p:sp>
          <p:nvSpPr>
            <p:cNvPr id="397" name="TextBox 51"/>
            <p:cNvSpPr/>
            <p:nvPr/>
          </p:nvSpPr>
          <p:spPr>
            <a:xfrm>
              <a:off x="3137760" y="4802400"/>
              <a:ext cx="303984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600" spc="-1" strike="noStrike">
                  <a:solidFill>
                    <a:srgbClr val="eeeeee"/>
                  </a:solidFill>
                  <a:latin typeface="Verdana"/>
                  <a:ea typeface="Verdana"/>
                </a:rPr>
                <a:t>Immutable</a:t>
              </a:r>
              <a:endParaRPr b="0" lang="en-US" sz="1600" spc="-1" strike="noStrike">
                <a:latin typeface="Arial"/>
              </a:endParaRPr>
            </a:p>
          </p:txBody>
        </p:sp>
        <p:sp>
          <p:nvSpPr>
            <p:cNvPr id="398" name="TextBox 52"/>
            <p:cNvSpPr/>
            <p:nvPr/>
          </p:nvSpPr>
          <p:spPr>
            <a:xfrm>
              <a:off x="3322440" y="5007240"/>
              <a:ext cx="3126600" cy="485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00" spc="-1" strike="noStrike">
                  <a:solidFill>
                    <a:srgbClr val="eeeeee"/>
                  </a:solidFill>
                  <a:latin typeface="Verdana"/>
                  <a:ea typeface="Verdana"/>
                </a:rPr>
                <a:t>Any validated records are irreversible and cannot be changed</a:t>
              </a:r>
              <a:endParaRPr b="0" lang="en-US" sz="1300" spc="-1" strike="noStrike">
                <a:latin typeface="Arial"/>
              </a:endParaRPr>
            </a:p>
          </p:txBody>
        </p:sp>
      </p:grpSp>
      <p:grpSp>
        <p:nvGrpSpPr>
          <p:cNvPr id="399" name="Group 38"/>
          <p:cNvGrpSpPr/>
          <p:nvPr/>
        </p:nvGrpSpPr>
        <p:grpSpPr>
          <a:xfrm>
            <a:off x="102600" y="3933360"/>
            <a:ext cx="4631400" cy="503640"/>
            <a:chOff x="102600" y="3933360"/>
            <a:chExt cx="4631400" cy="503640"/>
          </a:xfrm>
        </p:grpSpPr>
        <p:sp>
          <p:nvSpPr>
            <p:cNvPr id="400" name="TextBox 53"/>
            <p:cNvSpPr/>
            <p:nvPr/>
          </p:nvSpPr>
          <p:spPr>
            <a:xfrm>
              <a:off x="102600" y="3933360"/>
              <a:ext cx="3039840" cy="3330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lang="en-US" sz="1600" spc="-1" strike="noStrike">
                  <a:solidFill>
                    <a:srgbClr val="eeeeee"/>
                  </a:solidFill>
                  <a:latin typeface="Verdana"/>
                  <a:ea typeface="Verdana"/>
                </a:rPr>
                <a:t>Secure</a:t>
              </a:r>
              <a:endParaRPr b="0" lang="en-US" sz="1600" spc="-1" strike="noStrike">
                <a:latin typeface="Arial"/>
              </a:endParaRPr>
            </a:p>
          </p:txBody>
        </p:sp>
        <p:sp>
          <p:nvSpPr>
            <p:cNvPr id="401" name="TextBox 54"/>
            <p:cNvSpPr/>
            <p:nvPr/>
          </p:nvSpPr>
          <p:spPr>
            <a:xfrm>
              <a:off x="1694520" y="4164840"/>
              <a:ext cx="303948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eeeeee"/>
                  </a:solidFill>
                  <a:latin typeface="Verdana"/>
                  <a:ea typeface="Verdana"/>
                </a:rPr>
                <a:t>All the records are encrypted </a:t>
              </a:r>
              <a:endParaRPr b="0" lang="en-US" sz="1200" spc="-1" strike="noStrike">
                <a:latin typeface="Arial"/>
              </a:endParaRPr>
            </a:p>
          </p:txBody>
        </p:sp>
      </p:grpSp>
      <p:grpSp>
        <p:nvGrpSpPr>
          <p:cNvPr id="402" name="Group 39"/>
          <p:cNvGrpSpPr/>
          <p:nvPr/>
        </p:nvGrpSpPr>
        <p:grpSpPr>
          <a:xfrm>
            <a:off x="46800" y="2264400"/>
            <a:ext cx="3484800" cy="690480"/>
            <a:chOff x="46800" y="2264400"/>
            <a:chExt cx="3484800" cy="690480"/>
          </a:xfrm>
        </p:grpSpPr>
        <p:sp>
          <p:nvSpPr>
            <p:cNvPr id="403" name="TextBox 55"/>
            <p:cNvSpPr/>
            <p:nvPr/>
          </p:nvSpPr>
          <p:spPr>
            <a:xfrm>
              <a:off x="46800" y="2264400"/>
              <a:ext cx="3484800" cy="2721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lang="en-US" sz="1200" spc="-1" strike="noStrike">
                  <a:solidFill>
                    <a:srgbClr val="eeeeee"/>
                  </a:solidFill>
                  <a:latin typeface="Verdana"/>
                  <a:ea typeface="Verdana"/>
                </a:rPr>
                <a:t>Programmable / Computational logic</a:t>
              </a:r>
              <a:endParaRPr b="0" lang="en-US" sz="1200" spc="-1" strike="noStrike">
                <a:latin typeface="Arial"/>
              </a:endParaRPr>
            </a:p>
          </p:txBody>
        </p:sp>
        <p:sp>
          <p:nvSpPr>
            <p:cNvPr id="404" name="TextBox 56"/>
            <p:cNvSpPr/>
            <p:nvPr/>
          </p:nvSpPr>
          <p:spPr>
            <a:xfrm>
              <a:off x="492480" y="2469240"/>
              <a:ext cx="3039120" cy="485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00" spc="-1" strike="noStrike">
                  <a:solidFill>
                    <a:srgbClr val="eeeeee"/>
                  </a:solidFill>
                  <a:latin typeface="Verdana"/>
                  <a:ea typeface="Verdana"/>
                </a:rPr>
                <a:t>A blockchain is programmable (‘Smart Contracts ’)</a:t>
              </a:r>
              <a:endParaRPr b="0" lang="en-US" sz="1300" spc="-1" strike="noStrike">
                <a:latin typeface="Arial"/>
              </a:endParaRPr>
            </a:p>
          </p:txBody>
        </p:sp>
      </p:grpSp>
      <p:grpSp>
        <p:nvGrpSpPr>
          <p:cNvPr id="405" name="Group 40"/>
          <p:cNvGrpSpPr/>
          <p:nvPr/>
        </p:nvGrpSpPr>
        <p:grpSpPr>
          <a:xfrm>
            <a:off x="6450840" y="4083480"/>
            <a:ext cx="3039840" cy="690480"/>
            <a:chOff x="6450840" y="4083480"/>
            <a:chExt cx="3039840" cy="690480"/>
          </a:xfrm>
        </p:grpSpPr>
        <p:sp>
          <p:nvSpPr>
            <p:cNvPr id="406" name="TextBox 57"/>
            <p:cNvSpPr/>
            <p:nvPr/>
          </p:nvSpPr>
          <p:spPr>
            <a:xfrm>
              <a:off x="6450840" y="4083480"/>
              <a:ext cx="3039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eeeeee"/>
                  </a:solidFill>
                  <a:latin typeface="Verdana"/>
                  <a:ea typeface="Verdana"/>
                </a:rPr>
                <a:t>Time-stamped</a:t>
              </a:r>
              <a:endParaRPr b="0" lang="en-US" sz="1600" spc="-1" strike="noStrike">
                <a:latin typeface="Arial"/>
              </a:endParaRPr>
            </a:p>
          </p:txBody>
        </p:sp>
        <p:sp>
          <p:nvSpPr>
            <p:cNvPr id="407" name="TextBox 158"/>
            <p:cNvSpPr/>
            <p:nvPr/>
          </p:nvSpPr>
          <p:spPr>
            <a:xfrm>
              <a:off x="6450840" y="4288320"/>
              <a:ext cx="3039840" cy="485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00" spc="-1" strike="noStrike">
                  <a:solidFill>
                    <a:srgbClr val="eeeeee"/>
                  </a:solidFill>
                  <a:latin typeface="Verdana"/>
                  <a:ea typeface="Verdana"/>
                </a:rPr>
                <a:t>Transaction timestamp is recorded in a block</a:t>
              </a:r>
              <a:endParaRPr b="0" lang="en-US" sz="1300" spc="-1" strike="noStrike">
                <a:latin typeface="Arial"/>
              </a:endParaRPr>
            </a:p>
          </p:txBody>
        </p:sp>
      </p:grpSp>
      <p:grpSp>
        <p:nvGrpSpPr>
          <p:cNvPr id="408" name="Group 41"/>
          <p:cNvGrpSpPr/>
          <p:nvPr/>
        </p:nvGrpSpPr>
        <p:grpSpPr>
          <a:xfrm>
            <a:off x="1312200" y="1242360"/>
            <a:ext cx="3053880" cy="720720"/>
            <a:chOff x="1312200" y="1242360"/>
            <a:chExt cx="3053880" cy="720720"/>
          </a:xfrm>
        </p:grpSpPr>
        <p:sp>
          <p:nvSpPr>
            <p:cNvPr id="409" name="TextBox 159"/>
            <p:cNvSpPr/>
            <p:nvPr/>
          </p:nvSpPr>
          <p:spPr>
            <a:xfrm>
              <a:off x="1312200" y="1242360"/>
              <a:ext cx="3039840" cy="28764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lang="en-US" sz="1300" spc="-1" strike="noStrike">
                  <a:solidFill>
                    <a:srgbClr val="eeeeee"/>
                  </a:solidFill>
                  <a:latin typeface="Verdana"/>
                  <a:ea typeface="Verdana"/>
                </a:rPr>
                <a:t>Distributed / decentralized</a:t>
              </a:r>
              <a:endParaRPr b="0" lang="en-US" sz="1300" spc="-1" strike="noStrike">
                <a:latin typeface="Arial"/>
              </a:endParaRPr>
            </a:p>
          </p:txBody>
        </p:sp>
        <p:sp>
          <p:nvSpPr>
            <p:cNvPr id="410" name="TextBox 160"/>
            <p:cNvSpPr/>
            <p:nvPr/>
          </p:nvSpPr>
          <p:spPr>
            <a:xfrm>
              <a:off x="1730880" y="1447200"/>
              <a:ext cx="263520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eeeeee"/>
                  </a:solidFill>
                  <a:latin typeface="Verdana"/>
                  <a:ea typeface="Verdana"/>
                </a:rPr>
                <a:t>third party is no longer needed in blockchain.</a:t>
              </a:r>
              <a:endParaRPr b="0" lang="en-US" sz="1400" spc="-1" strike="noStrike">
                <a:latin typeface="Arial"/>
              </a:endParaRPr>
            </a:p>
          </p:txBody>
        </p:sp>
      </p:grpSp>
      <p:grpSp>
        <p:nvGrpSpPr>
          <p:cNvPr id="411" name="Group 42"/>
          <p:cNvGrpSpPr/>
          <p:nvPr/>
        </p:nvGrpSpPr>
        <p:grpSpPr>
          <a:xfrm>
            <a:off x="6798240" y="2057760"/>
            <a:ext cx="3275640" cy="1031760"/>
            <a:chOff x="6798240" y="2057760"/>
            <a:chExt cx="3275640" cy="1031760"/>
          </a:xfrm>
        </p:grpSpPr>
        <p:sp>
          <p:nvSpPr>
            <p:cNvPr id="412" name="TextBox 161"/>
            <p:cNvSpPr/>
            <p:nvPr/>
          </p:nvSpPr>
          <p:spPr>
            <a:xfrm>
              <a:off x="6798240" y="2057760"/>
              <a:ext cx="31964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400" spc="-1" strike="noStrike">
                  <a:solidFill>
                    <a:srgbClr val="eeeeee"/>
                  </a:solidFill>
                  <a:latin typeface="Verdana"/>
                  <a:ea typeface="Verdana"/>
                </a:rPr>
                <a:t>Consensus and Peer-to-Peer Transmission</a:t>
              </a:r>
              <a:endParaRPr b="0" lang="en-US" sz="1400" spc="-1" strike="noStrike">
                <a:latin typeface="Arial"/>
              </a:endParaRPr>
            </a:p>
          </p:txBody>
        </p:sp>
        <p:sp>
          <p:nvSpPr>
            <p:cNvPr id="413" name="TextBox 167"/>
            <p:cNvSpPr/>
            <p:nvPr/>
          </p:nvSpPr>
          <p:spPr>
            <a:xfrm>
              <a:off x="6798240" y="2497680"/>
              <a:ext cx="3275640" cy="591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eeeeee"/>
                  </a:solidFill>
                  <a:latin typeface="Verdana"/>
                  <a:ea typeface="Verdana"/>
                </a:rPr>
                <a:t>all the nodes must agree on the validity of the records and communicating with other nodes directly</a:t>
              </a:r>
              <a:endParaRPr b="0" lang="en-US" sz="1100" spc="-1" strike="noStrike">
                <a:latin typeface="Arial"/>
              </a:endParaRPr>
            </a:p>
          </p:txBody>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How Does Blockchain Work ?</a:t>
            </a:r>
            <a:endParaRPr b="0" lang="en-US" sz="4400" spc="-1" strike="noStrike">
              <a:latin typeface="Arial"/>
            </a:endParaRPr>
          </a:p>
        </p:txBody>
      </p:sp>
      <p:sp>
        <p:nvSpPr>
          <p:cNvPr id="415"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92000"/>
          </a:bodyPr>
          <a:p>
            <a:pPr marL="432000" indent="-324000">
              <a:lnSpc>
                <a:spcPct val="100000"/>
              </a:lnSpc>
              <a:spcBef>
                <a:spcPts val="1417"/>
              </a:spcBef>
              <a:buClr>
                <a:srgbClr val="ffffff"/>
              </a:buClr>
              <a:buSzPct val="45000"/>
              <a:buFont typeface="Wingdings" charset="2"/>
              <a:buChar char=""/>
            </a:pPr>
            <a:r>
              <a:rPr b="0" lang="en-US" sz="2400" spc="-1" strike="noStrike">
                <a:latin typeface="Arial"/>
              </a:rPr>
              <a:t>The blocks in the chain are connected to each other in a peer-to-peer (P2P) connection where the first block of the chain is called the Genesis block.</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2400" spc="-1" strike="noStrike">
                <a:latin typeface="Arial"/>
              </a:rPr>
              <a:t>How Blocks are Connected to Each Other ?</a:t>
            </a:r>
            <a:endParaRPr b="0" lang="en-US" sz="24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2400" spc="-1" strike="noStrike">
                <a:latin typeface="Arial"/>
              </a:rPr>
              <a:t> </a:t>
            </a:r>
            <a:r>
              <a:rPr b="0" lang="en-US" sz="2400" spc="-1" strike="noStrike">
                <a:latin typeface="Arial"/>
              </a:rPr>
              <a:t>Each new block in the chain is linked to the previous block. </a:t>
            </a:r>
            <a:endParaRPr b="0" lang="en-US" sz="24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2400" spc="-1" strike="noStrike">
                <a:latin typeface="Arial"/>
              </a:rPr>
              <a:t> </a:t>
            </a:r>
            <a:r>
              <a:rPr b="0" lang="en-US" sz="2400" spc="-1" strike="noStrike">
                <a:latin typeface="Arial"/>
              </a:rPr>
              <a:t>Each block has a copy of the other blocks' transactions that exist on the same network.</a:t>
            </a:r>
            <a:endParaRPr b="0" lang="en-US" sz="24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2400" spc="-1" strike="noStrike">
                <a:latin typeface="Arial"/>
              </a:rPr>
              <a:t>The blocks are connected like a chain by the hashes.</a:t>
            </a:r>
            <a:endParaRPr b="0" lang="en-US" sz="2400" spc="-1" strike="noStrike">
              <a:latin typeface="Arial"/>
            </a:endParaRPr>
          </a:p>
          <a:p>
            <a:pPr>
              <a:lnSpc>
                <a:spcPct val="100000"/>
              </a:lnSpc>
              <a:spcBef>
                <a:spcPts val="1417"/>
              </a:spcBef>
              <a:buNone/>
            </a:pPr>
            <a:endParaRPr b="0" lang="en-US" sz="2400" spc="-1" strike="noStrike">
              <a:latin typeface="Arial"/>
            </a:endParaRPr>
          </a:p>
          <a:p>
            <a:pPr>
              <a:lnSpc>
                <a:spcPct val="100000"/>
              </a:lnSpc>
              <a:spcBef>
                <a:spcPts val="1417"/>
              </a:spcBef>
              <a:buNone/>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Blockchain == Chain of Blocks</a:t>
            </a:r>
            <a:endParaRPr b="0" lang="en-US" sz="4400" spc="-1" strike="noStrike">
              <a:latin typeface="Arial"/>
            </a:endParaRPr>
          </a:p>
        </p:txBody>
      </p:sp>
      <p:sp>
        <p:nvSpPr>
          <p:cNvPr id="417"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418" name="" descr=""/>
          <p:cNvPicPr/>
          <p:nvPr/>
        </p:nvPicPr>
        <p:blipFill>
          <a:blip r:embed="rId1"/>
          <a:srcRect l="0" t="18320" r="0" b="0"/>
          <a:stretch/>
        </p:blipFill>
        <p:spPr>
          <a:xfrm>
            <a:off x="143640" y="1096920"/>
            <a:ext cx="9746640" cy="4476960"/>
          </a:xfrm>
          <a:prstGeom prst="rect">
            <a:avLst/>
          </a:prstGeom>
          <a:ln w="0">
            <a:noFill/>
          </a:ln>
        </p:spPr>
      </p:pic>
      <p:sp>
        <p:nvSpPr>
          <p:cNvPr id="419" name=""/>
          <p:cNvSpPr/>
          <p:nvPr/>
        </p:nvSpPr>
        <p:spPr>
          <a:xfrm>
            <a:off x="9597240" y="530208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3600" spc="-1" strike="noStrike">
                <a:latin typeface="Arial"/>
              </a:rPr>
              <a:t>Block’s content</a:t>
            </a:r>
            <a:endParaRPr b="0" lang="en-US" sz="3600" spc="-1" strike="noStrike">
              <a:latin typeface="Arial"/>
            </a:endParaRPr>
          </a:p>
        </p:txBody>
      </p:sp>
      <p:sp>
        <p:nvSpPr>
          <p:cNvPr id="421"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2400" spc="-1" strike="noStrike">
                <a:latin typeface="Arial"/>
              </a:rPr>
              <a:t>Data. </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2400" spc="-1" strike="noStrike">
                <a:latin typeface="Arial"/>
              </a:rPr>
              <a:t>Hash Code. </a:t>
            </a:r>
            <a:endParaRPr b="0" lang="en-US" sz="24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2400" spc="-1" strike="noStrike">
                <a:latin typeface="Arial"/>
              </a:rPr>
              <a:t>Consensus Algorithm.</a:t>
            </a:r>
            <a:endParaRPr b="0" lang="en-US" sz="2400" spc="-1" strike="noStrike">
              <a:latin typeface="Arial"/>
            </a:endParaRPr>
          </a:p>
          <a:p>
            <a:pPr>
              <a:lnSpc>
                <a:spcPct val="100000"/>
              </a:lnSpc>
              <a:spcBef>
                <a:spcPts val="1417"/>
              </a:spcBef>
              <a:buNone/>
            </a:pPr>
            <a:endParaRPr b="0" lang="en-US" sz="2400" spc="-1" strike="noStrike">
              <a:latin typeface="Arial"/>
            </a:endParaRPr>
          </a:p>
          <a:p>
            <a:pPr>
              <a:lnSpc>
                <a:spcPct val="100000"/>
              </a:lnSpc>
              <a:spcBef>
                <a:spcPts val="1417"/>
              </a:spcBef>
              <a:buNone/>
            </a:pPr>
            <a:endParaRPr b="0" lang="en-US" sz="2400" spc="-1" strike="noStrike">
              <a:latin typeface="Arial"/>
            </a:endParaRPr>
          </a:p>
        </p:txBody>
      </p:sp>
      <p:grpSp>
        <p:nvGrpSpPr>
          <p:cNvPr id="422" name="Group 48"/>
          <p:cNvGrpSpPr/>
          <p:nvPr/>
        </p:nvGrpSpPr>
        <p:grpSpPr>
          <a:xfrm>
            <a:off x="5473800" y="2886840"/>
            <a:ext cx="3346200" cy="1454760"/>
            <a:chOff x="5473800" y="2886840"/>
            <a:chExt cx="3346200" cy="1454760"/>
          </a:xfrm>
        </p:grpSpPr>
        <p:sp>
          <p:nvSpPr>
            <p:cNvPr id="423" name="Rectangle 89"/>
            <p:cNvSpPr/>
            <p:nvPr/>
          </p:nvSpPr>
          <p:spPr>
            <a:xfrm>
              <a:off x="5473800" y="3336120"/>
              <a:ext cx="733680" cy="66132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grpSp>
          <p:nvGrpSpPr>
            <p:cNvPr id="424" name="Group 49"/>
            <p:cNvGrpSpPr/>
            <p:nvPr/>
          </p:nvGrpSpPr>
          <p:grpSpPr>
            <a:xfrm>
              <a:off x="6268320" y="3105360"/>
              <a:ext cx="814680" cy="513000"/>
              <a:chOff x="6268320" y="3105360"/>
              <a:chExt cx="814680" cy="513000"/>
            </a:xfrm>
          </p:grpSpPr>
          <p:sp>
            <p:nvSpPr>
              <p:cNvPr id="425" name="Freeform: Shape 98"/>
              <p:cNvSpPr/>
              <p:nvPr/>
            </p:nvSpPr>
            <p:spPr>
              <a:xfrm rot="19797600">
                <a:off x="6469920" y="3242160"/>
                <a:ext cx="410400" cy="24084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26" name="Rectangle: Rounded Corners 12"/>
              <p:cNvSpPr/>
              <p:nvPr/>
            </p:nvSpPr>
            <p:spPr>
              <a:xfrm rot="19806000">
                <a:off x="6682320" y="3202560"/>
                <a:ext cx="410400" cy="7020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27" name="Rectangle: Rounded Corners 13"/>
              <p:cNvSpPr/>
              <p:nvPr/>
            </p:nvSpPr>
            <p:spPr>
              <a:xfrm rot="19804800">
                <a:off x="6258240" y="3450600"/>
                <a:ext cx="410400" cy="698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grpSp>
        <p:sp>
          <p:nvSpPr>
            <p:cNvPr id="428" name="Rectangle 90"/>
            <p:cNvSpPr/>
            <p:nvPr/>
          </p:nvSpPr>
          <p:spPr>
            <a:xfrm>
              <a:off x="6936120" y="2886840"/>
              <a:ext cx="732240" cy="66060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sp>
          <p:nvSpPr>
            <p:cNvPr id="429" name="Rectangle 91"/>
            <p:cNvSpPr/>
            <p:nvPr/>
          </p:nvSpPr>
          <p:spPr>
            <a:xfrm>
              <a:off x="8087400" y="3680280"/>
              <a:ext cx="732600" cy="66132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grpSp>
          <p:nvGrpSpPr>
            <p:cNvPr id="430" name="Group 50"/>
            <p:cNvGrpSpPr/>
            <p:nvPr/>
          </p:nvGrpSpPr>
          <p:grpSpPr>
            <a:xfrm>
              <a:off x="7701480" y="3072240"/>
              <a:ext cx="789120" cy="559080"/>
              <a:chOff x="7701480" y="3072240"/>
              <a:chExt cx="789120" cy="559080"/>
            </a:xfrm>
          </p:grpSpPr>
          <p:sp>
            <p:nvSpPr>
              <p:cNvPr id="431" name="Freeform: Shape 99"/>
              <p:cNvSpPr/>
              <p:nvPr/>
            </p:nvSpPr>
            <p:spPr>
              <a:xfrm rot="2029200">
                <a:off x="7890480" y="3231000"/>
                <a:ext cx="410400" cy="24192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32" name="Rectangle: Rounded Corners 14"/>
              <p:cNvSpPr/>
              <p:nvPr/>
            </p:nvSpPr>
            <p:spPr>
              <a:xfrm rot="2031600">
                <a:off x="8095320" y="3452760"/>
                <a:ext cx="410400" cy="7020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33" name="Rectangle: Rounded Corners 15"/>
              <p:cNvSpPr/>
              <p:nvPr/>
            </p:nvSpPr>
            <p:spPr>
              <a:xfrm rot="2029800">
                <a:off x="7686000" y="3180600"/>
                <a:ext cx="410760" cy="698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grpSp>
      </p:grpSp>
      <p:sp>
        <p:nvSpPr>
          <p:cNvPr id="434" name="Down Arrow 1"/>
          <p:cNvSpPr/>
          <p:nvPr/>
        </p:nvSpPr>
        <p:spPr>
          <a:xfrm>
            <a:off x="5628240" y="2199240"/>
            <a:ext cx="424440" cy="999360"/>
          </a:xfrm>
          <a:prstGeom prst="downArrow">
            <a:avLst>
              <a:gd name="adj1" fmla="val 50000"/>
              <a:gd name="adj2" fmla="val 50000"/>
            </a:avLst>
          </a:prstGeom>
          <a:solidFill>
            <a:srgbClr val="224b12"/>
          </a:solidFill>
          <a:ln>
            <a:solidFill>
              <a:srgbClr val="12496b"/>
            </a:solidFill>
          </a:ln>
        </p:spPr>
        <p:style>
          <a:lnRef idx="2">
            <a:schemeClr val="accent1">
              <a:shade val="50000"/>
            </a:schemeClr>
          </a:lnRef>
          <a:fillRef idx="1">
            <a:schemeClr val="accent1"/>
          </a:fillRef>
          <a:effectRef idx="0">
            <a:schemeClr val="accent1"/>
          </a:effectRef>
          <a:fontRef idx="minor"/>
        </p:style>
      </p:sp>
      <p:sp>
        <p:nvSpPr>
          <p:cNvPr id="435" name="TextBox 3"/>
          <p:cNvSpPr/>
          <p:nvPr/>
        </p:nvSpPr>
        <p:spPr>
          <a:xfrm>
            <a:off x="4897800" y="1647720"/>
            <a:ext cx="1827000" cy="515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endParaRPr b="0" lang="en-US" sz="1200" spc="-1" strike="noStrike">
              <a:latin typeface="Arial"/>
            </a:endParaRPr>
          </a:p>
          <a:p>
            <a:pPr>
              <a:lnSpc>
                <a:spcPct val="100000"/>
              </a:lnSpc>
              <a:buNone/>
              <a:tabLst>
                <a:tab algn="l" pos="0"/>
              </a:tabLst>
            </a:pPr>
            <a:r>
              <a:rPr b="1" lang="en-US" sz="1600" spc="-1" strike="noStrike">
                <a:solidFill>
                  <a:srgbClr val="81d41a"/>
                </a:solidFill>
                <a:latin typeface="Verdana"/>
                <a:ea typeface="Verdana"/>
              </a:rPr>
              <a:t>Genesis block</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p:nvPr>
        </p:nvSpPr>
        <p:spPr>
          <a:xfrm>
            <a:off x="233280" y="106200"/>
            <a:ext cx="9563400" cy="59652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0" lang="en-US" sz="2800" spc="-1" strike="noStrike">
                <a:solidFill>
                  <a:srgbClr val="ffffff"/>
                </a:solidFill>
                <a:latin typeface="Verdana"/>
                <a:ea typeface="Verdana"/>
              </a:rPr>
              <a:t>How </a:t>
            </a:r>
            <a:r>
              <a:rPr b="0" lang="en-US" sz="3200" spc="-1" strike="noStrike">
                <a:solidFill>
                  <a:srgbClr val="ffffff"/>
                </a:solidFill>
                <a:latin typeface="Verdana"/>
                <a:ea typeface="Verdana"/>
              </a:rPr>
              <a:t>Blocks</a:t>
            </a:r>
            <a:r>
              <a:rPr b="0" lang="en-US" sz="2800" spc="-1" strike="noStrike">
                <a:solidFill>
                  <a:srgbClr val="ffffff"/>
                </a:solidFill>
                <a:latin typeface="Verdana"/>
                <a:ea typeface="Verdana"/>
              </a:rPr>
              <a:t> are Connected to Each Other </a:t>
            </a:r>
            <a:endParaRPr b="0" lang="en-US" sz="2800" spc="-1" strike="noStrike">
              <a:latin typeface="Arial"/>
            </a:endParaRPr>
          </a:p>
        </p:txBody>
      </p:sp>
      <p:graphicFrame>
        <p:nvGraphicFramePr>
          <p:cNvPr id="437" name="Table 4"/>
          <p:cNvGraphicFramePr/>
          <p:nvPr/>
        </p:nvGraphicFramePr>
        <p:xfrm>
          <a:off x="6271200" y="1672200"/>
          <a:ext cx="1864080" cy="3841200"/>
        </p:xfrm>
        <a:graphic>
          <a:graphicData uri="http://schemas.openxmlformats.org/drawingml/2006/table">
            <a:tbl>
              <a:tblPr/>
              <a:tblGrid>
                <a:gridCol w="1864440"/>
              </a:tblGrid>
              <a:tr h="1189080">
                <a:tc>
                  <a:txBody>
                    <a:bodyPr anchor="t">
                      <a:noAutofit/>
                    </a:bodyPr>
                    <a:p>
                      <a:pPr algn="ctr" rtl="1">
                        <a:lnSpc>
                          <a:spcPct val="100000"/>
                        </a:lnSpc>
                        <a:buNone/>
                      </a:pPr>
                      <a:endParaRPr b="0" lang="en-US" sz="1800" spc="-1" strike="noStrike">
                        <a:latin typeface="Arial"/>
                      </a:endParaRPr>
                    </a:p>
                    <a:p>
                      <a:pPr algn="ctr" rtl="1">
                        <a:lnSpc>
                          <a:spcPct val="100000"/>
                        </a:lnSpc>
                        <a:buNone/>
                        <a:tabLst>
                          <a:tab algn="l" pos="0"/>
                        </a:tabLst>
                      </a:pPr>
                      <a:r>
                        <a:rPr b="1" lang="en-US" sz="1800" spc="-1" strike="noStrike">
                          <a:solidFill>
                            <a:srgbClr val="ffffff"/>
                          </a:solidFill>
                          <a:latin typeface="Verdana"/>
                          <a:ea typeface="Verdana"/>
                        </a:rPr>
                        <a:t>Previous Hash</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tabLst>
                          <a:tab algn="l" pos="0"/>
                        </a:tabLst>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ffffff">
                        <a:alpha val="20000"/>
                      </a:srgbClr>
                    </a:solidFill>
                  </a:tcPr>
                </a:tc>
              </a:tr>
              <a:tr h="1463400">
                <a:tc>
                  <a:txBody>
                    <a:bodyPr anchor="t">
                      <a:noAutofit/>
                    </a:bodyPr>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r>
                        <a:rPr b="1" lang="en-US" sz="1600" spc="-1" strike="noStrike">
                          <a:solidFill>
                            <a:srgbClr val="ffffff"/>
                          </a:solidFill>
                          <a:latin typeface="Verdana"/>
                          <a:ea typeface="Verdana"/>
                        </a:rPr>
                        <a:t>Transactions</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noFill/>
                  </a:tcPr>
                </a:tc>
              </a:tr>
              <a:tr h="1189080">
                <a:tc>
                  <a:txBody>
                    <a:bodyPr anchor="t">
                      <a:noAutofit/>
                    </a:bodyPr>
                    <a:p>
                      <a:pPr algn="ctr" rtl="1">
                        <a:lnSpc>
                          <a:spcPct val="100000"/>
                        </a:lnSpc>
                        <a:buNone/>
                      </a:pPr>
                      <a:r>
                        <a:rPr b="1" lang="en-US" sz="1400" spc="-1" strike="noStrike">
                          <a:solidFill>
                            <a:srgbClr val="ffffff"/>
                          </a:solidFill>
                          <a:latin typeface="Verdana"/>
                          <a:ea typeface="Verdana"/>
                        </a:rPr>
                        <a:t>Proof of Work</a:t>
                      </a:r>
                      <a:endParaRPr b="0" lang="en-US" sz="1400" spc="-1" strike="noStrike">
                        <a:latin typeface="Arial"/>
                      </a:endParaRPr>
                    </a:p>
                    <a:p>
                      <a:pPr algn="ctr" rtl="1">
                        <a:lnSpc>
                          <a:spcPct val="100000"/>
                        </a:lnSpc>
                        <a:buNone/>
                        <a:tabLst>
                          <a:tab algn="l" pos="0"/>
                        </a:tabLst>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5ab4c1">
                        <a:alpha val="20000"/>
                      </a:srgbClr>
                    </a:solidFill>
                  </a:tcPr>
                </a:tc>
              </a:tr>
            </a:tbl>
          </a:graphicData>
        </a:graphic>
      </p:graphicFrame>
      <p:graphicFrame>
        <p:nvGraphicFramePr>
          <p:cNvPr id="438" name="Table 5"/>
          <p:cNvGraphicFramePr/>
          <p:nvPr/>
        </p:nvGraphicFramePr>
        <p:xfrm>
          <a:off x="3340080" y="1606680"/>
          <a:ext cx="1864080" cy="3841200"/>
        </p:xfrm>
        <a:graphic>
          <a:graphicData uri="http://schemas.openxmlformats.org/drawingml/2006/table">
            <a:tbl>
              <a:tblPr/>
              <a:tblGrid>
                <a:gridCol w="1864440"/>
              </a:tblGrid>
              <a:tr h="1189080">
                <a:tc>
                  <a:txBody>
                    <a:bodyPr anchor="t">
                      <a:noAutofit/>
                    </a:bodyPr>
                    <a:p>
                      <a:pPr algn="ctr" rtl="1">
                        <a:lnSpc>
                          <a:spcPct val="100000"/>
                        </a:lnSpc>
                        <a:buNone/>
                      </a:pPr>
                      <a:endParaRPr b="0" lang="en-US" sz="1800" spc="-1" strike="noStrike">
                        <a:latin typeface="Arial"/>
                      </a:endParaRPr>
                    </a:p>
                    <a:p>
                      <a:pPr algn="ctr" rtl="1">
                        <a:lnSpc>
                          <a:spcPct val="100000"/>
                        </a:lnSpc>
                        <a:buNone/>
                        <a:tabLst>
                          <a:tab algn="l" pos="0"/>
                        </a:tabLst>
                      </a:pPr>
                      <a:r>
                        <a:rPr b="1" lang="en-US" sz="1800" spc="-1" strike="noStrike">
                          <a:solidFill>
                            <a:srgbClr val="ffffff"/>
                          </a:solidFill>
                          <a:latin typeface="Verdana"/>
                          <a:ea typeface="Verdana"/>
                        </a:rPr>
                        <a:t>Previous Hash</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tabLst>
                          <a:tab algn="l" pos="0"/>
                        </a:tabLst>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ffffff">
                        <a:alpha val="20000"/>
                      </a:srgbClr>
                    </a:solidFill>
                  </a:tcPr>
                </a:tc>
              </a:tr>
              <a:tr h="1463400">
                <a:tc>
                  <a:txBody>
                    <a:bodyPr anchor="t">
                      <a:noAutofit/>
                    </a:bodyPr>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r>
                        <a:rPr b="1" lang="en-US" sz="1600" spc="-1" strike="noStrike">
                          <a:solidFill>
                            <a:srgbClr val="ffffff"/>
                          </a:solidFill>
                          <a:latin typeface="Verdana"/>
                          <a:ea typeface="Verdana"/>
                        </a:rPr>
                        <a:t>Transactions</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noFill/>
                  </a:tcPr>
                </a:tc>
              </a:tr>
              <a:tr h="1189080">
                <a:tc>
                  <a:txBody>
                    <a:bodyPr anchor="t">
                      <a:noAutofit/>
                    </a:bodyPr>
                    <a:p>
                      <a:pPr algn="ctr" rtl="1">
                        <a:lnSpc>
                          <a:spcPct val="100000"/>
                        </a:lnSpc>
                        <a:buNone/>
                      </a:pPr>
                      <a:r>
                        <a:rPr b="1" lang="en-US" sz="1500" spc="-1" strike="noStrike">
                          <a:solidFill>
                            <a:srgbClr val="ffffff"/>
                          </a:solidFill>
                          <a:latin typeface="Verdana"/>
                          <a:ea typeface="Verdana"/>
                        </a:rPr>
                        <a:t>Proof of Work</a:t>
                      </a:r>
                      <a:endParaRPr b="0" lang="en-US" sz="15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5ab4c1">
                        <a:alpha val="20000"/>
                      </a:srgbClr>
                    </a:solidFill>
                  </a:tcPr>
                </a:tc>
              </a:tr>
            </a:tbl>
          </a:graphicData>
        </a:graphic>
      </p:graphicFrame>
      <p:graphicFrame>
        <p:nvGraphicFramePr>
          <p:cNvPr id="439" name="Table 6"/>
          <p:cNvGraphicFramePr/>
          <p:nvPr/>
        </p:nvGraphicFramePr>
        <p:xfrm>
          <a:off x="362880" y="1626480"/>
          <a:ext cx="1864080" cy="3841200"/>
        </p:xfrm>
        <a:graphic>
          <a:graphicData uri="http://schemas.openxmlformats.org/drawingml/2006/table">
            <a:tbl>
              <a:tblPr/>
              <a:tblGrid>
                <a:gridCol w="1864440"/>
              </a:tblGrid>
              <a:tr h="1189080">
                <a:tc>
                  <a:txBody>
                    <a:bodyPr anchor="t">
                      <a:noAutofit/>
                    </a:bodyPr>
                    <a:p>
                      <a:pPr algn="ctr" rtl="1">
                        <a:lnSpc>
                          <a:spcPct val="100000"/>
                        </a:lnSpc>
                        <a:buNone/>
                      </a:pPr>
                      <a:endParaRPr b="0" lang="en-US" sz="1800" spc="-1" strike="noStrike">
                        <a:latin typeface="Arial"/>
                      </a:endParaRPr>
                    </a:p>
                    <a:p>
                      <a:pPr algn="ctr" rtl="1">
                        <a:lnSpc>
                          <a:spcPct val="100000"/>
                        </a:lnSpc>
                        <a:buNone/>
                        <a:tabLst>
                          <a:tab algn="l" pos="0"/>
                        </a:tabLst>
                      </a:pPr>
                      <a:r>
                        <a:rPr b="1" lang="en-US" sz="1800" spc="-1" strike="noStrike">
                          <a:solidFill>
                            <a:srgbClr val="ffffff"/>
                          </a:solidFill>
                          <a:latin typeface="Verdana"/>
                          <a:ea typeface="Verdana"/>
                        </a:rPr>
                        <a:t>Previous Hash</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tabLst>
                          <a:tab algn="l" pos="0"/>
                        </a:tabLst>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ffffff">
                        <a:alpha val="20000"/>
                      </a:srgbClr>
                    </a:solidFill>
                  </a:tcPr>
                </a:tc>
              </a:tr>
              <a:tr h="1463400">
                <a:tc>
                  <a:txBody>
                    <a:bodyPr anchor="t">
                      <a:noAutofit/>
                    </a:bodyPr>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r>
                        <a:rPr b="1" lang="en-US" sz="1600" spc="-1" strike="noStrike">
                          <a:solidFill>
                            <a:srgbClr val="ffffff"/>
                          </a:solidFill>
                          <a:latin typeface="Verdana"/>
                          <a:ea typeface="Verdana"/>
                        </a:rPr>
                        <a:t>Transactions</a:t>
                      </a:r>
                      <a:r>
                        <a:rPr b="1" lang="en-US" sz="1800" spc="-1" strike="noStrike">
                          <a:solidFill>
                            <a:srgbClr val="ffffff"/>
                          </a:solidFill>
                          <a:latin typeface="Verdana"/>
                          <a:ea typeface="Verdana"/>
                        </a:rPr>
                        <a:t> </a:t>
                      </a:r>
                      <a:endParaRPr b="0" lang="en-US" sz="1800" spc="-1" strike="noStrike">
                        <a:latin typeface="Arial"/>
                      </a:endParaRPr>
                    </a:p>
                    <a:p>
                      <a:pPr algn="ctr" rtl="1">
                        <a:lnSpc>
                          <a:spcPct val="100000"/>
                        </a:lnSpc>
                        <a:buNone/>
                      </a:pPr>
                      <a:endParaRPr b="0" lang="en-US" sz="1800" spc="-1" strike="noStrike">
                        <a:latin typeface="Arial"/>
                      </a:endParaRPr>
                    </a:p>
                    <a:p>
                      <a:pPr algn="ctr" rtl="1">
                        <a:lnSpc>
                          <a:spcPct val="100000"/>
                        </a:lnSpc>
                        <a:buNone/>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noFill/>
                  </a:tcPr>
                </a:tc>
              </a:tr>
              <a:tr h="1189080">
                <a:tc>
                  <a:txBody>
                    <a:bodyPr anchor="t">
                      <a:noAutofit/>
                    </a:bodyPr>
                    <a:p>
                      <a:pPr algn="ctr" rtl="1">
                        <a:lnSpc>
                          <a:spcPct val="100000"/>
                        </a:lnSpc>
                        <a:buNone/>
                      </a:pPr>
                      <a:r>
                        <a:rPr b="1" lang="en-US" sz="1500" spc="-1" strike="noStrike">
                          <a:solidFill>
                            <a:srgbClr val="ffffff"/>
                          </a:solidFill>
                          <a:latin typeface="Verdana"/>
                          <a:ea typeface="Verdana"/>
                        </a:rPr>
                        <a:t>Proof of Work</a:t>
                      </a:r>
                      <a:endParaRPr b="0" lang="en-US" sz="1500" spc="-1" strike="noStrike">
                        <a:latin typeface="Arial"/>
                      </a:endParaRPr>
                    </a:p>
                    <a:p>
                      <a:pPr algn="ctr" rtl="1">
                        <a:lnSpc>
                          <a:spcPct val="100000"/>
                        </a:lnSpc>
                        <a:buNone/>
                      </a:pPr>
                      <a:endParaRPr b="0" lang="en-US" sz="1800" spc="-1" strike="noStrike">
                        <a:latin typeface="Arial"/>
                      </a:endParaRPr>
                    </a:p>
                  </a:txBody>
                  <a:tcPr anchor="t" marL="91440" marR="91440">
                    <a:lnL w="12240">
                      <a:solidFill>
                        <a:srgbClr val="5ab4c1"/>
                      </a:solidFill>
                    </a:lnL>
                    <a:lnR w="12240">
                      <a:solidFill>
                        <a:srgbClr val="5ab4c1"/>
                      </a:solidFill>
                    </a:lnR>
                    <a:lnT w="12240">
                      <a:solidFill>
                        <a:srgbClr val="5ab4c1"/>
                      </a:solidFill>
                    </a:lnT>
                    <a:lnB w="12240">
                      <a:solidFill>
                        <a:srgbClr val="5ab4c1"/>
                      </a:solidFill>
                    </a:lnB>
                    <a:solidFill>
                      <a:srgbClr val="5ab4c1">
                        <a:alpha val="20000"/>
                      </a:srgbClr>
                    </a:solidFill>
                  </a:tcPr>
                </a:tc>
              </a:tr>
            </a:tbl>
          </a:graphicData>
        </a:graphic>
      </p:graphicFrame>
      <p:sp>
        <p:nvSpPr>
          <p:cNvPr id="440" name="TextBox 10"/>
          <p:cNvSpPr/>
          <p:nvPr/>
        </p:nvSpPr>
        <p:spPr>
          <a:xfrm>
            <a:off x="3726000" y="704160"/>
            <a:ext cx="109116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tabLst>
                <a:tab algn="l" pos="0"/>
              </a:tabLst>
            </a:pPr>
            <a:r>
              <a:rPr b="1" lang="en-US" sz="1800" spc="-1" strike="noStrike">
                <a:solidFill>
                  <a:srgbClr val="ffffff"/>
                </a:solidFill>
                <a:latin typeface="Verdana"/>
                <a:ea typeface="Verdana"/>
              </a:rPr>
              <a:t>Blocks </a:t>
            </a:r>
            <a:endParaRPr b="0" lang="en-US" sz="1800" spc="-1" strike="noStrike">
              <a:latin typeface="Arial"/>
            </a:endParaRPr>
          </a:p>
        </p:txBody>
      </p:sp>
      <p:sp>
        <p:nvSpPr>
          <p:cNvPr id="441" name="Straight Arrow Connector 6"/>
          <p:cNvSpPr/>
          <p:nvPr/>
        </p:nvSpPr>
        <p:spPr>
          <a:xfrm flipH="1">
            <a:off x="1293480" y="1009440"/>
            <a:ext cx="2974320" cy="615240"/>
          </a:xfrm>
          <a:custGeom>
            <a:avLst/>
            <a:gdLst/>
            <a:ahLst/>
            <a:rect l="l" t="t" r="r" b="b"/>
            <a:pathLst>
              <a:path w="21600" h="21600">
                <a:moveTo>
                  <a:pt x="0" y="0"/>
                </a:moveTo>
                <a:lnTo>
                  <a:pt x="21600" y="21600"/>
                </a:lnTo>
              </a:path>
            </a:pathLst>
          </a:custGeom>
          <a:noFill/>
          <a:ln>
            <a:solidFill>
              <a:srgbClr val="c6d9f1"/>
            </a:solidFill>
            <a:tailEnd len="med" type="arrow" w="med"/>
          </a:ln>
        </p:spPr>
        <p:style>
          <a:lnRef idx="1">
            <a:schemeClr val="accent1"/>
          </a:lnRef>
          <a:fillRef idx="0">
            <a:schemeClr val="accent1"/>
          </a:fillRef>
          <a:effectRef idx="0">
            <a:schemeClr val="accent1"/>
          </a:effectRef>
          <a:fontRef idx="minor"/>
        </p:style>
      </p:sp>
      <p:sp>
        <p:nvSpPr>
          <p:cNvPr id="442" name="Straight Arrow Connector 7"/>
          <p:cNvSpPr/>
          <p:nvPr/>
        </p:nvSpPr>
        <p:spPr>
          <a:xfrm>
            <a:off x="4271760" y="1009440"/>
            <a:ext cx="360" cy="595440"/>
          </a:xfrm>
          <a:custGeom>
            <a:avLst/>
            <a:gdLst/>
            <a:ahLst/>
            <a:rect l="l" t="t" r="r" b="b"/>
            <a:pathLst>
              <a:path w="21600" h="21600">
                <a:moveTo>
                  <a:pt x="0" y="0"/>
                </a:moveTo>
                <a:lnTo>
                  <a:pt x="21600" y="21600"/>
                </a:lnTo>
              </a:path>
            </a:pathLst>
          </a:custGeom>
          <a:noFill/>
          <a:ln>
            <a:solidFill>
              <a:srgbClr val="c6d9f1"/>
            </a:solidFill>
            <a:tailEnd len="med" type="arrow" w="med"/>
          </a:ln>
        </p:spPr>
        <p:style>
          <a:lnRef idx="1">
            <a:schemeClr val="accent1"/>
          </a:lnRef>
          <a:fillRef idx="0">
            <a:schemeClr val="accent1"/>
          </a:fillRef>
          <a:effectRef idx="0">
            <a:schemeClr val="accent1"/>
          </a:effectRef>
          <a:fontRef idx="minor"/>
        </p:style>
      </p:sp>
      <p:sp>
        <p:nvSpPr>
          <p:cNvPr id="443" name="Straight Arrow Connector 8"/>
          <p:cNvSpPr/>
          <p:nvPr/>
        </p:nvSpPr>
        <p:spPr>
          <a:xfrm>
            <a:off x="4271760" y="1009440"/>
            <a:ext cx="2929680" cy="660960"/>
          </a:xfrm>
          <a:custGeom>
            <a:avLst/>
            <a:gdLst/>
            <a:ahLst/>
            <a:rect l="l" t="t" r="r" b="b"/>
            <a:pathLst>
              <a:path w="21600" h="21600">
                <a:moveTo>
                  <a:pt x="0" y="0"/>
                </a:moveTo>
                <a:lnTo>
                  <a:pt x="21600" y="21600"/>
                </a:lnTo>
              </a:path>
            </a:pathLst>
          </a:custGeom>
          <a:noFill/>
          <a:ln>
            <a:solidFill>
              <a:srgbClr val="c6d9f1"/>
            </a:solidFill>
            <a:tailEnd len="med" type="arrow" w="med"/>
          </a:ln>
        </p:spPr>
        <p:style>
          <a:lnRef idx="1">
            <a:schemeClr val="accent1"/>
          </a:lnRef>
          <a:fillRef idx="0">
            <a:schemeClr val="accent1"/>
          </a:fillRef>
          <a:effectRef idx="0">
            <a:schemeClr val="accent1"/>
          </a:effectRef>
          <a:fontRef idx="minor"/>
        </p:style>
      </p:sp>
      <p:sp>
        <p:nvSpPr>
          <p:cNvPr id="444" name="Curved Connector 3"/>
          <p:cNvSpPr/>
          <p:nvPr/>
        </p:nvSpPr>
        <p:spPr>
          <a:xfrm flipV="1">
            <a:off x="2228040" y="2009160"/>
            <a:ext cx="1261800" cy="974160"/>
          </a:xfrm>
          <a:prstGeom prst="curvedConnector3">
            <a:avLst>
              <a:gd name="adj1" fmla="val 50000"/>
            </a:avLst>
          </a:prstGeom>
          <a:noFill/>
          <a:ln>
            <a:solidFill>
              <a:srgbClr val="c6d9f1"/>
            </a:solidFill>
            <a:tailEnd len="med" type="arrow" w="med"/>
          </a:ln>
        </p:spPr>
        <p:style>
          <a:lnRef idx="1">
            <a:schemeClr val="accent1"/>
          </a:lnRef>
          <a:fillRef idx="0">
            <a:schemeClr val="accent1"/>
          </a:fillRef>
          <a:effectRef idx="0">
            <a:schemeClr val="accent1"/>
          </a:effectRef>
          <a:fontRef idx="minor"/>
        </p:style>
      </p:sp>
      <p:sp>
        <p:nvSpPr>
          <p:cNvPr id="445" name="Curved Connector 4"/>
          <p:cNvSpPr/>
          <p:nvPr/>
        </p:nvSpPr>
        <p:spPr>
          <a:xfrm flipV="1">
            <a:off x="5204880" y="2055960"/>
            <a:ext cx="1257120" cy="907200"/>
          </a:xfrm>
          <a:prstGeom prst="curvedConnector3">
            <a:avLst>
              <a:gd name="adj1" fmla="val 50000"/>
            </a:avLst>
          </a:prstGeom>
          <a:noFill/>
          <a:ln>
            <a:solidFill>
              <a:srgbClr val="c6d9f1"/>
            </a:solidFill>
            <a:tailEnd len="med" type="arrow" w="med"/>
          </a:ln>
        </p:spPr>
        <p:style>
          <a:lnRef idx="1">
            <a:schemeClr val="accent1"/>
          </a:lnRef>
          <a:fillRef idx="0">
            <a:schemeClr val="accent1"/>
          </a:fillRef>
          <a:effectRef idx="0">
            <a:schemeClr val="accent1"/>
          </a:effectRef>
          <a:fontRef idx="minor"/>
        </p:style>
      </p:sp>
      <p:sp>
        <p:nvSpPr>
          <p:cNvPr id="446" name="TextBox 11"/>
          <p:cNvSpPr/>
          <p:nvPr/>
        </p:nvSpPr>
        <p:spPr>
          <a:xfrm>
            <a:off x="328320" y="4500000"/>
            <a:ext cx="1991880" cy="100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ffffff"/>
                </a:solidFill>
                <a:latin typeface="Verdana"/>
                <a:ea typeface="Verdana"/>
              </a:rPr>
              <a:t>SHA 256</a:t>
            </a:r>
            <a:endParaRPr b="0" lang="en-US" sz="1200" spc="-1" strike="noStrike">
              <a:latin typeface="Arial"/>
            </a:endParaRPr>
          </a:p>
          <a:p>
            <a:pPr algn="just">
              <a:lnSpc>
                <a:spcPct val="100000"/>
              </a:lnSpc>
              <a:buNone/>
              <a:tabLst>
                <a:tab algn="l" pos="0"/>
              </a:tabLst>
            </a:pPr>
            <a:r>
              <a:rPr b="0" lang="en-US" sz="1200" spc="-1" strike="noStrike">
                <a:solidFill>
                  <a:srgbClr val="ffffff"/>
                </a:solidFill>
                <a:latin typeface="Verdana"/>
                <a:ea typeface="Verdana"/>
              </a:rPr>
              <a:t>000000000000000000000000000000001011101110101001101011011010</a:t>
            </a:r>
            <a:endParaRPr b="0" lang="en-US" sz="1200" spc="-1" strike="noStrike">
              <a:latin typeface="Arial"/>
            </a:endParaRPr>
          </a:p>
        </p:txBody>
      </p:sp>
      <p:sp>
        <p:nvSpPr>
          <p:cNvPr id="447" name="TextBox 12"/>
          <p:cNvSpPr/>
          <p:nvPr/>
        </p:nvSpPr>
        <p:spPr>
          <a:xfrm>
            <a:off x="6249600" y="4558680"/>
            <a:ext cx="1991880" cy="100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ffffff"/>
                </a:solidFill>
                <a:latin typeface="Verdana"/>
                <a:ea typeface="Verdana"/>
              </a:rPr>
              <a:t>SHA 256</a:t>
            </a:r>
            <a:endParaRPr b="0" lang="en-US" sz="1200" spc="-1" strike="noStrike">
              <a:latin typeface="Arial"/>
            </a:endParaRPr>
          </a:p>
          <a:p>
            <a:pPr algn="just">
              <a:lnSpc>
                <a:spcPct val="100000"/>
              </a:lnSpc>
              <a:buNone/>
              <a:tabLst>
                <a:tab algn="l" pos="0"/>
              </a:tabLst>
            </a:pPr>
            <a:r>
              <a:rPr b="0" lang="en-US" sz="1200" spc="-1" strike="noStrike">
                <a:solidFill>
                  <a:srgbClr val="ffffff"/>
                </a:solidFill>
                <a:latin typeface="Verdana"/>
                <a:ea typeface="Verdana"/>
              </a:rPr>
              <a:t>000000000000000000000000000000001011101110101001101011011010</a:t>
            </a:r>
            <a:endParaRPr b="0" lang="en-US" sz="1200" spc="-1" strike="noStrike">
              <a:latin typeface="Arial"/>
            </a:endParaRPr>
          </a:p>
        </p:txBody>
      </p:sp>
      <p:sp>
        <p:nvSpPr>
          <p:cNvPr id="448" name="TextBox 13"/>
          <p:cNvSpPr/>
          <p:nvPr/>
        </p:nvSpPr>
        <p:spPr>
          <a:xfrm>
            <a:off x="3281760" y="4464000"/>
            <a:ext cx="1992600" cy="100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ffffff"/>
                </a:solidFill>
                <a:latin typeface="Verdana"/>
                <a:ea typeface="Verdana"/>
              </a:rPr>
              <a:t>SHA 256</a:t>
            </a:r>
            <a:endParaRPr b="0" lang="en-US" sz="1200" spc="-1" strike="noStrike">
              <a:latin typeface="Arial"/>
            </a:endParaRPr>
          </a:p>
          <a:p>
            <a:pPr algn="just">
              <a:lnSpc>
                <a:spcPct val="100000"/>
              </a:lnSpc>
              <a:buNone/>
              <a:tabLst>
                <a:tab algn="l" pos="0"/>
              </a:tabLst>
            </a:pPr>
            <a:r>
              <a:rPr b="0" lang="en-US" sz="1200" spc="-1" strike="noStrike">
                <a:solidFill>
                  <a:srgbClr val="ffffff"/>
                </a:solidFill>
                <a:latin typeface="Verdana"/>
                <a:ea typeface="Verdana"/>
              </a:rPr>
              <a:t>000000000000000000000000000000001011101110101001101011011010</a:t>
            </a:r>
            <a:endParaRPr b="0" lang="en-US" sz="1200" spc="-1" strike="noStrike">
              <a:latin typeface="Arial"/>
            </a:endParaRPr>
          </a:p>
        </p:txBody>
      </p:sp>
      <p:sp>
        <p:nvSpPr>
          <p:cNvPr id="449" name="Straight Arrow Connector 9"/>
          <p:cNvSpPr/>
          <p:nvPr/>
        </p:nvSpPr>
        <p:spPr>
          <a:xfrm>
            <a:off x="1295280" y="4347720"/>
            <a:ext cx="56880" cy="33624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
        <p:nvSpPr>
          <p:cNvPr id="450" name="Straight Arrow Connector 10"/>
          <p:cNvSpPr/>
          <p:nvPr/>
        </p:nvSpPr>
        <p:spPr>
          <a:xfrm>
            <a:off x="4272120" y="4327920"/>
            <a:ext cx="53640" cy="39384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51" name="PlaceHolder 1"/>
          <p:cNvSpPr>
            <a:spLocks noGrp="1"/>
          </p:cNvSpPr>
          <p:nvPr>
            <p:ph/>
          </p:nvPr>
        </p:nvSpPr>
        <p:spPr>
          <a:xfrm>
            <a:off x="267120" y="280080"/>
            <a:ext cx="956340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600" spc="-1" strike="noStrike">
                <a:solidFill>
                  <a:srgbClr val="dddddd"/>
                </a:solidFill>
                <a:latin typeface="Verdana"/>
                <a:ea typeface="Verdana"/>
              </a:rPr>
              <a:t>Adding New Block to the Blockchain </a:t>
            </a:r>
            <a:endParaRPr b="0" lang="en-US" sz="3600" spc="-1" strike="noStrike">
              <a:latin typeface="Arial"/>
            </a:endParaRPr>
          </a:p>
        </p:txBody>
      </p:sp>
      <p:sp>
        <p:nvSpPr>
          <p:cNvPr id="452" name="Freeform: Shape 3"/>
          <p:cNvSpPr/>
          <p:nvPr/>
        </p:nvSpPr>
        <p:spPr>
          <a:xfrm>
            <a:off x="350280" y="1512360"/>
            <a:ext cx="1423800" cy="1118520"/>
          </a:xfrm>
          <a:custGeom>
            <a:avLst/>
            <a:gdLst/>
            <a:ah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a:noFill/>
          </a:ln>
        </p:spPr>
        <p:style>
          <a:lnRef idx="0"/>
          <a:fillRef idx="0"/>
          <a:effectRef idx="0"/>
          <a:fontRef idx="minor"/>
        </p:style>
      </p:sp>
      <p:grpSp>
        <p:nvGrpSpPr>
          <p:cNvPr id="453" name="Group 5"/>
          <p:cNvGrpSpPr/>
          <p:nvPr/>
        </p:nvGrpSpPr>
        <p:grpSpPr>
          <a:xfrm>
            <a:off x="3155040" y="1202760"/>
            <a:ext cx="2405520" cy="2176200"/>
            <a:chOff x="3155040" y="1202760"/>
            <a:chExt cx="2405520" cy="2176200"/>
          </a:xfrm>
        </p:grpSpPr>
        <p:sp>
          <p:nvSpPr>
            <p:cNvPr id="454" name="Rectangle 1"/>
            <p:cNvSpPr/>
            <p:nvPr/>
          </p:nvSpPr>
          <p:spPr>
            <a:xfrm>
              <a:off x="4095720" y="2072880"/>
              <a:ext cx="44100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sp>
          <p:nvSpPr>
            <p:cNvPr id="455" name="Rectangle 2"/>
            <p:cNvSpPr/>
            <p:nvPr/>
          </p:nvSpPr>
          <p:spPr>
            <a:xfrm>
              <a:off x="3155040" y="1995480"/>
              <a:ext cx="546480" cy="544680"/>
            </a:xfrm>
            <a:custGeom>
              <a:avLst/>
              <a:gdLst/>
              <a:ah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6" name="Rectangle 3"/>
            <p:cNvSpPr/>
            <p:nvPr/>
          </p:nvSpPr>
          <p:spPr>
            <a:xfrm>
              <a:off x="4084560" y="1202760"/>
              <a:ext cx="546480" cy="544680"/>
            </a:xfrm>
            <a:custGeom>
              <a:avLst/>
              <a:gdLst/>
              <a:ah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7" name="Rectangle 4"/>
            <p:cNvSpPr/>
            <p:nvPr/>
          </p:nvSpPr>
          <p:spPr>
            <a:xfrm>
              <a:off x="5014080" y="1995480"/>
              <a:ext cx="546480" cy="544680"/>
            </a:xfrm>
            <a:custGeom>
              <a:avLst/>
              <a:gdLst/>
              <a:ah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8" name="Rectangle 16"/>
            <p:cNvSpPr/>
            <p:nvPr/>
          </p:nvSpPr>
          <p:spPr>
            <a:xfrm>
              <a:off x="4084560" y="2834640"/>
              <a:ext cx="546480" cy="544320"/>
            </a:xfrm>
            <a:custGeom>
              <a:avLst/>
              <a:gdLst/>
              <a:ah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9" name="Straight Connector 9"/>
            <p:cNvSpPr/>
            <p:nvPr/>
          </p:nvSpPr>
          <p:spPr>
            <a:xfrm flipH="1">
              <a:off x="3558960" y="1476000"/>
              <a:ext cx="329400" cy="2732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60" name="Straight Connector 10"/>
            <p:cNvSpPr/>
            <p:nvPr/>
          </p:nvSpPr>
          <p:spPr>
            <a:xfrm flipH="1" flipV="1">
              <a:off x="3558960" y="2871360"/>
              <a:ext cx="329400" cy="2732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61" name="Straight Connector 11"/>
            <p:cNvSpPr/>
            <p:nvPr/>
          </p:nvSpPr>
          <p:spPr>
            <a:xfrm flipH="1">
              <a:off x="4849200" y="2871360"/>
              <a:ext cx="329400" cy="2732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62" name="Straight Connector 12"/>
            <p:cNvSpPr/>
            <p:nvPr/>
          </p:nvSpPr>
          <p:spPr>
            <a:xfrm flipH="1" flipV="1">
              <a:off x="4849200" y="1476000"/>
              <a:ext cx="329400" cy="2732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grpSp>
      <p:grpSp>
        <p:nvGrpSpPr>
          <p:cNvPr id="463" name="Group 6"/>
          <p:cNvGrpSpPr/>
          <p:nvPr/>
        </p:nvGrpSpPr>
        <p:grpSpPr>
          <a:xfrm>
            <a:off x="7051680" y="1212840"/>
            <a:ext cx="2133720" cy="2110320"/>
            <a:chOff x="7051680" y="1212840"/>
            <a:chExt cx="2133720" cy="2110320"/>
          </a:xfrm>
        </p:grpSpPr>
        <p:sp>
          <p:nvSpPr>
            <p:cNvPr id="464" name="Rectangle 17"/>
            <p:cNvSpPr/>
            <p:nvPr/>
          </p:nvSpPr>
          <p:spPr>
            <a:xfrm>
              <a:off x="7867800" y="2046960"/>
              <a:ext cx="44136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sp>
          <p:nvSpPr>
            <p:cNvPr id="465" name="Frame 5"/>
            <p:cNvSpPr/>
            <p:nvPr/>
          </p:nvSpPr>
          <p:spPr>
            <a:xfrm>
              <a:off x="8048160" y="3061800"/>
              <a:ext cx="261360" cy="261360"/>
            </a:xfrm>
            <a:custGeom>
              <a:avLst/>
              <a:gdLst/>
              <a:ah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6" name="Frame 6"/>
            <p:cNvSpPr/>
            <p:nvPr/>
          </p:nvSpPr>
          <p:spPr>
            <a:xfrm>
              <a:off x="8048160" y="1212840"/>
              <a:ext cx="261360" cy="261360"/>
            </a:xfrm>
            <a:custGeom>
              <a:avLst/>
              <a:gdLst/>
              <a:ah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7" name="Frame 7"/>
            <p:cNvSpPr/>
            <p:nvPr/>
          </p:nvSpPr>
          <p:spPr>
            <a:xfrm>
              <a:off x="7051680" y="2148840"/>
              <a:ext cx="261360" cy="261360"/>
            </a:xfrm>
            <a:custGeom>
              <a:avLst/>
              <a:gdLst/>
              <a:ah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8" name="Frame 8"/>
            <p:cNvSpPr/>
            <p:nvPr/>
          </p:nvSpPr>
          <p:spPr>
            <a:xfrm>
              <a:off x="8924040" y="2078640"/>
              <a:ext cx="261360" cy="261360"/>
            </a:xfrm>
            <a:custGeom>
              <a:avLst/>
              <a:gdLst/>
              <a:ah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9" name="Straight Connector 13"/>
            <p:cNvSpPr/>
            <p:nvPr/>
          </p:nvSpPr>
          <p:spPr>
            <a:xfrm flipH="1">
              <a:off x="8529840" y="2214720"/>
              <a:ext cx="303840" cy="36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70" name="Straight Connector 14"/>
            <p:cNvSpPr/>
            <p:nvPr/>
          </p:nvSpPr>
          <p:spPr>
            <a:xfrm flipH="1">
              <a:off x="7443360" y="2214720"/>
              <a:ext cx="303840" cy="36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71" name="Straight Connector 15"/>
            <p:cNvSpPr/>
            <p:nvPr/>
          </p:nvSpPr>
          <p:spPr>
            <a:xfrm flipV="1">
              <a:off x="8179200" y="2652480"/>
              <a:ext cx="360" cy="3038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sp>
          <p:nvSpPr>
            <p:cNvPr id="472" name="Straight Connector 16"/>
            <p:cNvSpPr/>
            <p:nvPr/>
          </p:nvSpPr>
          <p:spPr>
            <a:xfrm flipV="1">
              <a:off x="8179200" y="1566000"/>
              <a:ext cx="360" cy="303840"/>
            </a:xfrm>
            <a:prstGeom prst="line">
              <a:avLst/>
            </a:prstGeom>
            <a:ln w="12700">
              <a:solidFill>
                <a:srgbClr val="0587af"/>
              </a:solidFill>
              <a:headEnd len="med" type="oval" w="med"/>
              <a:tailEnd len="med" type="oval" w="med"/>
            </a:ln>
          </p:spPr>
          <p:style>
            <a:lnRef idx="1">
              <a:schemeClr val="accent1"/>
            </a:lnRef>
            <a:fillRef idx="0">
              <a:schemeClr val="accent1"/>
            </a:fillRef>
            <a:effectRef idx="0">
              <a:schemeClr val="accent1"/>
            </a:effectRef>
            <a:fontRef idx="minor"/>
          </p:style>
        </p:sp>
      </p:grpSp>
      <p:sp>
        <p:nvSpPr>
          <p:cNvPr id="473" name="Rectangle 18"/>
          <p:cNvSpPr/>
          <p:nvPr/>
        </p:nvSpPr>
        <p:spPr>
          <a:xfrm>
            <a:off x="7958160" y="4749840"/>
            <a:ext cx="44136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grpSp>
        <p:nvGrpSpPr>
          <p:cNvPr id="474" name="Group 7"/>
          <p:cNvGrpSpPr/>
          <p:nvPr/>
        </p:nvGrpSpPr>
        <p:grpSpPr>
          <a:xfrm>
            <a:off x="4657320" y="4219920"/>
            <a:ext cx="2016720" cy="971640"/>
            <a:chOff x="4657320" y="4219920"/>
            <a:chExt cx="2016720" cy="971640"/>
          </a:xfrm>
        </p:grpSpPr>
        <p:sp>
          <p:nvSpPr>
            <p:cNvPr id="475" name="Rectangle 19"/>
            <p:cNvSpPr/>
            <p:nvPr/>
          </p:nvSpPr>
          <p:spPr>
            <a:xfrm>
              <a:off x="4657320" y="4519800"/>
              <a:ext cx="44136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grpSp>
          <p:nvGrpSpPr>
            <p:cNvPr id="476" name="Group 8"/>
            <p:cNvGrpSpPr/>
            <p:nvPr/>
          </p:nvGrpSpPr>
          <p:grpSpPr>
            <a:xfrm>
              <a:off x="5134320" y="4380120"/>
              <a:ext cx="493200" cy="312480"/>
              <a:chOff x="5134320" y="4380120"/>
              <a:chExt cx="493200" cy="312480"/>
            </a:xfrm>
          </p:grpSpPr>
          <p:sp>
            <p:nvSpPr>
              <p:cNvPr id="477" name="Freeform: Shape 4"/>
              <p:cNvSpPr/>
              <p:nvPr/>
            </p:nvSpPr>
            <p:spPr>
              <a:xfrm rot="19803600">
                <a:off x="5257440" y="4456440"/>
                <a:ext cx="246960" cy="16128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78" name="Rectangle: Rounded Corners 7"/>
              <p:cNvSpPr/>
              <p:nvPr/>
            </p:nvSpPr>
            <p:spPr>
              <a:xfrm rot="19799400">
                <a:off x="5385240" y="4438800"/>
                <a:ext cx="247320" cy="464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79" name="Rectangle: Rounded Corners 8"/>
              <p:cNvSpPr/>
              <p:nvPr/>
            </p:nvSpPr>
            <p:spPr>
              <a:xfrm rot="19803600">
                <a:off x="5129280" y="4587480"/>
                <a:ext cx="246960" cy="464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grpSp>
        <p:sp>
          <p:nvSpPr>
            <p:cNvPr id="480" name="Rectangle 20"/>
            <p:cNvSpPr/>
            <p:nvPr/>
          </p:nvSpPr>
          <p:spPr>
            <a:xfrm>
              <a:off x="5538600" y="4219920"/>
              <a:ext cx="44136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sp>
          <p:nvSpPr>
            <p:cNvPr id="481" name="Rectangle 21"/>
            <p:cNvSpPr/>
            <p:nvPr/>
          </p:nvSpPr>
          <p:spPr>
            <a:xfrm>
              <a:off x="6232680" y="4750200"/>
              <a:ext cx="441360" cy="441360"/>
            </a:xfrm>
            <a:prstGeom prst="rect">
              <a:avLst/>
            </a:prstGeom>
            <a:solidFill>
              <a:schemeClr val="accent1"/>
            </a:solidFill>
            <a:ln>
              <a:noFill/>
            </a:ln>
            <a:scene3d>
              <a:camera prst="obliqueTopRight"/>
              <a:lightRig dir="t" rig="balanced"/>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p:style>
        </p:sp>
        <p:grpSp>
          <p:nvGrpSpPr>
            <p:cNvPr id="482" name="Group 9"/>
            <p:cNvGrpSpPr/>
            <p:nvPr/>
          </p:nvGrpSpPr>
          <p:grpSpPr>
            <a:xfrm>
              <a:off x="5999040" y="4359600"/>
              <a:ext cx="477360" cy="340920"/>
              <a:chOff x="5999040" y="4359600"/>
              <a:chExt cx="477360" cy="340920"/>
            </a:xfrm>
          </p:grpSpPr>
          <p:sp>
            <p:nvSpPr>
              <p:cNvPr id="483" name="Freeform: Shape 5"/>
              <p:cNvSpPr/>
              <p:nvPr/>
            </p:nvSpPr>
            <p:spPr>
              <a:xfrm rot="2028000">
                <a:off x="6112800" y="4449960"/>
                <a:ext cx="247320" cy="16128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84" name="Rectangle: Rounded Corners 10"/>
              <p:cNvSpPr/>
              <p:nvPr/>
            </p:nvSpPr>
            <p:spPr>
              <a:xfrm rot="2032200">
                <a:off x="6236640" y="4588560"/>
                <a:ext cx="247680" cy="464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sp>
            <p:nvSpPr>
              <p:cNvPr id="485" name="Rectangle: Rounded Corners 11"/>
              <p:cNvSpPr/>
              <p:nvPr/>
            </p:nvSpPr>
            <p:spPr>
              <a:xfrm rot="2031600">
                <a:off x="5990760" y="4424400"/>
                <a:ext cx="246960" cy="46440"/>
              </a:xfrm>
              <a:prstGeom prst="roundRect">
                <a:avLst>
                  <a:gd name="adj" fmla="val 50000"/>
                </a:avLst>
              </a:prstGeom>
              <a:solidFill>
                <a:schemeClr val="accent4"/>
              </a:solidFill>
              <a:ln w="9525">
                <a:solidFill>
                  <a:srgbClr val="ffffff"/>
                </a:solidFill>
              </a:ln>
            </p:spPr>
            <p:style>
              <a:lnRef idx="2">
                <a:schemeClr val="accent1">
                  <a:shade val="50000"/>
                </a:schemeClr>
              </a:lnRef>
              <a:fillRef idx="1">
                <a:schemeClr val="accent1"/>
              </a:fillRef>
              <a:effectRef idx="0">
                <a:schemeClr val="accent1"/>
              </a:effectRef>
              <a:fontRef idx="minor"/>
            </p:style>
          </p:sp>
        </p:grpSp>
      </p:grpSp>
      <p:sp>
        <p:nvSpPr>
          <p:cNvPr id="486" name="Freeform: Shape 6"/>
          <p:cNvSpPr/>
          <p:nvPr/>
        </p:nvSpPr>
        <p:spPr>
          <a:xfrm>
            <a:off x="1608120" y="4143600"/>
            <a:ext cx="1423800" cy="1118520"/>
          </a:xfrm>
          <a:custGeom>
            <a:avLst/>
            <a:gdLst/>
            <a:ah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a:noFill/>
          </a:ln>
        </p:spPr>
        <p:style>
          <a:lnRef idx="0"/>
          <a:fillRef idx="0"/>
          <a:effectRef idx="0"/>
          <a:fontRef idx="minor"/>
        </p:style>
      </p:sp>
      <p:sp>
        <p:nvSpPr>
          <p:cNvPr id="487" name="TextBox 14"/>
          <p:cNvSpPr/>
          <p:nvPr/>
        </p:nvSpPr>
        <p:spPr>
          <a:xfrm>
            <a:off x="1982160" y="1685520"/>
            <a:ext cx="1170720" cy="1549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eeeeee"/>
                </a:solidFill>
                <a:latin typeface="Verdana"/>
                <a:ea typeface="Verdana"/>
              </a:rPr>
              <a:t>The requested transaction is broadcast to a P2P network of computers ( nodes )</a:t>
            </a:r>
            <a:endParaRPr b="0" lang="en-US" sz="1200" spc="-1" strike="noStrike">
              <a:latin typeface="Arial"/>
            </a:endParaRPr>
          </a:p>
        </p:txBody>
      </p:sp>
      <p:sp>
        <p:nvSpPr>
          <p:cNvPr id="488" name="TextBox 29"/>
          <p:cNvSpPr/>
          <p:nvPr/>
        </p:nvSpPr>
        <p:spPr>
          <a:xfrm>
            <a:off x="5846040" y="2095560"/>
            <a:ext cx="1081440" cy="515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eeeeee"/>
                </a:solidFill>
                <a:latin typeface="Verdana"/>
                <a:ea typeface="Verdana"/>
              </a:rPr>
              <a:t>Block's validity</a:t>
            </a:r>
            <a:endParaRPr b="0" lang="en-US" sz="1400" spc="-1" strike="noStrike">
              <a:latin typeface="Arial"/>
            </a:endParaRPr>
          </a:p>
        </p:txBody>
      </p:sp>
      <p:sp>
        <p:nvSpPr>
          <p:cNvPr id="489" name="TextBox 30"/>
          <p:cNvSpPr/>
          <p:nvPr/>
        </p:nvSpPr>
        <p:spPr>
          <a:xfrm>
            <a:off x="7543800" y="3886200"/>
            <a:ext cx="1230840" cy="759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eeeeee"/>
                </a:solidFill>
                <a:latin typeface="Verdana"/>
                <a:ea typeface="Verdana"/>
              </a:rPr>
              <a:t>Block's validity checked by participants of the blockchain </a:t>
            </a:r>
            <a:endParaRPr b="0" lang="en-US" sz="1100" spc="-1" strike="noStrike">
              <a:latin typeface="Arial"/>
            </a:endParaRPr>
          </a:p>
        </p:txBody>
      </p:sp>
      <p:sp>
        <p:nvSpPr>
          <p:cNvPr id="490" name="TextBox 31"/>
          <p:cNvSpPr/>
          <p:nvPr/>
        </p:nvSpPr>
        <p:spPr>
          <a:xfrm>
            <a:off x="6964920" y="4731840"/>
            <a:ext cx="1081440" cy="637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eeeeee"/>
                </a:solidFill>
                <a:latin typeface="Verdana"/>
                <a:ea typeface="Verdana"/>
              </a:rPr>
              <a:t>New block of data is created</a:t>
            </a:r>
            <a:endParaRPr b="0" lang="en-US" sz="1200" spc="-1" strike="noStrike">
              <a:latin typeface="Arial"/>
            </a:endParaRPr>
          </a:p>
        </p:txBody>
      </p:sp>
      <p:sp>
        <p:nvSpPr>
          <p:cNvPr id="491" name="TextBox 32"/>
          <p:cNvSpPr/>
          <p:nvPr/>
        </p:nvSpPr>
        <p:spPr>
          <a:xfrm>
            <a:off x="3280320" y="4471200"/>
            <a:ext cx="1246320" cy="881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300" spc="-1" strike="noStrike">
                <a:solidFill>
                  <a:srgbClr val="eeeeee"/>
                </a:solidFill>
                <a:latin typeface="Verdana"/>
                <a:ea typeface="Verdana"/>
              </a:rPr>
              <a:t>New block is added to the chain permanently </a:t>
            </a:r>
            <a:endParaRPr b="0" lang="en-US" sz="1300" spc="-1" strike="noStrike">
              <a:latin typeface="Arial"/>
            </a:endParaRPr>
          </a:p>
        </p:txBody>
      </p:sp>
      <p:sp>
        <p:nvSpPr>
          <p:cNvPr id="492" name="TextBox 33"/>
          <p:cNvSpPr/>
          <p:nvPr/>
        </p:nvSpPr>
        <p:spPr>
          <a:xfrm>
            <a:off x="102240" y="4579200"/>
            <a:ext cx="1728360" cy="72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eeeeee"/>
                </a:solidFill>
                <a:latin typeface="Verdana"/>
                <a:ea typeface="Verdana"/>
              </a:rPr>
              <a:t>The transaction is complete</a:t>
            </a:r>
            <a:endParaRPr b="0" lang="en-US" sz="1400" spc="-1" strike="noStrike">
              <a:latin typeface="Arial"/>
            </a:endParaRPr>
          </a:p>
        </p:txBody>
      </p:sp>
      <p:sp>
        <p:nvSpPr>
          <p:cNvPr id="493" name="TextBox 34"/>
          <p:cNvSpPr/>
          <p:nvPr/>
        </p:nvSpPr>
        <p:spPr>
          <a:xfrm>
            <a:off x="101880" y="2758680"/>
            <a:ext cx="1672560" cy="546120"/>
          </a:xfrm>
          <a:prstGeom prst="rect">
            <a:avLst/>
          </a:prstGeom>
          <a:noFill/>
          <a:ln w="0">
            <a:noFill/>
          </a:ln>
        </p:spPr>
        <p:style>
          <a:lnRef idx="0"/>
          <a:fillRef idx="0"/>
          <a:effectRef idx="0"/>
          <a:fontRef idx="minor"/>
        </p:style>
        <p:txBody>
          <a:bodyPr lIns="108000" rIns="108000" tIns="45000" bIns="45000" anchor="t">
            <a:spAutoFit/>
          </a:bodyPr>
          <a:p>
            <a:pPr algn="ctr">
              <a:lnSpc>
                <a:spcPct val="100000"/>
              </a:lnSpc>
              <a:buNone/>
            </a:pPr>
            <a:r>
              <a:rPr b="1" lang="en-US" sz="1500" spc="-1" strike="noStrike">
                <a:solidFill>
                  <a:srgbClr val="eeeeee"/>
                </a:solidFill>
                <a:latin typeface="Verdana"/>
                <a:ea typeface="Verdana"/>
              </a:rPr>
              <a:t>Transaction request </a:t>
            </a:r>
            <a:endParaRPr b="0" lang="en-US" sz="1500" spc="-1" strike="noStrike">
              <a:latin typeface="Arial"/>
            </a:endParaRPr>
          </a:p>
        </p:txBody>
      </p:sp>
      <p:sp>
        <p:nvSpPr>
          <p:cNvPr id="494" name="Straight Arrow Connector 1"/>
          <p:cNvSpPr/>
          <p:nvPr/>
        </p:nvSpPr>
        <p:spPr>
          <a:xfrm>
            <a:off x="1654920" y="2150640"/>
            <a:ext cx="353880" cy="36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
        <p:nvSpPr>
          <p:cNvPr id="495" name="Straight Arrow Connector 2"/>
          <p:cNvSpPr/>
          <p:nvPr/>
        </p:nvSpPr>
        <p:spPr>
          <a:xfrm>
            <a:off x="5594040" y="2210400"/>
            <a:ext cx="304200" cy="36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
        <p:nvSpPr>
          <p:cNvPr id="496" name="Straight Arrow Connector 3"/>
          <p:cNvSpPr/>
          <p:nvPr/>
        </p:nvSpPr>
        <p:spPr>
          <a:xfrm flipH="1">
            <a:off x="8231760" y="4471200"/>
            <a:ext cx="72720" cy="1620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
        <p:nvSpPr>
          <p:cNvPr id="497" name="Straight Arrow Connector 4"/>
          <p:cNvSpPr/>
          <p:nvPr/>
        </p:nvSpPr>
        <p:spPr>
          <a:xfrm flipH="1">
            <a:off x="6820560" y="4962960"/>
            <a:ext cx="279720" cy="612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
        <p:nvSpPr>
          <p:cNvPr id="498" name="Straight Arrow Connector 5"/>
          <p:cNvSpPr/>
          <p:nvPr/>
        </p:nvSpPr>
        <p:spPr>
          <a:xfrm flipH="1" flipV="1">
            <a:off x="2868840" y="4736520"/>
            <a:ext cx="407520" cy="125280"/>
          </a:xfrm>
          <a:custGeom>
            <a:avLst/>
            <a:gdLst/>
            <a:ahLst/>
            <a:rect l="l" t="t" r="r" b="b"/>
            <a:pathLst>
              <a:path w="21600" h="21600">
                <a:moveTo>
                  <a:pt x="0" y="0"/>
                </a:moveTo>
                <a:lnTo>
                  <a:pt x="21600" y="21600"/>
                </a:lnTo>
              </a:path>
            </a:pathLst>
          </a:custGeom>
          <a:noFill/>
          <a:ln>
            <a:solidFill>
              <a:srgbClr val="196491"/>
            </a:solidFill>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CRYPTOGRAPHY</a:t>
            </a:r>
            <a:endParaRPr b="0" lang="en-US" sz="4400" spc="-1" strike="noStrike">
              <a:latin typeface="Arial"/>
            </a:endParaRPr>
          </a:p>
        </p:txBody>
      </p:sp>
      <p:sp>
        <p:nvSpPr>
          <p:cNvPr id="500"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63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Converting data into a format that is unreadable for an unauthorized user</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 Blockchains:</a:t>
            </a:r>
            <a:endParaRPr b="0" lang="en-US" sz="3200" spc="-1" strike="noStrike">
              <a:latin typeface="Arial"/>
            </a:endParaRPr>
          </a:p>
          <a:p>
            <a:pPr lvl="1" marL="864000" indent="-324000">
              <a:lnSpc>
                <a:spcPct val="100000"/>
              </a:lnSpc>
              <a:spcBef>
                <a:spcPts val="1131"/>
              </a:spcBef>
              <a:buClr>
                <a:srgbClr val="ffffff"/>
              </a:buClr>
              <a:buSzPct val="75000"/>
              <a:buFont typeface="Wingdings" charset="2"/>
              <a:buChar char=""/>
            </a:pPr>
            <a:r>
              <a:rPr b="1" lang="en-US" sz="3200" spc="-1" strike="noStrike">
                <a:latin typeface="Arial"/>
              </a:rPr>
              <a:t>Initiation and Broadcasting of Transaction</a:t>
            </a:r>
            <a:endParaRPr b="0" lang="en-US" sz="3200" spc="-1" strike="noStrike">
              <a:latin typeface="Arial"/>
            </a:endParaRPr>
          </a:p>
          <a:p>
            <a:pPr lvl="2" marL="1296000" indent="-288000">
              <a:lnSpc>
                <a:spcPct val="100000"/>
              </a:lnSpc>
              <a:spcBef>
                <a:spcPts val="848"/>
              </a:spcBef>
              <a:buClr>
                <a:srgbClr val="ffffff"/>
              </a:buClr>
              <a:buSzPct val="45000"/>
              <a:buFont typeface="Wingdings" charset="2"/>
              <a:buChar char=""/>
            </a:pPr>
            <a:r>
              <a:rPr b="0" lang="en-US" sz="2800" spc="-1" strike="noStrike">
                <a:latin typeface="Arial"/>
              </a:rPr>
              <a:t>Digital Signatures</a:t>
            </a:r>
            <a:endParaRPr b="0" lang="en-US" sz="2800" spc="-1" strike="noStrike">
              <a:latin typeface="Arial"/>
            </a:endParaRPr>
          </a:p>
          <a:p>
            <a:pPr lvl="2" marL="1296000" indent="-288000">
              <a:lnSpc>
                <a:spcPct val="100000"/>
              </a:lnSpc>
              <a:spcBef>
                <a:spcPts val="848"/>
              </a:spcBef>
              <a:buClr>
                <a:srgbClr val="ffffff"/>
              </a:buClr>
              <a:buSzPct val="45000"/>
              <a:buFont typeface="Wingdings" charset="2"/>
              <a:buChar char=""/>
            </a:pPr>
            <a:r>
              <a:rPr b="0" lang="en-US" sz="2800" spc="-1" strike="noStrike">
                <a:latin typeface="Arial"/>
              </a:rPr>
              <a:t>Private/Public Keys</a:t>
            </a:r>
            <a:endParaRPr b="0" lang="en-US" sz="2800" spc="-1" strike="noStrike">
              <a:latin typeface="Arial"/>
            </a:endParaRPr>
          </a:p>
          <a:p>
            <a:pPr lvl="1" marL="864000" indent="-324000">
              <a:lnSpc>
                <a:spcPct val="100000"/>
              </a:lnSpc>
              <a:spcBef>
                <a:spcPts val="1131"/>
              </a:spcBef>
              <a:buClr>
                <a:srgbClr val="ffffff"/>
              </a:buClr>
              <a:buSzPct val="75000"/>
              <a:buFont typeface="Wingdings" charset="2"/>
              <a:buChar char=""/>
            </a:pPr>
            <a:r>
              <a:rPr b="1" lang="en-US" sz="3200" spc="-1" strike="noStrike">
                <a:latin typeface="Arial"/>
              </a:rPr>
              <a:t>Validation of Transaction</a:t>
            </a:r>
            <a:endParaRPr b="0" lang="en-US" sz="3200" spc="-1" strike="noStrike">
              <a:latin typeface="Arial"/>
            </a:endParaRPr>
          </a:p>
          <a:p>
            <a:pPr lvl="2" marL="1296000" indent="-288000">
              <a:lnSpc>
                <a:spcPct val="100000"/>
              </a:lnSpc>
              <a:spcBef>
                <a:spcPts val="848"/>
              </a:spcBef>
              <a:buClr>
                <a:srgbClr val="ffffff"/>
              </a:buClr>
              <a:buSzPct val="45000"/>
              <a:buFont typeface="Wingdings" charset="2"/>
              <a:buChar char=""/>
            </a:pPr>
            <a:r>
              <a:rPr b="0" lang="en-US" sz="2800" spc="-1" strike="noStrike">
                <a:latin typeface="Arial"/>
              </a:rPr>
              <a:t>Proof of Work and certain alternatives</a:t>
            </a:r>
            <a:endParaRPr b="0" lang="en-US" sz="2800" spc="-1" strike="noStrike">
              <a:latin typeface="Arial"/>
            </a:endParaRPr>
          </a:p>
          <a:p>
            <a:pPr lvl="1" marL="864000" indent="-324000">
              <a:lnSpc>
                <a:spcPct val="100000"/>
              </a:lnSpc>
              <a:spcBef>
                <a:spcPts val="1131"/>
              </a:spcBef>
              <a:buClr>
                <a:srgbClr val="ffffff"/>
              </a:buClr>
              <a:buSzPct val="75000"/>
              <a:buFont typeface="Wingdings" charset="2"/>
              <a:buChar char=""/>
            </a:pPr>
            <a:r>
              <a:rPr b="1" lang="en-US" sz="3200" spc="-1" strike="noStrike">
                <a:latin typeface="Arial"/>
              </a:rPr>
              <a:t>Chaining Blocks</a:t>
            </a:r>
            <a:endParaRPr b="0" lang="en-US" sz="3200" spc="-1" strike="noStrike">
              <a:latin typeface="Arial"/>
            </a:endParaRPr>
          </a:p>
          <a:p>
            <a:pPr lvl="2" marL="1296000" indent="-288000">
              <a:lnSpc>
                <a:spcPct val="100000"/>
              </a:lnSpc>
              <a:spcBef>
                <a:spcPts val="848"/>
              </a:spcBef>
              <a:buClr>
                <a:srgbClr val="ffffff"/>
              </a:buClr>
              <a:buSzPct val="45000"/>
              <a:buFont typeface="Wingdings" charset="2"/>
              <a:buChar char=""/>
            </a:pPr>
            <a:r>
              <a:rPr b="0" lang="en-US" sz="2800" spc="-1" strike="noStrike">
                <a:latin typeface="Arial"/>
              </a:rPr>
              <a:t>Hash Function</a:t>
            </a:r>
            <a:endParaRPr b="0" lang="en-US" sz="28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Intro</a:t>
            </a:r>
            <a:r>
              <a:rPr b="0" lang="en-US" sz="4400" spc="-1" strike="noStrike">
                <a:latin typeface="Arial"/>
              </a:rPr>
              <a:t>duct</a:t>
            </a:r>
            <a:r>
              <a:rPr b="0" lang="en-US" sz="4400" spc="-1" strike="noStrike">
                <a:latin typeface="Arial"/>
              </a:rPr>
              <a:t>ion</a:t>
            </a:r>
            <a:endParaRPr b="0" lang="en-US" sz="4400" spc="-1" strike="noStrike">
              <a:latin typeface="Arial"/>
            </a:endParaRPr>
          </a:p>
        </p:txBody>
      </p:sp>
      <p:sp>
        <p:nvSpPr>
          <p:cNvPr id="270"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Background</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Overview</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Digital Signature</a:t>
            </a:r>
            <a:endParaRPr b="0" lang="en-US" sz="4400" spc="-1" strike="noStrike">
              <a:latin typeface="Arial"/>
            </a:endParaRPr>
          </a:p>
        </p:txBody>
      </p:sp>
      <p:pic>
        <p:nvPicPr>
          <p:cNvPr id="502" name="" descr=""/>
          <p:cNvPicPr/>
          <p:nvPr/>
        </p:nvPicPr>
        <p:blipFill>
          <a:blip r:embed="rId1"/>
          <a:srcRect l="0" t="10218" r="0" b="0"/>
          <a:stretch/>
        </p:blipFill>
        <p:spPr>
          <a:xfrm>
            <a:off x="1052280" y="1005480"/>
            <a:ext cx="7993800" cy="4111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Mining</a:t>
            </a:r>
            <a:endParaRPr b="0" lang="en-US" sz="4400" spc="-1" strike="noStrike">
              <a:latin typeface="Arial"/>
            </a:endParaRPr>
          </a:p>
        </p:txBody>
      </p:sp>
      <p:sp>
        <p:nvSpPr>
          <p:cNvPr id="504"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82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Bitcoin miners are nodes in the Bitcoin network that possess specialized software technology called ASICs.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The Bitcoin miners constantly solve crypto graphically hard puzzles.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If successful, they get to add a block to the Bitcoin blockchain and get a reward, in return.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Currently, the bitcoin block reward is around 6.25 BTC.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6"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507" name="" descr=""/>
          <p:cNvPicPr/>
          <p:nvPr/>
        </p:nvPicPr>
        <p:blipFill>
          <a:blip r:embed="rId1"/>
          <a:stretch/>
        </p:blipFill>
        <p:spPr>
          <a:xfrm>
            <a:off x="143640" y="71640"/>
            <a:ext cx="9746640" cy="5482080"/>
          </a:xfrm>
          <a:prstGeom prst="rect">
            <a:avLst/>
          </a:prstGeom>
          <a:ln w="0">
            <a:noFill/>
          </a:ln>
        </p:spPr>
      </p:pic>
      <p:sp>
        <p:nvSpPr>
          <p:cNvPr id="508"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pic>
        <p:nvPicPr>
          <p:cNvPr id="510" name="" descr=""/>
          <p:cNvPicPr/>
          <p:nvPr/>
        </p:nvPicPr>
        <p:blipFill>
          <a:blip r:embed="rId1"/>
          <a:stretch/>
        </p:blipFill>
        <p:spPr>
          <a:xfrm>
            <a:off x="122040" y="71640"/>
            <a:ext cx="9746640" cy="5482080"/>
          </a:xfrm>
          <a:prstGeom prst="rect">
            <a:avLst/>
          </a:prstGeom>
          <a:ln w="0">
            <a:noFill/>
          </a:ln>
        </p:spPr>
      </p:pic>
      <p:sp>
        <p:nvSpPr>
          <p:cNvPr id="511" name=""/>
          <p:cNvSpPr/>
          <p:nvPr/>
        </p:nvSpPr>
        <p:spPr>
          <a:xfrm>
            <a:off x="9505800" y="530208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Characteristics</a:t>
            </a:r>
            <a:endParaRPr b="0" lang="en-US" sz="4400" spc="-1" strike="noStrike">
              <a:latin typeface="Arial"/>
            </a:endParaRPr>
          </a:p>
        </p:txBody>
      </p:sp>
      <p:sp>
        <p:nvSpPr>
          <p:cNvPr id="513"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45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a:t>
            </a:r>
            <a:r>
              <a:rPr b="0" lang="en-US" sz="3200" spc="-1" strike="noStrike">
                <a:latin typeface="Arial"/>
              </a:rPr>
              <a:t>White papers” often address key questions</a:t>
            </a:r>
            <a:endParaRPr b="0" lang="en-US" sz="3200" spc="-1" strike="noStrike">
              <a:latin typeface="Arial"/>
            </a:endParaRPr>
          </a:p>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Public Blockchains vs Private Blockchains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Permissioned vs Permissionless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One ledger or Segregated ledgers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Sharding (Watch debate: Alex Skidanov, CEO of NEAR Protocol and Anatoly Yakovenko, CEO of Solana)</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Validation Methodology (depends on degree of trust between nodes.)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Consensus Mechanism (depends on degree of trust between nodes)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Interfaces/programming language</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Supporting Smart Contracts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 </a:t>
            </a:r>
            <a:r>
              <a:rPr b="0" lang="en-US" sz="3200" spc="-1" strike="noStrike">
                <a:latin typeface="Arial"/>
              </a:rPr>
              <a:t>Reward and Staking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5"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516" name="" descr=""/>
          <p:cNvPicPr/>
          <p:nvPr/>
        </p:nvPicPr>
        <p:blipFill>
          <a:blip r:embed="rId1"/>
          <a:stretch/>
        </p:blipFill>
        <p:spPr>
          <a:xfrm>
            <a:off x="91080" y="91080"/>
            <a:ext cx="9746640" cy="5482080"/>
          </a:xfrm>
          <a:prstGeom prst="rect">
            <a:avLst/>
          </a:prstGeom>
          <a:ln w="0">
            <a:noFill/>
          </a:ln>
        </p:spPr>
      </p:pic>
      <p:sp>
        <p:nvSpPr>
          <p:cNvPr id="517"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9"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520" name="" descr=""/>
          <p:cNvPicPr/>
          <p:nvPr/>
        </p:nvPicPr>
        <p:blipFill>
          <a:blip r:embed="rId1"/>
          <a:stretch/>
        </p:blipFill>
        <p:spPr>
          <a:xfrm>
            <a:off x="184320" y="105840"/>
            <a:ext cx="9746640" cy="5482080"/>
          </a:xfrm>
          <a:prstGeom prst="rect">
            <a:avLst/>
          </a:prstGeom>
          <a:ln w="0">
            <a:noFill/>
          </a:ln>
        </p:spPr>
      </p:pic>
      <p:sp>
        <p:nvSpPr>
          <p:cNvPr id="521"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smart contract programming</a:t>
            </a:r>
            <a:endParaRPr b="0" lang="en-US" sz="4400" spc="-1" strike="noStrike">
              <a:latin typeface="Arial"/>
            </a:endParaRPr>
          </a:p>
        </p:txBody>
      </p:sp>
      <p:sp>
        <p:nvSpPr>
          <p:cNvPr id="523"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38000"/>
          </a:bodyPr>
          <a:p>
            <a:pPr marL="432000" indent="-324000">
              <a:lnSpc>
                <a:spcPct val="100000"/>
              </a:lnSpc>
              <a:spcBef>
                <a:spcPts val="1417"/>
              </a:spcBef>
              <a:buClr>
                <a:srgbClr val="ffffff"/>
              </a:buClr>
              <a:buSzPct val="45000"/>
              <a:buFont typeface="Wingdings" charset="2"/>
              <a:buChar char=""/>
            </a:pPr>
            <a:r>
              <a:rPr b="1" lang="en-US" sz="4000" spc="-1" strike="noStrike">
                <a:latin typeface="Arial"/>
              </a:rPr>
              <a:t>Solidity</a:t>
            </a:r>
            <a:endParaRPr b="0" lang="en-US" sz="40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3600" spc="-1" strike="noStrike">
                <a:latin typeface="Arial"/>
              </a:rPr>
              <a:t> </a:t>
            </a:r>
            <a:r>
              <a:rPr b="0" lang="en-US" sz="3600" spc="-1" strike="noStrike">
                <a:latin typeface="Arial"/>
              </a:rPr>
              <a:t>Ethereum, Tendermint, Binance Smart Chain, Ethereum Classic, Tron, Avalanche, CounterParty, and Hedera.</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4000" spc="-1" strike="noStrike">
                <a:latin typeface="Arial"/>
              </a:rPr>
              <a:t>Rust</a:t>
            </a:r>
            <a:endParaRPr b="0" lang="en-US" sz="40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3600" spc="-1" strike="noStrike">
                <a:latin typeface="Arial"/>
              </a:rPr>
              <a:t> </a:t>
            </a:r>
            <a:r>
              <a:rPr b="0" lang="en-US" sz="3600" spc="-1" strike="noStrike">
                <a:latin typeface="Arial"/>
              </a:rPr>
              <a:t>Solana, Polkadot, Near</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4000" spc="-1" strike="noStrike">
                <a:latin typeface="Arial"/>
              </a:rPr>
              <a:t>Javascript</a:t>
            </a:r>
            <a:endParaRPr b="0" lang="en-US" sz="40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600" spc="-1" strike="noStrike">
                <a:latin typeface="Arial"/>
              </a:rPr>
              <a:t> </a:t>
            </a:r>
            <a:r>
              <a:rPr b="0" lang="en-US" sz="3600" spc="-1" strike="noStrike">
                <a:latin typeface="Arial"/>
              </a:rPr>
              <a:t>Hyperledger Fabric</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4000" spc="-1" strike="noStrike">
                <a:latin typeface="Arial"/>
              </a:rPr>
              <a:t>Vyper</a:t>
            </a:r>
            <a:endParaRPr b="0" lang="en-US" sz="40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3200" spc="-1" strike="noStrike">
                <a:latin typeface="Arial"/>
              </a:rPr>
              <a:t> </a:t>
            </a:r>
            <a:r>
              <a:rPr b="0" lang="en-US" sz="3200" spc="-1" strike="noStrike">
                <a:latin typeface="Arial"/>
              </a:rPr>
              <a:t>Similar to Python </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4000" spc="-1" strike="noStrike">
                <a:latin typeface="Arial"/>
              </a:rPr>
              <a:t>Yul</a:t>
            </a:r>
            <a:endParaRPr b="0" lang="en-US" sz="40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3200" spc="-1" strike="noStrike">
                <a:latin typeface="Arial"/>
              </a:rPr>
              <a:t> </a:t>
            </a:r>
            <a:r>
              <a:rPr b="0" lang="en-US" sz="3200" spc="-1" strike="noStrike">
                <a:latin typeface="Arial"/>
              </a:rPr>
              <a:t>Most Ethereum-based projects most likely already use Yul</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4200" spc="-1" strike="noStrike">
                <a:latin typeface="Arial"/>
              </a:rPr>
              <a:t>Move</a:t>
            </a:r>
            <a:endParaRPr b="0" lang="en-US" sz="4200" spc="-1" strike="noStrike">
              <a:latin typeface="Arial"/>
            </a:endParaRPr>
          </a:p>
          <a:p>
            <a:pPr lvl="1" marL="864000" indent="-324000">
              <a:lnSpc>
                <a:spcPct val="100000"/>
              </a:lnSpc>
              <a:spcBef>
                <a:spcPts val="1131"/>
              </a:spcBef>
              <a:buClr>
                <a:srgbClr val="ffffff"/>
              </a:buClr>
              <a:buSzPct val="75000"/>
              <a:buFont typeface="Wingdings" charset="2"/>
              <a:buChar char=""/>
            </a:pPr>
            <a:r>
              <a:rPr b="0" lang="en-US" sz="3200" spc="-1" strike="noStrike">
                <a:latin typeface="Arial"/>
              </a:rPr>
              <a:t> </a:t>
            </a:r>
            <a:r>
              <a:rPr b="0" lang="en-US" sz="3200" spc="-1" strike="noStrike">
                <a:latin typeface="Arial"/>
              </a:rPr>
              <a:t>Aptos</a:t>
            </a: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Digital Transformation</a:t>
            </a:r>
            <a:endParaRPr b="0" lang="en-US" sz="4400" spc="-1" strike="noStrike">
              <a:latin typeface="Arial"/>
            </a:endParaRPr>
          </a:p>
        </p:txBody>
      </p:sp>
      <p:pic>
        <p:nvPicPr>
          <p:cNvPr id="525" name="" descr=""/>
          <p:cNvPicPr/>
          <p:nvPr/>
        </p:nvPicPr>
        <p:blipFill>
          <a:blip r:embed="rId1"/>
          <a:stretch/>
        </p:blipFill>
        <p:spPr>
          <a:xfrm>
            <a:off x="1188000" y="1188360"/>
            <a:ext cx="6653160" cy="36540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Digital Transformation &amp; Blockchain</a:t>
            </a:r>
            <a:endParaRPr b="0" lang="en-US" sz="4400" spc="-1" strike="noStrike">
              <a:latin typeface="Arial"/>
            </a:endParaRPr>
          </a:p>
        </p:txBody>
      </p:sp>
      <p:sp>
        <p:nvSpPr>
          <p:cNvPr id="527"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59000"/>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600" spc="-1" strike="noStrike">
                <a:latin typeface="Arial"/>
              </a:rPr>
              <a:t>Blockchain is part of digital transformation strategy for over 61% of enterprises</a:t>
            </a:r>
            <a:endParaRPr b="0" lang="en-US" sz="36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Over 60% of the global 2000 will use blockchain services as a foundation for digital trust at scale</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Nearly 6 in 10 large corporations are either actively considering, or are in the process of, deploying blockchain technology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Blockchain have many potential applications rather than financial services industry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Zero Trust</a:t>
            </a: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Agen</a:t>
            </a:r>
            <a:r>
              <a:rPr b="0" lang="en-US" sz="4400" spc="-1" strike="noStrike">
                <a:latin typeface="Arial"/>
              </a:rPr>
              <a:t>da</a:t>
            </a:r>
            <a:endParaRPr b="0" lang="en-US" sz="4400" spc="-1" strike="noStrike">
              <a:latin typeface="Arial"/>
            </a:endParaRPr>
          </a:p>
        </p:txBody>
      </p:sp>
      <p:sp>
        <p:nvSpPr>
          <p:cNvPr id="272"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63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History of Blockchain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Centralized and Decentralized Networks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Basic Concept of Blockchain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Blockchain Platforms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Basic Concept of Crypto Currencies </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Digital Transformation and Blockchain Applications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Markets &amp; Jobs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Future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Digital Transformation</a:t>
            </a:r>
            <a:endParaRPr b="0" lang="en-US" sz="4400" spc="-1" strike="noStrike">
              <a:latin typeface="Arial"/>
            </a:endParaRPr>
          </a:p>
        </p:txBody>
      </p:sp>
      <p:pic>
        <p:nvPicPr>
          <p:cNvPr id="529" name="" descr=""/>
          <p:cNvPicPr/>
          <p:nvPr/>
        </p:nvPicPr>
        <p:blipFill>
          <a:blip r:embed="rId1"/>
          <a:stretch/>
        </p:blipFill>
        <p:spPr>
          <a:xfrm>
            <a:off x="704880" y="914040"/>
            <a:ext cx="8309880" cy="43401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Digital Transformation</a:t>
            </a:r>
            <a:endParaRPr b="0" lang="en-US" sz="4400" spc="-1" strike="noStrike">
              <a:latin typeface="Arial"/>
            </a:endParaRPr>
          </a:p>
        </p:txBody>
      </p:sp>
      <p:pic>
        <p:nvPicPr>
          <p:cNvPr id="531" name="" descr=""/>
          <p:cNvPicPr/>
          <p:nvPr/>
        </p:nvPicPr>
        <p:blipFill>
          <a:blip r:embed="rId1"/>
          <a:stretch/>
        </p:blipFill>
        <p:spPr>
          <a:xfrm>
            <a:off x="770040" y="914040"/>
            <a:ext cx="8309880" cy="43401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Applications</a:t>
            </a:r>
            <a:endParaRPr b="0" lang="en-US" sz="4400" spc="-1" strike="noStrike">
              <a:latin typeface="Arial"/>
            </a:endParaRPr>
          </a:p>
        </p:txBody>
      </p:sp>
      <p:sp>
        <p:nvSpPr>
          <p:cNvPr id="533"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sp>
        <p:nvSpPr>
          <p:cNvPr id="534" name=""/>
          <p:cNvSpPr/>
          <p:nvPr/>
        </p:nvSpPr>
        <p:spPr>
          <a:xfrm>
            <a:off x="248400" y="1569600"/>
            <a:ext cx="178200" cy="424800"/>
          </a:xfrm>
          <a:prstGeom prst="rect">
            <a:avLst/>
          </a:prstGeom>
          <a:noFill/>
          <a:ln w="0">
            <a:noFill/>
          </a:ln>
        </p:spPr>
        <p:style>
          <a:lnRef idx="0"/>
          <a:fillRef idx="0"/>
          <a:effectRef idx="0"/>
          <a:fontRef idx="minor"/>
        </p:style>
      </p:sp>
      <p:pic>
        <p:nvPicPr>
          <p:cNvPr id="535" name="" descr=""/>
          <p:cNvPicPr/>
          <p:nvPr/>
        </p:nvPicPr>
        <p:blipFill>
          <a:blip r:embed="rId1"/>
          <a:stretch/>
        </p:blipFill>
        <p:spPr>
          <a:xfrm>
            <a:off x="122040" y="91440"/>
            <a:ext cx="9746640" cy="5482080"/>
          </a:xfrm>
          <a:prstGeom prst="rect">
            <a:avLst/>
          </a:prstGeom>
          <a:ln w="0">
            <a:noFill/>
          </a:ln>
        </p:spPr>
      </p:pic>
      <p:sp>
        <p:nvSpPr>
          <p:cNvPr id="536"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8" name="PlaceHolder 2"/>
          <p:cNvSpPr>
            <a:spLocks noGrp="1"/>
          </p:cNvSpPr>
          <p:nvPr>
            <p:ph/>
          </p:nvPr>
        </p:nvSpPr>
        <p:spPr>
          <a:xfrm>
            <a:off x="503640" y="1326240"/>
            <a:ext cx="9065520" cy="3285000"/>
          </a:xfrm>
          <a:prstGeom prst="rect">
            <a:avLst/>
          </a:prstGeom>
          <a:noFill/>
          <a:ln w="0">
            <a:noFill/>
          </a:ln>
        </p:spPr>
        <p:txBody>
          <a:bodyPr lIns="0" rIns="0" tIns="0" bIns="0" anchor="t">
            <a:normAutofit/>
          </a:bodyPr>
          <a:p>
            <a:endParaRPr b="0" lang="en-US" sz="3200" spc="-1" strike="noStrike">
              <a:latin typeface="Arial"/>
            </a:endParaRPr>
          </a:p>
        </p:txBody>
      </p:sp>
      <p:pic>
        <p:nvPicPr>
          <p:cNvPr id="539" name="" descr=""/>
          <p:cNvPicPr/>
          <p:nvPr/>
        </p:nvPicPr>
        <p:blipFill>
          <a:blip r:embed="rId1"/>
          <a:stretch/>
        </p:blipFill>
        <p:spPr>
          <a:xfrm>
            <a:off x="184320" y="105840"/>
            <a:ext cx="9746640" cy="5482080"/>
          </a:xfrm>
          <a:prstGeom prst="rect">
            <a:avLst/>
          </a:prstGeom>
          <a:ln w="0">
            <a:noFill/>
          </a:ln>
        </p:spPr>
      </p:pic>
      <p:sp>
        <p:nvSpPr>
          <p:cNvPr id="540" name=""/>
          <p:cNvSpPr/>
          <p:nvPr/>
        </p:nvSpPr>
        <p:spPr>
          <a:xfrm>
            <a:off x="9597240" y="5302440"/>
            <a:ext cx="180360" cy="180360"/>
          </a:xfrm>
          <a:prstGeom prst="ellipse">
            <a:avLst/>
          </a:prstGeom>
          <a:solidFill>
            <a:srgbClr val="2f190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p:nvPr>
        </p:nvSpPr>
        <p:spPr>
          <a:xfrm>
            <a:off x="171000" y="267120"/>
            <a:ext cx="923436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600" spc="-1" strike="noStrike">
                <a:solidFill>
                  <a:srgbClr val="000000"/>
                </a:solidFill>
                <a:latin typeface="Verdana"/>
                <a:ea typeface="Verdana"/>
              </a:rPr>
              <a:t>Top Real World Problems That Blockchain Solves</a:t>
            </a:r>
            <a:endParaRPr b="0" lang="en-US" sz="2600" spc="-1" strike="noStrike">
              <a:latin typeface="Arial"/>
            </a:endParaRPr>
          </a:p>
        </p:txBody>
      </p:sp>
      <p:grpSp>
        <p:nvGrpSpPr>
          <p:cNvPr id="542" name="Group 31"/>
          <p:cNvGrpSpPr/>
          <p:nvPr/>
        </p:nvGrpSpPr>
        <p:grpSpPr>
          <a:xfrm>
            <a:off x="1083960" y="36360"/>
            <a:ext cx="8517240" cy="5450040"/>
            <a:chOff x="1083960" y="36360"/>
            <a:chExt cx="8517240" cy="5450040"/>
          </a:xfrm>
        </p:grpSpPr>
        <p:sp>
          <p:nvSpPr>
            <p:cNvPr id="543" name="Rectangle 9"/>
            <p:cNvSpPr/>
            <p:nvPr/>
          </p:nvSpPr>
          <p:spPr>
            <a:xfrm rot="16200000">
              <a:off x="1784160" y="2542680"/>
              <a:ext cx="158040" cy="155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4" name="Rectangle 10"/>
            <p:cNvSpPr/>
            <p:nvPr/>
          </p:nvSpPr>
          <p:spPr>
            <a:xfrm rot="10800000">
              <a:off x="2457720" y="3242880"/>
              <a:ext cx="192960" cy="1278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5" name="Rectangle 11"/>
            <p:cNvSpPr/>
            <p:nvPr/>
          </p:nvSpPr>
          <p:spPr>
            <a:xfrm rot="16200000">
              <a:off x="3155760" y="3662640"/>
              <a:ext cx="158040" cy="155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6" name="Rectangle 12"/>
            <p:cNvSpPr/>
            <p:nvPr/>
          </p:nvSpPr>
          <p:spPr>
            <a:xfrm rot="10800000">
              <a:off x="3823920" y="2602440"/>
              <a:ext cx="193320" cy="191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7" name="Rectangle 13"/>
            <p:cNvSpPr/>
            <p:nvPr/>
          </p:nvSpPr>
          <p:spPr>
            <a:xfrm rot="16200000">
              <a:off x="4554720" y="1904760"/>
              <a:ext cx="158040" cy="155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8" name="Rectangle 14"/>
            <p:cNvSpPr/>
            <p:nvPr/>
          </p:nvSpPr>
          <p:spPr>
            <a:xfrm rot="10800000">
              <a:off x="5231520" y="2605320"/>
              <a:ext cx="192960" cy="1278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49" name="Rectangle 15"/>
            <p:cNvSpPr/>
            <p:nvPr/>
          </p:nvSpPr>
          <p:spPr>
            <a:xfrm rot="16200000">
              <a:off x="5955120" y="3031920"/>
              <a:ext cx="158040" cy="1559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0" name="Rectangle 22"/>
            <p:cNvSpPr/>
            <p:nvPr/>
          </p:nvSpPr>
          <p:spPr>
            <a:xfrm rot="10800000">
              <a:off x="6622560" y="1965240"/>
              <a:ext cx="193320" cy="1918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1" name="Rectangle 23"/>
            <p:cNvSpPr/>
            <p:nvPr/>
          </p:nvSpPr>
          <p:spPr>
            <a:xfrm rot="16200000">
              <a:off x="7342200" y="1267560"/>
              <a:ext cx="158040" cy="155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2" name="Rectangle 24"/>
            <p:cNvSpPr/>
            <p:nvPr/>
          </p:nvSpPr>
          <p:spPr>
            <a:xfrm rot="10800000">
              <a:off x="8016840" y="1968120"/>
              <a:ext cx="192960" cy="1278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3" name="Rectangle 25"/>
            <p:cNvSpPr/>
            <p:nvPr/>
          </p:nvSpPr>
          <p:spPr>
            <a:xfrm rot="16200000">
              <a:off x="8740440" y="2385360"/>
              <a:ext cx="158040" cy="1559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4" name="Rectangle 26"/>
            <p:cNvSpPr/>
            <p:nvPr/>
          </p:nvSpPr>
          <p:spPr>
            <a:xfrm rot="10800000">
              <a:off x="9407880" y="36360"/>
              <a:ext cx="193320" cy="32101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55" name="Rectangle 27"/>
            <p:cNvSpPr/>
            <p:nvPr/>
          </p:nvSpPr>
          <p:spPr>
            <a:xfrm rot="10800000">
              <a:off x="1085760" y="3255480"/>
              <a:ext cx="192960" cy="22309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556" name="Rectangle 36"/>
          <p:cNvSpPr/>
          <p:nvPr/>
        </p:nvSpPr>
        <p:spPr>
          <a:xfrm>
            <a:off x="3237840" y="3797280"/>
            <a:ext cx="444600" cy="29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57" name="Rectangle 55"/>
          <p:cNvSpPr/>
          <p:nvPr/>
        </p:nvSpPr>
        <p:spPr>
          <a:xfrm>
            <a:off x="1459440" y="2392200"/>
            <a:ext cx="444240" cy="444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2</a:t>
            </a:r>
            <a:endParaRPr b="0" lang="en-US" sz="2700" spc="-1" strike="noStrike">
              <a:latin typeface="Arial"/>
            </a:endParaRPr>
          </a:p>
        </p:txBody>
      </p:sp>
      <p:sp>
        <p:nvSpPr>
          <p:cNvPr id="558" name="Rectangle 56"/>
          <p:cNvSpPr/>
          <p:nvPr/>
        </p:nvSpPr>
        <p:spPr>
          <a:xfrm>
            <a:off x="3255120" y="4601880"/>
            <a:ext cx="444240" cy="444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4</a:t>
            </a:r>
            <a:endParaRPr b="0" lang="en-US" sz="2700" spc="-1" strike="noStrike">
              <a:latin typeface="Arial"/>
            </a:endParaRPr>
          </a:p>
        </p:txBody>
      </p:sp>
      <p:sp>
        <p:nvSpPr>
          <p:cNvPr id="559" name="Rectangle 57"/>
          <p:cNvSpPr/>
          <p:nvPr/>
        </p:nvSpPr>
        <p:spPr>
          <a:xfrm>
            <a:off x="4389120" y="1770480"/>
            <a:ext cx="444240" cy="444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5</a:t>
            </a:r>
            <a:endParaRPr b="0" lang="en-US" sz="2700" spc="-1" strike="noStrike">
              <a:latin typeface="Arial"/>
            </a:endParaRPr>
          </a:p>
        </p:txBody>
      </p:sp>
      <p:sp>
        <p:nvSpPr>
          <p:cNvPr id="560" name="Rectangle 58"/>
          <p:cNvSpPr/>
          <p:nvPr/>
        </p:nvSpPr>
        <p:spPr>
          <a:xfrm>
            <a:off x="7143840" y="893880"/>
            <a:ext cx="444240" cy="444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9</a:t>
            </a:r>
            <a:endParaRPr b="0" lang="en-US" sz="2700" spc="-1" strike="noStrike">
              <a:latin typeface="Arial"/>
            </a:endParaRPr>
          </a:p>
        </p:txBody>
      </p:sp>
      <p:sp>
        <p:nvSpPr>
          <p:cNvPr id="561" name="Rectangle 59"/>
          <p:cNvSpPr/>
          <p:nvPr/>
        </p:nvSpPr>
        <p:spPr>
          <a:xfrm>
            <a:off x="8558280" y="3390120"/>
            <a:ext cx="444240" cy="444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10</a:t>
            </a:r>
            <a:endParaRPr b="0" lang="en-US" sz="2700" spc="-1" strike="noStrike">
              <a:latin typeface="Arial"/>
            </a:endParaRPr>
          </a:p>
        </p:txBody>
      </p:sp>
      <p:sp>
        <p:nvSpPr>
          <p:cNvPr id="562" name="Rectangle 60"/>
          <p:cNvSpPr/>
          <p:nvPr/>
        </p:nvSpPr>
        <p:spPr>
          <a:xfrm>
            <a:off x="6028920" y="4066920"/>
            <a:ext cx="444240" cy="444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8</a:t>
            </a:r>
            <a:endParaRPr b="0" lang="en-US" sz="2700" spc="-1" strike="noStrike">
              <a:latin typeface="Arial"/>
            </a:endParaRPr>
          </a:p>
        </p:txBody>
      </p:sp>
      <p:sp>
        <p:nvSpPr>
          <p:cNvPr id="563" name="TextBox 40"/>
          <p:cNvSpPr/>
          <p:nvPr/>
        </p:nvSpPr>
        <p:spPr>
          <a:xfrm>
            <a:off x="-48960" y="4344480"/>
            <a:ext cx="1558800" cy="271800"/>
          </a:xfrm>
          <a:prstGeom prst="rect">
            <a:avLst/>
          </a:prstGeom>
          <a:noFill/>
          <a:ln w="0">
            <a:noFill/>
          </a:ln>
        </p:spPr>
        <p:style>
          <a:lnRef idx="0"/>
          <a:fillRef idx="0"/>
          <a:effectRef idx="0"/>
          <a:fontRef idx="minor"/>
        </p:style>
        <p:txBody>
          <a:bodyPr lIns="90000" rIns="90000" tIns="45000" bIns="45000" anchor="ctr">
            <a:spAutoFit/>
          </a:bodyPr>
          <a:p>
            <a:pPr>
              <a:lnSpc>
                <a:spcPct val="100000"/>
              </a:lnSpc>
              <a:buNone/>
            </a:pPr>
            <a:r>
              <a:rPr b="1" lang="en-US" sz="1200" spc="-1" strike="noStrike">
                <a:solidFill>
                  <a:srgbClr val="000000"/>
                </a:solidFill>
                <a:latin typeface="Verdana"/>
                <a:ea typeface="Verdana"/>
              </a:rPr>
              <a:t>Crowdfunding</a:t>
            </a:r>
            <a:endParaRPr b="0" lang="en-US" sz="1200" spc="-1" strike="noStrike">
              <a:latin typeface="Arial"/>
            </a:endParaRPr>
          </a:p>
        </p:txBody>
      </p:sp>
      <p:sp>
        <p:nvSpPr>
          <p:cNvPr id="564" name="Rectangle 61"/>
          <p:cNvSpPr/>
          <p:nvPr/>
        </p:nvSpPr>
        <p:spPr>
          <a:xfrm>
            <a:off x="1734840" y="3742920"/>
            <a:ext cx="270360" cy="253080"/>
          </a:xfrm>
          <a:custGeom>
            <a:avLst/>
            <a:gdLst/>
            <a:ah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Rectangle 62"/>
          <p:cNvSpPr/>
          <p:nvPr/>
        </p:nvSpPr>
        <p:spPr>
          <a:xfrm>
            <a:off x="8661960" y="2436480"/>
            <a:ext cx="305280" cy="304920"/>
          </a:xfrm>
          <a:custGeom>
            <a:avLst/>
            <a:gdLst/>
            <a:ah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6" name="Round Same Side Corner Rectangle 3"/>
          <p:cNvSpPr/>
          <p:nvPr/>
        </p:nvSpPr>
        <p:spPr>
          <a:xfrm>
            <a:off x="7455240" y="2303640"/>
            <a:ext cx="325440" cy="256680"/>
          </a:xfrm>
          <a:custGeom>
            <a:avLst/>
            <a:gdLst/>
            <a:ah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Oval 3"/>
          <p:cNvSpPr/>
          <p:nvPr/>
        </p:nvSpPr>
        <p:spPr>
          <a:xfrm>
            <a:off x="3303360" y="3768840"/>
            <a:ext cx="313560" cy="316440"/>
          </a:xfrm>
          <a:custGeom>
            <a:avLst/>
            <a:gdLst/>
            <a:ah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8" name="Rectangle 63"/>
          <p:cNvSpPr/>
          <p:nvPr/>
        </p:nvSpPr>
        <p:spPr>
          <a:xfrm>
            <a:off x="5811480" y="2126880"/>
            <a:ext cx="444240" cy="444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7</a:t>
            </a:r>
            <a:endParaRPr b="0" lang="en-US" sz="2700" spc="-1" strike="noStrike">
              <a:latin typeface="Arial"/>
            </a:endParaRPr>
          </a:p>
        </p:txBody>
      </p:sp>
      <p:sp>
        <p:nvSpPr>
          <p:cNvPr id="569" name="Rectangle 64"/>
          <p:cNvSpPr/>
          <p:nvPr/>
        </p:nvSpPr>
        <p:spPr>
          <a:xfrm>
            <a:off x="4474440" y="3962880"/>
            <a:ext cx="444240" cy="444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6</a:t>
            </a:r>
            <a:endParaRPr b="0" lang="en-US" sz="2700" spc="-1" strike="noStrike">
              <a:latin typeface="Arial"/>
            </a:endParaRPr>
          </a:p>
        </p:txBody>
      </p:sp>
      <p:sp>
        <p:nvSpPr>
          <p:cNvPr id="570" name="Rectangle 65"/>
          <p:cNvSpPr/>
          <p:nvPr/>
        </p:nvSpPr>
        <p:spPr>
          <a:xfrm>
            <a:off x="2990520" y="2542680"/>
            <a:ext cx="444240" cy="444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3</a:t>
            </a:r>
            <a:endParaRPr b="0" lang="en-US" sz="2700" spc="-1" strike="noStrike">
              <a:latin typeface="Arial"/>
            </a:endParaRPr>
          </a:p>
        </p:txBody>
      </p:sp>
      <p:sp>
        <p:nvSpPr>
          <p:cNvPr id="571" name="Rectangle 66"/>
          <p:cNvSpPr/>
          <p:nvPr/>
        </p:nvSpPr>
        <p:spPr>
          <a:xfrm>
            <a:off x="171000" y="3868200"/>
            <a:ext cx="444240" cy="444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700" spc="-1" strike="noStrike">
                <a:solidFill>
                  <a:srgbClr val="ffffff"/>
                </a:solidFill>
                <a:latin typeface="Calibri"/>
                <a:ea typeface="DejaVu Sans"/>
              </a:rPr>
              <a:t>1</a:t>
            </a:r>
            <a:endParaRPr b="0" lang="en-US" sz="2700" spc="-1" strike="noStrike">
              <a:latin typeface="Arial"/>
            </a:endParaRPr>
          </a:p>
        </p:txBody>
      </p:sp>
      <p:sp>
        <p:nvSpPr>
          <p:cNvPr id="572" name="TextBox 41"/>
          <p:cNvSpPr/>
          <p:nvPr/>
        </p:nvSpPr>
        <p:spPr>
          <a:xfrm>
            <a:off x="5256720" y="2590920"/>
            <a:ext cx="1558800" cy="59148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100" spc="-1" strike="noStrike">
                <a:solidFill>
                  <a:srgbClr val="000000"/>
                </a:solidFill>
                <a:latin typeface="Verdana"/>
                <a:ea typeface="Verdana"/>
              </a:rPr>
              <a:t>Traditional Contracts and Agreements </a:t>
            </a:r>
            <a:endParaRPr b="0" lang="en-US" sz="1100" spc="-1" strike="noStrike">
              <a:latin typeface="Arial"/>
            </a:endParaRPr>
          </a:p>
        </p:txBody>
      </p:sp>
      <p:sp>
        <p:nvSpPr>
          <p:cNvPr id="573" name="TextBox 42"/>
          <p:cNvSpPr/>
          <p:nvPr/>
        </p:nvSpPr>
        <p:spPr>
          <a:xfrm>
            <a:off x="3856680" y="2171520"/>
            <a:ext cx="1547280" cy="45432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Supply Chain Management </a:t>
            </a:r>
            <a:endParaRPr b="0" lang="en-US" sz="1200" spc="-1" strike="noStrike">
              <a:latin typeface="Arial"/>
            </a:endParaRPr>
          </a:p>
        </p:txBody>
      </p:sp>
      <p:sp>
        <p:nvSpPr>
          <p:cNvPr id="574" name="TextBox 43"/>
          <p:cNvSpPr/>
          <p:nvPr/>
        </p:nvSpPr>
        <p:spPr>
          <a:xfrm>
            <a:off x="2537280" y="2982600"/>
            <a:ext cx="1558800" cy="271800"/>
          </a:xfrm>
          <a:prstGeom prst="rect">
            <a:avLst/>
          </a:prstGeom>
          <a:noFill/>
          <a:ln w="0">
            <a:noFill/>
          </a:ln>
        </p:spPr>
        <p:style>
          <a:lnRef idx="0"/>
          <a:fillRef idx="0"/>
          <a:effectRef idx="0"/>
          <a:fontRef idx="minor"/>
        </p:style>
        <p:txBody>
          <a:bodyPr lIns="90000" rIns="90000" tIns="45000" bIns="45000" anchor="ctr">
            <a:spAutoFit/>
          </a:bodyPr>
          <a:p>
            <a:pPr>
              <a:lnSpc>
                <a:spcPct val="100000"/>
              </a:lnSpc>
              <a:buNone/>
            </a:pPr>
            <a:r>
              <a:rPr b="1" lang="en-US" sz="1200" spc="-1" strike="noStrike">
                <a:solidFill>
                  <a:srgbClr val="000000"/>
                </a:solidFill>
                <a:latin typeface="Verdana"/>
                <a:ea typeface="Verdana"/>
              </a:rPr>
              <a:t>Data Security</a:t>
            </a:r>
            <a:endParaRPr b="0" lang="en-US" sz="1200" spc="-1" strike="noStrike">
              <a:latin typeface="Arial"/>
            </a:endParaRPr>
          </a:p>
        </p:txBody>
      </p:sp>
      <p:sp>
        <p:nvSpPr>
          <p:cNvPr id="575" name="TextBox 44"/>
          <p:cNvSpPr/>
          <p:nvPr/>
        </p:nvSpPr>
        <p:spPr>
          <a:xfrm>
            <a:off x="6622920" y="1352880"/>
            <a:ext cx="1558800" cy="6368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Patient Data in HealthCare Organizations</a:t>
            </a:r>
            <a:endParaRPr b="0" lang="en-US" sz="1200" spc="-1" strike="noStrike">
              <a:latin typeface="Arial"/>
            </a:endParaRPr>
          </a:p>
        </p:txBody>
      </p:sp>
      <p:sp>
        <p:nvSpPr>
          <p:cNvPr id="576" name="TextBox 45"/>
          <p:cNvSpPr/>
          <p:nvPr/>
        </p:nvSpPr>
        <p:spPr>
          <a:xfrm>
            <a:off x="2728440" y="5029560"/>
            <a:ext cx="1558800" cy="27180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Real estate</a:t>
            </a:r>
            <a:endParaRPr b="0" lang="en-US" sz="1200" spc="-1" strike="noStrike">
              <a:latin typeface="Arial"/>
            </a:endParaRPr>
          </a:p>
        </p:txBody>
      </p:sp>
      <p:sp>
        <p:nvSpPr>
          <p:cNvPr id="577" name="TextBox 46"/>
          <p:cNvSpPr/>
          <p:nvPr/>
        </p:nvSpPr>
        <p:spPr>
          <a:xfrm>
            <a:off x="5509800" y="4511520"/>
            <a:ext cx="1558800" cy="45432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Sports and eSports</a:t>
            </a:r>
            <a:endParaRPr b="0" lang="en-US" sz="1200" spc="-1" strike="noStrike">
              <a:latin typeface="Arial"/>
            </a:endParaRPr>
          </a:p>
        </p:txBody>
      </p:sp>
      <p:sp>
        <p:nvSpPr>
          <p:cNvPr id="578" name="TextBox 47"/>
          <p:cNvSpPr/>
          <p:nvPr/>
        </p:nvSpPr>
        <p:spPr>
          <a:xfrm>
            <a:off x="954720" y="2789280"/>
            <a:ext cx="1558800" cy="45432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Cross-Border Payments</a:t>
            </a:r>
            <a:endParaRPr b="0" lang="en-US" sz="1200" spc="-1" strike="noStrike">
              <a:latin typeface="Arial"/>
            </a:endParaRPr>
          </a:p>
        </p:txBody>
      </p:sp>
      <p:sp>
        <p:nvSpPr>
          <p:cNvPr id="579" name="TextBox 48"/>
          <p:cNvSpPr/>
          <p:nvPr/>
        </p:nvSpPr>
        <p:spPr>
          <a:xfrm>
            <a:off x="3993840" y="4416480"/>
            <a:ext cx="1558800" cy="27180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Identity Theft</a:t>
            </a:r>
            <a:endParaRPr b="0" lang="en-US" sz="1200" spc="-1" strike="noStrike">
              <a:latin typeface="Arial"/>
            </a:endParaRPr>
          </a:p>
        </p:txBody>
      </p:sp>
      <p:sp>
        <p:nvSpPr>
          <p:cNvPr id="580" name="TextBox 60"/>
          <p:cNvSpPr/>
          <p:nvPr/>
        </p:nvSpPr>
        <p:spPr>
          <a:xfrm>
            <a:off x="8001000" y="3886200"/>
            <a:ext cx="1558800" cy="6368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1200" spc="-1" strike="noStrike">
                <a:solidFill>
                  <a:srgbClr val="000000"/>
                </a:solidFill>
                <a:latin typeface="Verdana"/>
                <a:ea typeface="Verdana"/>
              </a:rPr>
              <a:t>Government Systems and Public Sectors</a:t>
            </a:r>
            <a:endParaRPr b="0" lang="en-US" sz="1200" spc="-1" strike="noStrike">
              <a:latin typeface="Arial"/>
            </a:endParaRPr>
          </a:p>
        </p:txBody>
      </p:sp>
      <p:sp>
        <p:nvSpPr>
          <p:cNvPr id="581" name="TextBox 61"/>
          <p:cNvSpPr/>
          <p:nvPr/>
        </p:nvSpPr>
        <p:spPr>
          <a:xfrm>
            <a:off x="330120" y="1071360"/>
            <a:ext cx="602352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Verdana"/>
                <a:ea typeface="Verdana"/>
              </a:rPr>
              <a:t>The problems that people in the world are facing and how blockchain helps in solving them..</a:t>
            </a:r>
            <a:endParaRPr b="0" lang="en-US" sz="1600" spc="-1" strike="noStrike">
              <a:latin typeface="Arial"/>
            </a:endParaRPr>
          </a:p>
        </p:txBody>
      </p:sp>
      <p:sp>
        <p:nvSpPr>
          <p:cNvPr id="582" name="Block Arc 3"/>
          <p:cNvSpPr/>
          <p:nvPr/>
        </p:nvSpPr>
        <p:spPr>
          <a:xfrm>
            <a:off x="2810160" y="3369960"/>
            <a:ext cx="295560" cy="427680"/>
          </a:xfrm>
          <a:custGeom>
            <a:avLst/>
            <a:gdLst/>
            <a:ah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83" name="자유형 2"/>
          <p:cNvSpPr/>
          <p:nvPr/>
        </p:nvSpPr>
        <p:spPr>
          <a:xfrm>
            <a:off x="8364960" y="2568600"/>
            <a:ext cx="384840" cy="404280"/>
          </a:xfrm>
          <a:custGeom>
            <a:avLst/>
            <a:gdLst/>
            <a:ah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84" name="Block Arc 4"/>
          <p:cNvSpPr/>
          <p:nvPr/>
        </p:nvSpPr>
        <p:spPr>
          <a:xfrm rot="10800000">
            <a:off x="7047360" y="2210400"/>
            <a:ext cx="507240" cy="550800"/>
          </a:xfrm>
          <a:custGeom>
            <a:avLst/>
            <a:gdLst/>
            <a:ah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85" name="Rectangle 67"/>
          <p:cNvSpPr/>
          <p:nvPr/>
        </p:nvSpPr>
        <p:spPr>
          <a:xfrm>
            <a:off x="1734840" y="3495960"/>
            <a:ext cx="416160" cy="232200"/>
          </a:xfrm>
          <a:custGeom>
            <a:avLst/>
            <a:gdLst/>
            <a:ah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86" name="Teardrop 1"/>
          <p:cNvSpPr/>
          <p:nvPr/>
        </p:nvSpPr>
        <p:spPr>
          <a:xfrm rot="18805800">
            <a:off x="5474160" y="3295080"/>
            <a:ext cx="454320" cy="449280"/>
          </a:xfrm>
          <a:custGeom>
            <a:avLst/>
            <a:gdLst/>
            <a:ah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87" name="Rectangle 68"/>
          <p:cNvSpPr/>
          <p:nvPr/>
        </p:nvSpPr>
        <p:spPr>
          <a:xfrm>
            <a:off x="6138000" y="3293280"/>
            <a:ext cx="373320" cy="308880"/>
          </a:xfrm>
          <a:custGeom>
            <a:avLst/>
            <a:gdLst/>
            <a:ah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88" name="Oval 4"/>
          <p:cNvSpPr/>
          <p:nvPr/>
        </p:nvSpPr>
        <p:spPr>
          <a:xfrm>
            <a:off x="4697640" y="2797560"/>
            <a:ext cx="435240" cy="435960"/>
          </a:xfrm>
          <a:custGeom>
            <a:avLst/>
            <a:gdLst/>
            <a:ah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89" name="Rectangle 69"/>
          <p:cNvSpPr/>
          <p:nvPr/>
        </p:nvSpPr>
        <p:spPr>
          <a:xfrm>
            <a:off x="1363680" y="4032720"/>
            <a:ext cx="433800" cy="406080"/>
          </a:xfrm>
          <a:custGeom>
            <a:avLst/>
            <a:gdLst/>
            <a:ah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90" name="Rectangle 70"/>
          <p:cNvSpPr/>
          <p:nvPr/>
        </p:nvSpPr>
        <p:spPr>
          <a:xfrm>
            <a:off x="4036320" y="3265920"/>
            <a:ext cx="435600" cy="434880"/>
          </a:xfrm>
          <a:custGeom>
            <a:avLst/>
            <a:gdLst/>
            <a:ah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1" name="Round Same Side Corner Rectangle 4"/>
          <p:cNvSpPr/>
          <p:nvPr/>
        </p:nvSpPr>
        <p:spPr>
          <a:xfrm>
            <a:off x="8870040" y="2219040"/>
            <a:ext cx="476280" cy="376560"/>
          </a:xfrm>
          <a:custGeom>
            <a:avLst/>
            <a:gdLst/>
            <a:ah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92" name="Frame 1"/>
          <p:cNvSpPr/>
          <p:nvPr/>
        </p:nvSpPr>
        <p:spPr>
          <a:xfrm>
            <a:off x="7510680" y="2737080"/>
            <a:ext cx="356760" cy="338040"/>
          </a:xfrm>
          <a:custGeom>
            <a:avLst/>
            <a:gdLst/>
            <a:ah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High Demand Markets</a:t>
            </a:r>
            <a:endParaRPr b="0" lang="en-US" sz="4400" spc="-1" strike="noStrike">
              <a:latin typeface="Arial"/>
            </a:endParaRPr>
          </a:p>
        </p:txBody>
      </p:sp>
      <p:sp>
        <p:nvSpPr>
          <p:cNvPr id="594"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50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Supply Chains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Education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Healthcare</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Insurance</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IOT</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Investing</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Digital Assets &amp; Bonds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Digital Banking &amp; Payments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Game Industry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Data Management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5" name="Picture 2" descr="https://lh5.googleusercontent.com/OueisOkwUf012IjnbL0np6qMGPY8pv8PutfnIBoA5G5Sll0TK-EPoTcioBFKZooSbAFQ-84kNGHInQ6AMBRGagh_1ENDfQSXNc3rkUs7PxaLoGBbyuHgkjvb3xPPPdZQxOj47pPXhko"/>
          <p:cNvPicPr/>
          <p:nvPr/>
        </p:nvPicPr>
        <p:blipFill>
          <a:blip r:embed="rId1"/>
          <a:stretch/>
        </p:blipFill>
        <p:spPr>
          <a:xfrm>
            <a:off x="0" y="2880"/>
            <a:ext cx="10074600" cy="5663520"/>
          </a:xfrm>
          <a:prstGeom prst="rect">
            <a:avLst/>
          </a:prstGeom>
          <a:ln w="0">
            <a:noFill/>
          </a:ln>
        </p:spPr>
      </p:pic>
      <p:sp>
        <p:nvSpPr>
          <p:cNvPr id="596" name="TextBox 58"/>
          <p:cNvSpPr/>
          <p:nvPr/>
        </p:nvSpPr>
        <p:spPr>
          <a:xfrm>
            <a:off x="103680" y="1982160"/>
            <a:ext cx="306684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400" spc="-1" strike="noStrike">
                <a:solidFill>
                  <a:srgbClr val="ffffff"/>
                </a:solidFill>
                <a:latin typeface="Verdana"/>
                <a:ea typeface="Verdana"/>
              </a:rPr>
              <a:t>Managing and Protecting Patient Data in HealthCare Organizations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Patient Data in HealthCare</a:t>
            </a:r>
            <a:endParaRPr b="0" lang="en-US" sz="4400" spc="-1" strike="noStrike">
              <a:latin typeface="Arial"/>
            </a:endParaRPr>
          </a:p>
        </p:txBody>
      </p:sp>
      <p:sp>
        <p:nvSpPr>
          <p:cNvPr id="598"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82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Patient data include information relating to their past and current health or illness, their treatment history, lifestyle choices and genetic data</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3200" spc="-1" strike="noStrike">
                <a:latin typeface="Arial"/>
              </a:rPr>
              <a:t>Key Problem:</a:t>
            </a:r>
            <a:r>
              <a:rPr b="0" lang="en-US" sz="3200" spc="-1" strike="noStrike">
                <a:latin typeface="Arial"/>
              </a:rPr>
              <a:t> </a:t>
            </a:r>
            <a:r>
              <a:rPr b="0" lang="en-US" sz="2600" spc="-1" strike="noStrike">
                <a:latin typeface="Arial"/>
              </a:rPr>
              <a:t>The lack of secure links that can connect all independent health systems together to establish reachable network by all Healthcare institutions.</a:t>
            </a:r>
            <a:endParaRPr b="0" lang="en-US" sz="26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3200" spc="-1" strike="noStrike">
                <a:latin typeface="Arial"/>
              </a:rPr>
              <a:t>Between 2009 and 2017</a:t>
            </a:r>
            <a:r>
              <a:rPr b="0" lang="en-US" sz="3200" spc="-1" strike="noStrike">
                <a:latin typeface="Arial"/>
              </a:rPr>
              <a:t>: </a:t>
            </a:r>
            <a:r>
              <a:rPr b="0" lang="en-US" sz="2600" spc="-1" strike="noStrike">
                <a:latin typeface="Arial"/>
              </a:rPr>
              <a:t>176 million health records were compromised.</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99" name="PlaceHolder 1"/>
          <p:cNvSpPr>
            <a:spLocks noGrp="1"/>
          </p:cNvSpPr>
          <p:nvPr>
            <p:ph/>
          </p:nvPr>
        </p:nvSpPr>
        <p:spPr>
          <a:xfrm>
            <a:off x="155520" y="184320"/>
            <a:ext cx="9644040" cy="109584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1" lang="en-US" sz="3600" spc="-1" strike="noStrike">
                <a:solidFill>
                  <a:srgbClr val="ffffff"/>
                </a:solidFill>
                <a:latin typeface="Verdana"/>
                <a:ea typeface="Verdana"/>
              </a:rPr>
              <a:t>Patient Data in HealthCare Organizations after blockchain</a:t>
            </a:r>
            <a:endParaRPr b="0" lang="en-US" sz="3600" spc="-1" strike="noStrike">
              <a:latin typeface="Arial"/>
            </a:endParaRPr>
          </a:p>
        </p:txBody>
      </p:sp>
      <p:sp>
        <p:nvSpPr>
          <p:cNvPr id="600" name="Rectangle 30"/>
          <p:cNvSpPr/>
          <p:nvPr/>
        </p:nvSpPr>
        <p:spPr>
          <a:xfrm>
            <a:off x="249480" y="1600200"/>
            <a:ext cx="7750080" cy="15984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Accessibility and transparency to all Healthcare institutions.</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Security and reliability of patient data.</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Also secrecy.</a:t>
            </a:r>
            <a:endParaRPr b="0" lang="en-US" sz="1800" spc="-1" strike="noStrike">
              <a:latin typeface="Arial"/>
            </a:endParaRPr>
          </a:p>
        </p:txBody>
      </p:sp>
      <p:grpSp>
        <p:nvGrpSpPr>
          <p:cNvPr id="601" name="Google Shape;877;p 2"/>
          <p:cNvGrpSpPr/>
          <p:nvPr/>
        </p:nvGrpSpPr>
        <p:grpSpPr>
          <a:xfrm>
            <a:off x="8184240" y="1693440"/>
            <a:ext cx="1415520" cy="3562920"/>
            <a:chOff x="8184240" y="1693440"/>
            <a:chExt cx="1415520" cy="3562920"/>
          </a:xfrm>
        </p:grpSpPr>
        <p:sp>
          <p:nvSpPr>
            <p:cNvPr id="602" name="Google Shape;878;p 2"/>
            <p:cNvSpPr/>
            <p:nvPr/>
          </p:nvSpPr>
          <p:spPr>
            <a:xfrm>
              <a:off x="8184240" y="1693440"/>
              <a:ext cx="754920" cy="708480"/>
            </a:xfrm>
            <a:prstGeom prst="rect">
              <a:avLst/>
            </a:prstGeom>
            <a:solidFill>
              <a:schemeClr val="accent5"/>
            </a:solidFill>
            <a:ln w="0">
              <a:noFill/>
            </a:ln>
          </p:spPr>
          <p:style>
            <a:lnRef idx="0"/>
            <a:fillRef idx="0"/>
            <a:effectRef idx="0"/>
            <a:fontRef idx="minor"/>
          </p:style>
        </p:sp>
        <p:sp>
          <p:nvSpPr>
            <p:cNvPr id="603" name="Google Shape;879;p 2"/>
            <p:cNvSpPr/>
            <p:nvPr/>
          </p:nvSpPr>
          <p:spPr>
            <a:xfrm>
              <a:off x="8844840" y="2397240"/>
              <a:ext cx="754920" cy="708120"/>
            </a:xfrm>
            <a:prstGeom prst="rect">
              <a:avLst/>
            </a:prstGeom>
            <a:solidFill>
              <a:schemeClr val="accent4"/>
            </a:solidFill>
            <a:ln w="0">
              <a:noFill/>
            </a:ln>
          </p:spPr>
          <p:style>
            <a:lnRef idx="0"/>
            <a:fillRef idx="0"/>
            <a:effectRef idx="0"/>
            <a:fontRef idx="minor"/>
          </p:style>
        </p:sp>
        <p:sp>
          <p:nvSpPr>
            <p:cNvPr id="604" name="Google Shape;880;p 2"/>
            <p:cNvSpPr/>
            <p:nvPr/>
          </p:nvSpPr>
          <p:spPr>
            <a:xfrm>
              <a:off x="8184240" y="3111840"/>
              <a:ext cx="754920" cy="708120"/>
            </a:xfrm>
            <a:prstGeom prst="rect">
              <a:avLst/>
            </a:prstGeom>
            <a:solidFill>
              <a:schemeClr val="accent3"/>
            </a:solidFill>
            <a:ln w="0">
              <a:noFill/>
            </a:ln>
          </p:spPr>
          <p:style>
            <a:lnRef idx="0"/>
            <a:fillRef idx="0"/>
            <a:effectRef idx="0"/>
            <a:fontRef idx="minor"/>
          </p:style>
        </p:sp>
        <p:sp>
          <p:nvSpPr>
            <p:cNvPr id="605" name="Google Shape;881;p 2"/>
            <p:cNvSpPr/>
            <p:nvPr/>
          </p:nvSpPr>
          <p:spPr>
            <a:xfrm>
              <a:off x="8184240" y="4547880"/>
              <a:ext cx="754920" cy="708480"/>
            </a:xfrm>
            <a:prstGeom prst="rect">
              <a:avLst/>
            </a:prstGeom>
            <a:solidFill>
              <a:schemeClr val="accent1"/>
            </a:solidFill>
            <a:ln w="0">
              <a:noFill/>
            </a:ln>
          </p:spPr>
          <p:style>
            <a:lnRef idx="0"/>
            <a:fillRef idx="0"/>
            <a:effectRef idx="0"/>
            <a:fontRef idx="minor"/>
          </p:style>
        </p:sp>
        <p:sp>
          <p:nvSpPr>
            <p:cNvPr id="606" name="Google Shape;882;p 2"/>
            <p:cNvSpPr/>
            <p:nvPr/>
          </p:nvSpPr>
          <p:spPr>
            <a:xfrm>
              <a:off x="8844840" y="3836880"/>
              <a:ext cx="754920" cy="708840"/>
            </a:xfrm>
            <a:prstGeom prst="rect">
              <a:avLst/>
            </a:prstGeom>
            <a:solidFill>
              <a:schemeClr val="accent2"/>
            </a:solidFill>
            <a:ln w="0">
              <a:noFill/>
            </a:ln>
          </p:spPr>
          <p:style>
            <a:lnRef idx="0"/>
            <a:fillRef idx="0"/>
            <a:effectRef idx="0"/>
            <a:fontRef idx="minor"/>
          </p:style>
        </p:sp>
      </p:grpSp>
      <p:grpSp>
        <p:nvGrpSpPr>
          <p:cNvPr id="607" name="Google Shape;12066;p 2"/>
          <p:cNvGrpSpPr/>
          <p:nvPr/>
        </p:nvGrpSpPr>
        <p:grpSpPr>
          <a:xfrm>
            <a:off x="8272800" y="1680120"/>
            <a:ext cx="604440" cy="685800"/>
            <a:chOff x="8272800" y="1680120"/>
            <a:chExt cx="604440" cy="685800"/>
          </a:xfrm>
        </p:grpSpPr>
        <p:sp>
          <p:nvSpPr>
            <p:cNvPr id="608" name="Google Shape;12067;p 2"/>
            <p:cNvSpPr/>
            <p:nvPr/>
          </p:nvSpPr>
          <p:spPr>
            <a:xfrm>
              <a:off x="8272800" y="1713240"/>
              <a:ext cx="604440" cy="652680"/>
            </a:xfrm>
            <a:custGeom>
              <a:avLst/>
              <a:gdLst/>
              <a:ahLst/>
              <a:rect l="l" t="t" r="r" b="b"/>
              <a:pathLst>
                <a:path w="10852" h="13162">
                  <a:moveTo>
                    <a:pt x="10228" y="1"/>
                  </a:moveTo>
                  <a:lnTo>
                    <a:pt x="1668" y="10"/>
                  </a:lnTo>
                  <a:lnTo>
                    <a:pt x="623" y="10"/>
                  </a:lnTo>
                  <a:cubicBezTo>
                    <a:pt x="278" y="10"/>
                    <a:pt x="0" y="288"/>
                    <a:pt x="0" y="633"/>
                  </a:cubicBezTo>
                  <a:lnTo>
                    <a:pt x="0" y="12538"/>
                  </a:lnTo>
                  <a:cubicBezTo>
                    <a:pt x="0" y="12874"/>
                    <a:pt x="278" y="13161"/>
                    <a:pt x="623" y="13161"/>
                  </a:cubicBezTo>
                  <a:lnTo>
                    <a:pt x="10228" y="13161"/>
                  </a:lnTo>
                  <a:cubicBezTo>
                    <a:pt x="10573" y="13161"/>
                    <a:pt x="10851" y="12874"/>
                    <a:pt x="10851" y="12538"/>
                  </a:cubicBezTo>
                  <a:lnTo>
                    <a:pt x="10851" y="633"/>
                  </a:lnTo>
                  <a:cubicBezTo>
                    <a:pt x="10851" y="288"/>
                    <a:pt x="10573" y="1"/>
                    <a:pt x="10228" y="1"/>
                  </a:cubicBezTo>
                  <a:close/>
                </a:path>
              </a:pathLst>
            </a:custGeom>
            <a:solidFill>
              <a:srgbClr val="677c8e"/>
            </a:solidFill>
            <a:ln w="0">
              <a:noFill/>
            </a:ln>
          </p:spPr>
          <p:style>
            <a:lnRef idx="0"/>
            <a:fillRef idx="0"/>
            <a:effectRef idx="0"/>
            <a:fontRef idx="minor"/>
          </p:style>
        </p:sp>
        <p:sp>
          <p:nvSpPr>
            <p:cNvPr id="609" name="Google Shape;12068;p 2"/>
            <p:cNvSpPr/>
            <p:nvPr/>
          </p:nvSpPr>
          <p:spPr>
            <a:xfrm>
              <a:off x="8738640" y="1713600"/>
              <a:ext cx="138240" cy="652320"/>
            </a:xfrm>
            <a:custGeom>
              <a:avLst/>
              <a:gdLst/>
              <a:ahLst/>
              <a:rect l="l" t="t" r="r" b="b"/>
              <a:pathLst>
                <a:path w="2513" h="13152">
                  <a:moveTo>
                    <a:pt x="1906" y="0"/>
                  </a:moveTo>
                  <a:cubicBezTo>
                    <a:pt x="1900" y="0"/>
                    <a:pt x="1895" y="0"/>
                    <a:pt x="1889" y="0"/>
                  </a:cubicBezTo>
                  <a:lnTo>
                    <a:pt x="1" y="0"/>
                  </a:lnTo>
                  <a:cubicBezTo>
                    <a:pt x="346" y="0"/>
                    <a:pt x="633" y="278"/>
                    <a:pt x="633" y="623"/>
                  </a:cubicBezTo>
                  <a:lnTo>
                    <a:pt x="633" y="12528"/>
                  </a:lnTo>
                  <a:cubicBezTo>
                    <a:pt x="633" y="12864"/>
                    <a:pt x="346" y="13151"/>
                    <a:pt x="1" y="13151"/>
                  </a:cubicBezTo>
                  <a:lnTo>
                    <a:pt x="1889" y="13151"/>
                  </a:lnTo>
                  <a:cubicBezTo>
                    <a:pt x="2234" y="13151"/>
                    <a:pt x="2512" y="12874"/>
                    <a:pt x="2512" y="12528"/>
                  </a:cubicBezTo>
                  <a:lnTo>
                    <a:pt x="2512" y="623"/>
                  </a:lnTo>
                  <a:cubicBezTo>
                    <a:pt x="2512" y="284"/>
                    <a:pt x="2243" y="0"/>
                    <a:pt x="1906" y="0"/>
                  </a:cubicBezTo>
                  <a:close/>
                </a:path>
              </a:pathLst>
            </a:custGeom>
            <a:solidFill>
              <a:srgbClr val="476077"/>
            </a:solidFill>
            <a:ln w="0">
              <a:noFill/>
            </a:ln>
          </p:spPr>
          <p:style>
            <a:lnRef idx="0"/>
            <a:fillRef idx="0"/>
            <a:effectRef idx="0"/>
            <a:fontRef idx="minor"/>
          </p:style>
        </p:sp>
        <p:sp>
          <p:nvSpPr>
            <p:cNvPr id="610" name="Google Shape;12069;p 2"/>
            <p:cNvSpPr/>
            <p:nvPr/>
          </p:nvSpPr>
          <p:spPr>
            <a:xfrm>
              <a:off x="8346600" y="1713600"/>
              <a:ext cx="456480" cy="591120"/>
            </a:xfrm>
            <a:custGeom>
              <a:avLst/>
              <a:gdLst/>
              <a:ahLst/>
              <a:rect l="l" t="t" r="r" b="b"/>
              <a:pathLst>
                <a:path w="8206" h="11925">
                  <a:moveTo>
                    <a:pt x="0" y="0"/>
                  </a:moveTo>
                  <a:lnTo>
                    <a:pt x="0" y="11925"/>
                  </a:lnTo>
                  <a:lnTo>
                    <a:pt x="8205" y="11925"/>
                  </a:lnTo>
                  <a:lnTo>
                    <a:pt x="8205" y="0"/>
                  </a:lnTo>
                  <a:close/>
                </a:path>
              </a:pathLst>
            </a:custGeom>
            <a:solidFill>
              <a:srgbClr val="e7ebed"/>
            </a:solidFill>
            <a:ln w="0">
              <a:noFill/>
            </a:ln>
          </p:spPr>
          <p:style>
            <a:lnRef idx="0"/>
            <a:fillRef idx="0"/>
            <a:effectRef idx="0"/>
            <a:fontRef idx="minor"/>
          </p:style>
        </p:sp>
        <p:sp>
          <p:nvSpPr>
            <p:cNvPr id="611" name="Google Shape;12070;p 2"/>
            <p:cNvSpPr/>
            <p:nvPr/>
          </p:nvSpPr>
          <p:spPr>
            <a:xfrm>
              <a:off x="8347320" y="1713600"/>
              <a:ext cx="455760" cy="591120"/>
            </a:xfrm>
            <a:custGeom>
              <a:avLst/>
              <a:gdLst/>
              <a:ahLst/>
              <a:rect l="l" t="t" r="r" b="b"/>
              <a:pathLst>
                <a:path w="8197" h="11925">
                  <a:moveTo>
                    <a:pt x="7027" y="0"/>
                  </a:moveTo>
                  <a:lnTo>
                    <a:pt x="7027" y="7496"/>
                  </a:lnTo>
                  <a:cubicBezTo>
                    <a:pt x="7027" y="9289"/>
                    <a:pt x="5570" y="10755"/>
                    <a:pt x="3768" y="10755"/>
                  </a:cubicBezTo>
                  <a:lnTo>
                    <a:pt x="1" y="10755"/>
                  </a:lnTo>
                  <a:lnTo>
                    <a:pt x="1" y="11925"/>
                  </a:lnTo>
                  <a:lnTo>
                    <a:pt x="8196" y="11925"/>
                  </a:lnTo>
                  <a:lnTo>
                    <a:pt x="8196" y="0"/>
                  </a:lnTo>
                  <a:close/>
                </a:path>
              </a:pathLst>
            </a:custGeom>
            <a:solidFill>
              <a:srgbClr val="d2d8dd"/>
            </a:solidFill>
            <a:ln w="0">
              <a:noFill/>
            </a:ln>
          </p:spPr>
          <p:style>
            <a:lnRef idx="0"/>
            <a:fillRef idx="0"/>
            <a:effectRef idx="0"/>
            <a:fontRef idx="minor"/>
          </p:style>
        </p:sp>
        <p:sp>
          <p:nvSpPr>
            <p:cNvPr id="612" name="Google Shape;12071;p 2"/>
            <p:cNvSpPr/>
            <p:nvPr/>
          </p:nvSpPr>
          <p:spPr>
            <a:xfrm>
              <a:off x="8418960" y="1680120"/>
              <a:ext cx="312120" cy="135000"/>
            </a:xfrm>
            <a:custGeom>
              <a:avLst/>
              <a:gdLst/>
              <a:ahLst/>
              <a:rect l="l" t="t" r="r" b="b"/>
              <a:pathLst>
                <a:path w="5627" h="2761">
                  <a:moveTo>
                    <a:pt x="451" y="0"/>
                  </a:moveTo>
                  <a:cubicBezTo>
                    <a:pt x="201" y="0"/>
                    <a:pt x="0" y="202"/>
                    <a:pt x="0" y="451"/>
                  </a:cubicBezTo>
                  <a:lnTo>
                    <a:pt x="0" y="1352"/>
                  </a:lnTo>
                  <a:cubicBezTo>
                    <a:pt x="0" y="1601"/>
                    <a:pt x="201" y="1802"/>
                    <a:pt x="451" y="1802"/>
                  </a:cubicBezTo>
                  <a:lnTo>
                    <a:pt x="1620" y="1802"/>
                  </a:lnTo>
                  <a:cubicBezTo>
                    <a:pt x="1620" y="2330"/>
                    <a:pt x="2051" y="2761"/>
                    <a:pt x="2579" y="2761"/>
                  </a:cubicBezTo>
                  <a:lnTo>
                    <a:pt x="3048" y="2761"/>
                  </a:lnTo>
                  <a:cubicBezTo>
                    <a:pt x="3576" y="2761"/>
                    <a:pt x="4007" y="2330"/>
                    <a:pt x="4007" y="1802"/>
                  </a:cubicBezTo>
                  <a:lnTo>
                    <a:pt x="5176" y="1802"/>
                  </a:lnTo>
                  <a:cubicBezTo>
                    <a:pt x="5426" y="1802"/>
                    <a:pt x="5627" y="1601"/>
                    <a:pt x="5627" y="1352"/>
                  </a:cubicBezTo>
                  <a:lnTo>
                    <a:pt x="5627" y="451"/>
                  </a:lnTo>
                  <a:cubicBezTo>
                    <a:pt x="5627" y="202"/>
                    <a:pt x="5426" y="0"/>
                    <a:pt x="5176" y="0"/>
                  </a:cubicBezTo>
                  <a:close/>
                </a:path>
              </a:pathLst>
            </a:custGeom>
            <a:solidFill>
              <a:srgbClr val="53687d"/>
            </a:solidFill>
            <a:ln w="0">
              <a:noFill/>
            </a:ln>
          </p:spPr>
          <p:style>
            <a:lnRef idx="0"/>
            <a:fillRef idx="0"/>
            <a:effectRef idx="0"/>
            <a:fontRef idx="minor"/>
          </p:style>
        </p:sp>
        <p:sp>
          <p:nvSpPr>
            <p:cNvPr id="613" name="Google Shape;12072;p 2"/>
            <p:cNvSpPr/>
            <p:nvPr/>
          </p:nvSpPr>
          <p:spPr>
            <a:xfrm>
              <a:off x="8569440" y="1680120"/>
              <a:ext cx="161640" cy="134640"/>
            </a:xfrm>
            <a:custGeom>
              <a:avLst/>
              <a:gdLst/>
              <a:ahLst/>
              <a:rect l="l" t="t" r="r" b="b"/>
              <a:pathLst>
                <a:path w="2934" h="2752">
                  <a:moveTo>
                    <a:pt x="806" y="0"/>
                  </a:moveTo>
                  <a:cubicBezTo>
                    <a:pt x="1122" y="997"/>
                    <a:pt x="806" y="2090"/>
                    <a:pt x="1" y="2751"/>
                  </a:cubicBezTo>
                  <a:lnTo>
                    <a:pt x="346" y="2751"/>
                  </a:lnTo>
                  <a:cubicBezTo>
                    <a:pt x="873" y="2751"/>
                    <a:pt x="1304" y="2330"/>
                    <a:pt x="1304" y="1793"/>
                  </a:cubicBezTo>
                  <a:lnTo>
                    <a:pt x="2483" y="1793"/>
                  </a:lnTo>
                  <a:cubicBezTo>
                    <a:pt x="2733" y="1793"/>
                    <a:pt x="2934" y="1592"/>
                    <a:pt x="2934" y="1352"/>
                  </a:cubicBezTo>
                  <a:lnTo>
                    <a:pt x="2934" y="451"/>
                  </a:lnTo>
                  <a:cubicBezTo>
                    <a:pt x="2924" y="202"/>
                    <a:pt x="2733" y="0"/>
                    <a:pt x="2483" y="0"/>
                  </a:cubicBezTo>
                  <a:close/>
                </a:path>
              </a:pathLst>
            </a:custGeom>
            <a:solidFill>
              <a:srgbClr val="27415b"/>
            </a:solidFill>
            <a:ln w="0">
              <a:noFill/>
            </a:ln>
          </p:spPr>
          <p:style>
            <a:lnRef idx="0"/>
            <a:fillRef idx="0"/>
            <a:effectRef idx="0"/>
            <a:fontRef idx="minor"/>
          </p:style>
        </p:sp>
        <p:sp>
          <p:nvSpPr>
            <p:cNvPr id="614" name="Google Shape;12073;p 2"/>
            <p:cNvSpPr/>
            <p:nvPr/>
          </p:nvSpPr>
          <p:spPr>
            <a:xfrm>
              <a:off x="8416800" y="1856520"/>
              <a:ext cx="312120" cy="194400"/>
            </a:xfrm>
            <a:custGeom>
              <a:avLst/>
              <a:gdLst/>
              <a:ahLst/>
              <a:rect l="l" t="t" r="r" b="b"/>
              <a:pathLst>
                <a:path w="5628" h="3951">
                  <a:moveTo>
                    <a:pt x="3471" y="1"/>
                  </a:moveTo>
                  <a:cubicBezTo>
                    <a:pt x="3384" y="11"/>
                    <a:pt x="3308" y="68"/>
                    <a:pt x="3279" y="154"/>
                  </a:cubicBezTo>
                  <a:lnTo>
                    <a:pt x="2551" y="3049"/>
                  </a:lnTo>
                  <a:lnTo>
                    <a:pt x="1841" y="988"/>
                  </a:lnTo>
                  <a:cubicBezTo>
                    <a:pt x="1812" y="912"/>
                    <a:pt x="1745" y="854"/>
                    <a:pt x="1669" y="854"/>
                  </a:cubicBezTo>
                  <a:cubicBezTo>
                    <a:pt x="1661" y="853"/>
                    <a:pt x="1653" y="853"/>
                    <a:pt x="1645" y="853"/>
                  </a:cubicBezTo>
                  <a:cubicBezTo>
                    <a:pt x="1577" y="853"/>
                    <a:pt x="1510" y="890"/>
                    <a:pt x="1467" y="950"/>
                  </a:cubicBezTo>
                  <a:lnTo>
                    <a:pt x="883" y="2004"/>
                  </a:lnTo>
                  <a:lnTo>
                    <a:pt x="269" y="2004"/>
                  </a:lnTo>
                  <a:cubicBezTo>
                    <a:pt x="1" y="2004"/>
                    <a:pt x="1" y="2407"/>
                    <a:pt x="269" y="2407"/>
                  </a:cubicBezTo>
                  <a:lnTo>
                    <a:pt x="998" y="2407"/>
                  </a:lnTo>
                  <a:cubicBezTo>
                    <a:pt x="1074" y="2407"/>
                    <a:pt x="1142" y="2369"/>
                    <a:pt x="1170" y="2301"/>
                  </a:cubicBezTo>
                  <a:lnTo>
                    <a:pt x="1602" y="1544"/>
                  </a:lnTo>
                  <a:lnTo>
                    <a:pt x="2378" y="3816"/>
                  </a:lnTo>
                  <a:cubicBezTo>
                    <a:pt x="2407" y="3902"/>
                    <a:pt x="2483" y="3950"/>
                    <a:pt x="2570" y="3950"/>
                  </a:cubicBezTo>
                  <a:lnTo>
                    <a:pt x="2579" y="3950"/>
                  </a:lnTo>
                  <a:cubicBezTo>
                    <a:pt x="2666" y="3950"/>
                    <a:pt x="2742" y="3893"/>
                    <a:pt x="2771" y="3797"/>
                  </a:cubicBezTo>
                  <a:lnTo>
                    <a:pt x="3509" y="883"/>
                  </a:lnTo>
                  <a:lnTo>
                    <a:pt x="4017" y="2273"/>
                  </a:lnTo>
                  <a:cubicBezTo>
                    <a:pt x="4046" y="2349"/>
                    <a:pt x="4113" y="2407"/>
                    <a:pt x="4199" y="2407"/>
                  </a:cubicBezTo>
                  <a:lnTo>
                    <a:pt x="5417" y="2407"/>
                  </a:lnTo>
                  <a:cubicBezTo>
                    <a:pt x="5522" y="2407"/>
                    <a:pt x="5618" y="2311"/>
                    <a:pt x="5618" y="2206"/>
                  </a:cubicBezTo>
                  <a:cubicBezTo>
                    <a:pt x="5627" y="2091"/>
                    <a:pt x="5532" y="2004"/>
                    <a:pt x="5426" y="2004"/>
                  </a:cubicBezTo>
                  <a:lnTo>
                    <a:pt x="4353" y="2004"/>
                  </a:lnTo>
                  <a:lnTo>
                    <a:pt x="3672" y="135"/>
                  </a:lnTo>
                  <a:cubicBezTo>
                    <a:pt x="3643" y="49"/>
                    <a:pt x="3557" y="1"/>
                    <a:pt x="3471" y="1"/>
                  </a:cubicBezTo>
                  <a:close/>
                </a:path>
              </a:pathLst>
            </a:custGeom>
            <a:solidFill>
              <a:srgbClr val="acb7bf"/>
            </a:solidFill>
            <a:ln w="0">
              <a:noFill/>
            </a:ln>
          </p:spPr>
          <p:style>
            <a:lnRef idx="0"/>
            <a:fillRef idx="0"/>
            <a:effectRef idx="0"/>
            <a:fontRef idx="minor"/>
          </p:style>
        </p:sp>
        <p:sp>
          <p:nvSpPr>
            <p:cNvPr id="615" name="Google Shape;12074;p 2"/>
            <p:cNvSpPr/>
            <p:nvPr/>
          </p:nvSpPr>
          <p:spPr>
            <a:xfrm>
              <a:off x="8417520" y="2122560"/>
              <a:ext cx="315360" cy="17640"/>
            </a:xfrm>
            <a:custGeom>
              <a:avLst/>
              <a:gdLst/>
              <a:ahLst/>
              <a:rect l="l" t="t" r="r" b="b"/>
              <a:pathLst>
                <a:path w="5685" h="403">
                  <a:moveTo>
                    <a:pt x="259" y="0"/>
                  </a:moveTo>
                  <a:cubicBezTo>
                    <a:pt x="0" y="0"/>
                    <a:pt x="0" y="403"/>
                    <a:pt x="259" y="403"/>
                  </a:cubicBezTo>
                  <a:lnTo>
                    <a:pt x="5416" y="403"/>
                  </a:lnTo>
                  <a:cubicBezTo>
                    <a:pt x="5685" y="403"/>
                    <a:pt x="5685" y="0"/>
                    <a:pt x="5416" y="0"/>
                  </a:cubicBezTo>
                  <a:close/>
                </a:path>
              </a:pathLst>
            </a:custGeom>
            <a:solidFill>
              <a:srgbClr val="acb7bf"/>
            </a:solidFill>
            <a:ln w="0">
              <a:noFill/>
            </a:ln>
          </p:spPr>
          <p:style>
            <a:lnRef idx="0"/>
            <a:fillRef idx="0"/>
            <a:effectRef idx="0"/>
            <a:fontRef idx="minor"/>
          </p:style>
        </p:sp>
        <p:sp>
          <p:nvSpPr>
            <p:cNvPr id="616" name="Google Shape;12075;p 2"/>
            <p:cNvSpPr/>
            <p:nvPr/>
          </p:nvSpPr>
          <p:spPr>
            <a:xfrm>
              <a:off x="8417520" y="2210760"/>
              <a:ext cx="315360" cy="18360"/>
            </a:xfrm>
            <a:custGeom>
              <a:avLst/>
              <a:gdLst/>
              <a:ahLst/>
              <a:rect l="l" t="t" r="r" b="b"/>
              <a:pathLst>
                <a:path w="5685" h="404">
                  <a:moveTo>
                    <a:pt x="259" y="1"/>
                  </a:moveTo>
                  <a:cubicBezTo>
                    <a:pt x="0" y="1"/>
                    <a:pt x="0" y="403"/>
                    <a:pt x="259" y="403"/>
                  </a:cubicBezTo>
                  <a:lnTo>
                    <a:pt x="5416" y="403"/>
                  </a:lnTo>
                  <a:cubicBezTo>
                    <a:pt x="5685" y="403"/>
                    <a:pt x="5685" y="1"/>
                    <a:pt x="5416" y="1"/>
                  </a:cubicBezTo>
                  <a:close/>
                </a:path>
              </a:pathLst>
            </a:custGeom>
            <a:solidFill>
              <a:srgbClr val="acb7bf"/>
            </a:solidFill>
            <a:ln w="0">
              <a:noFill/>
            </a:ln>
          </p:spPr>
          <p:style>
            <a:lnRef idx="0"/>
            <a:fillRef idx="0"/>
            <a:effectRef idx="0"/>
            <a:fontRef idx="minor"/>
          </p:style>
        </p:sp>
      </p:grpSp>
      <p:grpSp>
        <p:nvGrpSpPr>
          <p:cNvPr id="617" name="Google Shape;12157;p 2"/>
          <p:cNvGrpSpPr/>
          <p:nvPr/>
        </p:nvGrpSpPr>
        <p:grpSpPr>
          <a:xfrm>
            <a:off x="8909280" y="2403360"/>
            <a:ext cx="701280" cy="612360"/>
            <a:chOff x="8909280" y="2403360"/>
            <a:chExt cx="701280" cy="612360"/>
          </a:xfrm>
        </p:grpSpPr>
        <p:sp>
          <p:nvSpPr>
            <p:cNvPr id="618" name="Google Shape;12158;p 2"/>
            <p:cNvSpPr/>
            <p:nvPr/>
          </p:nvSpPr>
          <p:spPr>
            <a:xfrm>
              <a:off x="8909640" y="2569320"/>
              <a:ext cx="392040" cy="445680"/>
            </a:xfrm>
            <a:custGeom>
              <a:avLst/>
              <a:gdLst/>
              <a:ahLst/>
              <a:rect l="l" t="t" r="r" b="b"/>
              <a:pathLst>
                <a:path w="7746" h="9347">
                  <a:moveTo>
                    <a:pt x="892" y="1"/>
                  </a:moveTo>
                  <a:cubicBezTo>
                    <a:pt x="403" y="1"/>
                    <a:pt x="0" y="403"/>
                    <a:pt x="0" y="902"/>
                  </a:cubicBezTo>
                  <a:lnTo>
                    <a:pt x="0" y="8455"/>
                  </a:lnTo>
                  <a:cubicBezTo>
                    <a:pt x="0" y="8944"/>
                    <a:pt x="403" y="9346"/>
                    <a:pt x="892" y="9346"/>
                  </a:cubicBezTo>
                  <a:lnTo>
                    <a:pt x="6854" y="9346"/>
                  </a:lnTo>
                  <a:cubicBezTo>
                    <a:pt x="7256" y="9346"/>
                    <a:pt x="7621" y="9068"/>
                    <a:pt x="7726" y="8675"/>
                  </a:cubicBezTo>
                  <a:cubicBezTo>
                    <a:pt x="6432" y="7554"/>
                    <a:pt x="6442" y="5541"/>
                    <a:pt x="7745" y="4439"/>
                  </a:cubicBezTo>
                  <a:lnTo>
                    <a:pt x="7745" y="902"/>
                  </a:lnTo>
                  <a:cubicBezTo>
                    <a:pt x="7745" y="403"/>
                    <a:pt x="7343" y="1"/>
                    <a:pt x="6854" y="1"/>
                  </a:cubicBezTo>
                  <a:close/>
                </a:path>
              </a:pathLst>
            </a:custGeom>
            <a:solidFill>
              <a:srgbClr val="a4b3bf"/>
            </a:solidFill>
            <a:ln w="0">
              <a:noFill/>
            </a:ln>
          </p:spPr>
          <p:style>
            <a:lnRef idx="0"/>
            <a:fillRef idx="0"/>
            <a:effectRef idx="0"/>
            <a:fontRef idx="minor"/>
          </p:style>
        </p:sp>
        <p:sp>
          <p:nvSpPr>
            <p:cNvPr id="619" name="Google Shape;12159;p 2"/>
            <p:cNvSpPr/>
            <p:nvPr/>
          </p:nvSpPr>
          <p:spPr>
            <a:xfrm>
              <a:off x="8909280" y="2569320"/>
              <a:ext cx="390600" cy="445680"/>
            </a:xfrm>
            <a:custGeom>
              <a:avLst/>
              <a:gdLst/>
              <a:ahLst/>
              <a:rect l="l" t="t" r="r" b="b"/>
              <a:pathLst>
                <a:path w="7717" h="9347">
                  <a:moveTo>
                    <a:pt x="6193" y="1"/>
                  </a:moveTo>
                  <a:cubicBezTo>
                    <a:pt x="6682" y="1"/>
                    <a:pt x="7084" y="403"/>
                    <a:pt x="7084" y="902"/>
                  </a:cubicBezTo>
                  <a:lnTo>
                    <a:pt x="7084" y="3988"/>
                  </a:lnTo>
                  <a:cubicBezTo>
                    <a:pt x="7084" y="4122"/>
                    <a:pt x="7036" y="4256"/>
                    <a:pt x="6941" y="4362"/>
                  </a:cubicBezTo>
                  <a:cubicBezTo>
                    <a:pt x="6663" y="4697"/>
                    <a:pt x="6452" y="5071"/>
                    <a:pt x="6317" y="5474"/>
                  </a:cubicBezTo>
                  <a:cubicBezTo>
                    <a:pt x="6174" y="5819"/>
                    <a:pt x="6097" y="6193"/>
                    <a:pt x="6097" y="6567"/>
                  </a:cubicBezTo>
                  <a:cubicBezTo>
                    <a:pt x="6097" y="6940"/>
                    <a:pt x="6174" y="7314"/>
                    <a:pt x="6317" y="7659"/>
                  </a:cubicBezTo>
                  <a:cubicBezTo>
                    <a:pt x="6317" y="7659"/>
                    <a:pt x="6317" y="7659"/>
                    <a:pt x="6317" y="7669"/>
                  </a:cubicBezTo>
                  <a:cubicBezTo>
                    <a:pt x="6442" y="8052"/>
                    <a:pt x="6164" y="8445"/>
                    <a:pt x="5762" y="8455"/>
                  </a:cubicBezTo>
                  <a:lnTo>
                    <a:pt x="892" y="8455"/>
                  </a:lnTo>
                  <a:cubicBezTo>
                    <a:pt x="403" y="8455"/>
                    <a:pt x="1" y="8052"/>
                    <a:pt x="1" y="7554"/>
                  </a:cubicBezTo>
                  <a:lnTo>
                    <a:pt x="1" y="8445"/>
                  </a:lnTo>
                  <a:cubicBezTo>
                    <a:pt x="1" y="8944"/>
                    <a:pt x="403" y="9346"/>
                    <a:pt x="892" y="9346"/>
                  </a:cubicBezTo>
                  <a:lnTo>
                    <a:pt x="6854" y="9346"/>
                  </a:lnTo>
                  <a:cubicBezTo>
                    <a:pt x="7132" y="9346"/>
                    <a:pt x="7401" y="9212"/>
                    <a:pt x="7573" y="8992"/>
                  </a:cubicBezTo>
                  <a:cubicBezTo>
                    <a:pt x="7573" y="8982"/>
                    <a:pt x="7583" y="8972"/>
                    <a:pt x="7592" y="8963"/>
                  </a:cubicBezTo>
                  <a:cubicBezTo>
                    <a:pt x="7592" y="8953"/>
                    <a:pt x="7602" y="8944"/>
                    <a:pt x="7612" y="8934"/>
                  </a:cubicBezTo>
                  <a:lnTo>
                    <a:pt x="7612" y="8925"/>
                  </a:lnTo>
                  <a:cubicBezTo>
                    <a:pt x="7612" y="8915"/>
                    <a:pt x="7612" y="8905"/>
                    <a:pt x="7621" y="8905"/>
                  </a:cubicBezTo>
                  <a:cubicBezTo>
                    <a:pt x="7631" y="8896"/>
                    <a:pt x="7621" y="8905"/>
                    <a:pt x="7621" y="8886"/>
                  </a:cubicBezTo>
                  <a:cubicBezTo>
                    <a:pt x="7621" y="8886"/>
                    <a:pt x="7631" y="8877"/>
                    <a:pt x="7631" y="8867"/>
                  </a:cubicBezTo>
                  <a:lnTo>
                    <a:pt x="7631" y="8857"/>
                  </a:lnTo>
                  <a:cubicBezTo>
                    <a:pt x="7640" y="8848"/>
                    <a:pt x="7640" y="8838"/>
                    <a:pt x="7650" y="8838"/>
                  </a:cubicBezTo>
                  <a:lnTo>
                    <a:pt x="7650" y="8819"/>
                  </a:lnTo>
                  <a:cubicBezTo>
                    <a:pt x="7650" y="8819"/>
                    <a:pt x="7650" y="8809"/>
                    <a:pt x="7650" y="8800"/>
                  </a:cubicBezTo>
                  <a:lnTo>
                    <a:pt x="7650" y="8790"/>
                  </a:lnTo>
                  <a:cubicBezTo>
                    <a:pt x="7650" y="8781"/>
                    <a:pt x="7650" y="8771"/>
                    <a:pt x="7659" y="8762"/>
                  </a:cubicBezTo>
                  <a:cubicBezTo>
                    <a:pt x="7669" y="8762"/>
                    <a:pt x="7659" y="8752"/>
                    <a:pt x="7659" y="8752"/>
                  </a:cubicBezTo>
                  <a:lnTo>
                    <a:pt x="7669" y="8723"/>
                  </a:lnTo>
                  <a:lnTo>
                    <a:pt x="7669" y="8714"/>
                  </a:lnTo>
                  <a:cubicBezTo>
                    <a:pt x="7669" y="8694"/>
                    <a:pt x="7679" y="8685"/>
                    <a:pt x="7679" y="8675"/>
                  </a:cubicBezTo>
                  <a:cubicBezTo>
                    <a:pt x="7650" y="8647"/>
                    <a:pt x="7621" y="8618"/>
                    <a:pt x="7592" y="8589"/>
                  </a:cubicBezTo>
                  <a:lnTo>
                    <a:pt x="7583" y="8589"/>
                  </a:lnTo>
                  <a:cubicBezTo>
                    <a:pt x="7554" y="8560"/>
                    <a:pt x="7525" y="8532"/>
                    <a:pt x="7496" y="8503"/>
                  </a:cubicBezTo>
                  <a:lnTo>
                    <a:pt x="7487" y="8493"/>
                  </a:lnTo>
                  <a:cubicBezTo>
                    <a:pt x="7458" y="8464"/>
                    <a:pt x="7429" y="8436"/>
                    <a:pt x="7410" y="8407"/>
                  </a:cubicBezTo>
                  <a:lnTo>
                    <a:pt x="7410" y="8397"/>
                  </a:lnTo>
                  <a:cubicBezTo>
                    <a:pt x="7381" y="8359"/>
                    <a:pt x="7353" y="8330"/>
                    <a:pt x="7334" y="8301"/>
                  </a:cubicBezTo>
                  <a:cubicBezTo>
                    <a:pt x="6394" y="7122"/>
                    <a:pt x="6567" y="5416"/>
                    <a:pt x="7717" y="4439"/>
                  </a:cubicBezTo>
                  <a:lnTo>
                    <a:pt x="7717" y="902"/>
                  </a:lnTo>
                  <a:cubicBezTo>
                    <a:pt x="7717" y="422"/>
                    <a:pt x="7343" y="29"/>
                    <a:pt x="6864" y="1"/>
                  </a:cubicBezTo>
                  <a:close/>
                </a:path>
              </a:pathLst>
            </a:custGeom>
            <a:solidFill>
              <a:srgbClr val="90a2b1"/>
            </a:solidFill>
            <a:ln w="0">
              <a:noFill/>
            </a:ln>
          </p:spPr>
          <p:style>
            <a:lnRef idx="0"/>
            <a:fillRef idx="0"/>
            <a:effectRef idx="0"/>
            <a:fontRef idx="minor"/>
          </p:style>
        </p:sp>
        <p:sp>
          <p:nvSpPr>
            <p:cNvPr id="620" name="Google Shape;12160;p 2"/>
            <p:cNvSpPr/>
            <p:nvPr/>
          </p:nvSpPr>
          <p:spPr>
            <a:xfrm>
              <a:off x="8998200" y="2529360"/>
              <a:ext cx="214200" cy="38520"/>
            </a:xfrm>
            <a:custGeom>
              <a:avLst/>
              <a:gdLst/>
              <a:ahLst/>
              <a:rect l="l" t="t" r="r" b="b"/>
              <a:pathLst>
                <a:path w="4248" h="845">
                  <a:moveTo>
                    <a:pt x="1" y="1"/>
                  </a:moveTo>
                  <a:lnTo>
                    <a:pt x="1" y="844"/>
                  </a:lnTo>
                  <a:lnTo>
                    <a:pt x="4247" y="844"/>
                  </a:lnTo>
                  <a:lnTo>
                    <a:pt x="4247" y="1"/>
                  </a:lnTo>
                  <a:close/>
                </a:path>
              </a:pathLst>
            </a:custGeom>
            <a:solidFill>
              <a:srgbClr val="879aab"/>
            </a:solidFill>
            <a:ln w="0">
              <a:noFill/>
            </a:ln>
          </p:spPr>
          <p:style>
            <a:lnRef idx="0"/>
            <a:fillRef idx="0"/>
            <a:effectRef idx="0"/>
            <a:fontRef idx="minor"/>
          </p:style>
        </p:sp>
        <p:sp>
          <p:nvSpPr>
            <p:cNvPr id="621" name="Google Shape;12161;p 2"/>
            <p:cNvSpPr/>
            <p:nvPr/>
          </p:nvSpPr>
          <p:spPr>
            <a:xfrm>
              <a:off x="9159480" y="2529360"/>
              <a:ext cx="52920" cy="38520"/>
            </a:xfrm>
            <a:custGeom>
              <a:avLst/>
              <a:gdLst/>
              <a:ahLst/>
              <a:rect l="l" t="t" r="r" b="b"/>
              <a:pathLst>
                <a:path w="1084" h="845">
                  <a:moveTo>
                    <a:pt x="0" y="1"/>
                  </a:moveTo>
                  <a:lnTo>
                    <a:pt x="0" y="844"/>
                  </a:lnTo>
                  <a:lnTo>
                    <a:pt x="1083" y="844"/>
                  </a:lnTo>
                  <a:lnTo>
                    <a:pt x="1083" y="1"/>
                  </a:lnTo>
                  <a:close/>
                </a:path>
              </a:pathLst>
            </a:custGeom>
            <a:solidFill>
              <a:srgbClr val="748b9e"/>
            </a:solidFill>
            <a:ln w="0">
              <a:noFill/>
            </a:ln>
          </p:spPr>
          <p:style>
            <a:lnRef idx="0"/>
            <a:fillRef idx="0"/>
            <a:effectRef idx="0"/>
            <a:fontRef idx="minor"/>
          </p:style>
        </p:sp>
        <p:sp>
          <p:nvSpPr>
            <p:cNvPr id="622" name="Google Shape;12162;p 2"/>
            <p:cNvSpPr/>
            <p:nvPr/>
          </p:nvSpPr>
          <p:spPr>
            <a:xfrm>
              <a:off x="8953560" y="2414520"/>
              <a:ext cx="303840" cy="112680"/>
            </a:xfrm>
            <a:custGeom>
              <a:avLst/>
              <a:gdLst/>
              <a:ahLst/>
              <a:rect l="l" t="t" r="r" b="b"/>
              <a:pathLst>
                <a:path w="6012" h="2397">
                  <a:moveTo>
                    <a:pt x="336" y="0"/>
                  </a:moveTo>
                  <a:cubicBezTo>
                    <a:pt x="154" y="0"/>
                    <a:pt x="1" y="144"/>
                    <a:pt x="1" y="336"/>
                  </a:cubicBezTo>
                  <a:lnTo>
                    <a:pt x="1" y="1198"/>
                  </a:lnTo>
                  <a:lnTo>
                    <a:pt x="1" y="2061"/>
                  </a:lnTo>
                  <a:cubicBezTo>
                    <a:pt x="1" y="2243"/>
                    <a:pt x="154" y="2397"/>
                    <a:pt x="346" y="2397"/>
                  </a:cubicBezTo>
                  <a:lnTo>
                    <a:pt x="5676" y="2397"/>
                  </a:lnTo>
                  <a:cubicBezTo>
                    <a:pt x="5858" y="2397"/>
                    <a:pt x="6011" y="2243"/>
                    <a:pt x="6011" y="2061"/>
                  </a:cubicBezTo>
                  <a:lnTo>
                    <a:pt x="6011" y="336"/>
                  </a:lnTo>
                  <a:cubicBezTo>
                    <a:pt x="6011" y="144"/>
                    <a:pt x="5858" y="0"/>
                    <a:pt x="5676" y="0"/>
                  </a:cubicBezTo>
                  <a:close/>
                </a:path>
              </a:pathLst>
            </a:custGeom>
            <a:solidFill>
              <a:srgbClr val="a4b3bf"/>
            </a:solidFill>
            <a:ln w="0">
              <a:noFill/>
            </a:ln>
          </p:spPr>
          <p:style>
            <a:lnRef idx="0"/>
            <a:fillRef idx="0"/>
            <a:effectRef idx="0"/>
            <a:fontRef idx="minor"/>
          </p:style>
        </p:sp>
        <p:sp>
          <p:nvSpPr>
            <p:cNvPr id="623" name="Google Shape;12163;p 2"/>
            <p:cNvSpPr/>
            <p:nvPr/>
          </p:nvSpPr>
          <p:spPr>
            <a:xfrm>
              <a:off x="9182160" y="2414160"/>
              <a:ext cx="75240" cy="113040"/>
            </a:xfrm>
            <a:custGeom>
              <a:avLst/>
              <a:gdLst/>
              <a:ahLst/>
              <a:rect l="l" t="t" r="r" b="b"/>
              <a:pathLst>
                <a:path w="1516" h="2407">
                  <a:moveTo>
                    <a:pt x="10" y="1"/>
                  </a:moveTo>
                  <a:lnTo>
                    <a:pt x="1" y="10"/>
                  </a:lnTo>
                  <a:lnTo>
                    <a:pt x="10" y="10"/>
                  </a:lnTo>
                  <a:lnTo>
                    <a:pt x="10" y="1"/>
                  </a:lnTo>
                  <a:close/>
                  <a:moveTo>
                    <a:pt x="10" y="10"/>
                  </a:moveTo>
                  <a:lnTo>
                    <a:pt x="10" y="2407"/>
                  </a:lnTo>
                  <a:lnTo>
                    <a:pt x="1180" y="2407"/>
                  </a:lnTo>
                  <a:cubicBezTo>
                    <a:pt x="1362" y="2407"/>
                    <a:pt x="1515" y="2263"/>
                    <a:pt x="1515" y="2071"/>
                  </a:cubicBezTo>
                  <a:lnTo>
                    <a:pt x="1515" y="346"/>
                  </a:lnTo>
                  <a:cubicBezTo>
                    <a:pt x="1515" y="154"/>
                    <a:pt x="1362" y="10"/>
                    <a:pt x="1180" y="10"/>
                  </a:cubicBezTo>
                  <a:close/>
                </a:path>
              </a:pathLst>
            </a:custGeom>
            <a:solidFill>
              <a:srgbClr val="90a2b1"/>
            </a:solidFill>
            <a:ln w="0">
              <a:noFill/>
            </a:ln>
          </p:spPr>
          <p:style>
            <a:lnRef idx="0"/>
            <a:fillRef idx="0"/>
            <a:effectRef idx="0"/>
            <a:fontRef idx="minor"/>
          </p:style>
        </p:sp>
        <p:sp>
          <p:nvSpPr>
            <p:cNvPr id="624" name="Google Shape;12164;p 2"/>
            <p:cNvSpPr/>
            <p:nvPr/>
          </p:nvSpPr>
          <p:spPr>
            <a:xfrm>
              <a:off x="8948160" y="2682000"/>
              <a:ext cx="275040" cy="221400"/>
            </a:xfrm>
            <a:custGeom>
              <a:avLst/>
              <a:gdLst/>
              <a:ahLst/>
              <a:rect l="l" t="t" r="r" b="b"/>
              <a:pathLst>
                <a:path w="5446" h="4665">
                  <a:moveTo>
                    <a:pt x="3116" y="1"/>
                  </a:moveTo>
                  <a:cubicBezTo>
                    <a:pt x="1045" y="1"/>
                    <a:pt x="1" y="2512"/>
                    <a:pt x="1467" y="3979"/>
                  </a:cubicBezTo>
                  <a:cubicBezTo>
                    <a:pt x="1941" y="4452"/>
                    <a:pt x="2523" y="4664"/>
                    <a:pt x="3094" y="4664"/>
                  </a:cubicBezTo>
                  <a:cubicBezTo>
                    <a:pt x="4293" y="4664"/>
                    <a:pt x="5445" y="3732"/>
                    <a:pt x="5445" y="2330"/>
                  </a:cubicBezTo>
                  <a:cubicBezTo>
                    <a:pt x="5445" y="1046"/>
                    <a:pt x="4400" y="1"/>
                    <a:pt x="3116" y="1"/>
                  </a:cubicBezTo>
                  <a:close/>
                </a:path>
              </a:pathLst>
            </a:custGeom>
            <a:solidFill>
              <a:srgbClr val="657a8d"/>
            </a:solidFill>
            <a:ln w="0">
              <a:noFill/>
            </a:ln>
          </p:spPr>
          <p:style>
            <a:lnRef idx="0"/>
            <a:fillRef idx="0"/>
            <a:effectRef idx="0"/>
            <a:fontRef idx="minor"/>
          </p:style>
        </p:sp>
        <p:sp>
          <p:nvSpPr>
            <p:cNvPr id="625" name="Google Shape;12165;p 2"/>
            <p:cNvSpPr/>
            <p:nvPr/>
          </p:nvSpPr>
          <p:spPr>
            <a:xfrm>
              <a:off x="9009360" y="2701440"/>
              <a:ext cx="232920" cy="201960"/>
            </a:xfrm>
            <a:custGeom>
              <a:avLst/>
              <a:gdLst/>
              <a:ahLst/>
              <a:rect l="l" t="t" r="r" b="b"/>
              <a:pathLst>
                <a:path w="4621" h="4259">
                  <a:moveTo>
                    <a:pt x="3241" y="0"/>
                  </a:moveTo>
                  <a:cubicBezTo>
                    <a:pt x="3864" y="920"/>
                    <a:pt x="3749" y="2157"/>
                    <a:pt x="2963" y="2952"/>
                  </a:cubicBezTo>
                  <a:cubicBezTo>
                    <a:pt x="2509" y="3401"/>
                    <a:pt x="1911" y="3634"/>
                    <a:pt x="1309" y="3634"/>
                  </a:cubicBezTo>
                  <a:cubicBezTo>
                    <a:pt x="856" y="3634"/>
                    <a:pt x="400" y="3502"/>
                    <a:pt x="1" y="3230"/>
                  </a:cubicBezTo>
                  <a:lnTo>
                    <a:pt x="1" y="3230"/>
                  </a:lnTo>
                  <a:cubicBezTo>
                    <a:pt x="459" y="3907"/>
                    <a:pt x="1196" y="4258"/>
                    <a:pt x="1939" y="4258"/>
                  </a:cubicBezTo>
                  <a:cubicBezTo>
                    <a:pt x="2531" y="4258"/>
                    <a:pt x="3126" y="4035"/>
                    <a:pt x="3586" y="3575"/>
                  </a:cubicBezTo>
                  <a:cubicBezTo>
                    <a:pt x="4621" y="2540"/>
                    <a:pt x="4458" y="815"/>
                    <a:pt x="3241" y="0"/>
                  </a:cubicBezTo>
                  <a:close/>
                </a:path>
              </a:pathLst>
            </a:custGeom>
            <a:solidFill>
              <a:srgbClr val="5b7286"/>
            </a:solidFill>
            <a:ln w="0">
              <a:noFill/>
            </a:ln>
          </p:spPr>
          <p:style>
            <a:lnRef idx="0"/>
            <a:fillRef idx="0"/>
            <a:effectRef idx="0"/>
            <a:fontRef idx="minor"/>
          </p:style>
        </p:sp>
        <p:sp>
          <p:nvSpPr>
            <p:cNvPr id="626" name="Google Shape;12166;p 2"/>
            <p:cNvSpPr/>
            <p:nvPr/>
          </p:nvSpPr>
          <p:spPr>
            <a:xfrm>
              <a:off x="9205920" y="2750760"/>
              <a:ext cx="328680" cy="264600"/>
            </a:xfrm>
            <a:custGeom>
              <a:avLst/>
              <a:gdLst/>
              <a:ahLst/>
              <a:rect l="l" t="t" r="r" b="b"/>
              <a:pathLst>
                <a:path w="6510" h="5569">
                  <a:moveTo>
                    <a:pt x="3729" y="1"/>
                  </a:moveTo>
                  <a:cubicBezTo>
                    <a:pt x="1247" y="1"/>
                    <a:pt x="1" y="2991"/>
                    <a:pt x="1755" y="4746"/>
                  </a:cubicBezTo>
                  <a:cubicBezTo>
                    <a:pt x="2323" y="5314"/>
                    <a:pt x="3022" y="5568"/>
                    <a:pt x="3707" y="5568"/>
                  </a:cubicBezTo>
                  <a:cubicBezTo>
                    <a:pt x="5138" y="5568"/>
                    <a:pt x="6509" y="4459"/>
                    <a:pt x="6509" y="2781"/>
                  </a:cubicBezTo>
                  <a:cubicBezTo>
                    <a:pt x="6509" y="1247"/>
                    <a:pt x="5263" y="1"/>
                    <a:pt x="3729" y="1"/>
                  </a:cubicBezTo>
                  <a:close/>
                </a:path>
              </a:pathLst>
            </a:custGeom>
            <a:solidFill>
              <a:srgbClr val="ccd6df"/>
            </a:solidFill>
            <a:ln w="0">
              <a:noFill/>
            </a:ln>
          </p:spPr>
          <p:style>
            <a:lnRef idx="0"/>
            <a:fillRef idx="0"/>
            <a:effectRef idx="0"/>
            <a:fontRef idx="minor"/>
          </p:style>
        </p:sp>
        <p:sp>
          <p:nvSpPr>
            <p:cNvPr id="627" name="Google Shape;12167;p 2"/>
            <p:cNvSpPr/>
            <p:nvPr/>
          </p:nvSpPr>
          <p:spPr>
            <a:xfrm>
              <a:off x="9282240" y="2778120"/>
              <a:ext cx="271800" cy="237600"/>
            </a:xfrm>
            <a:custGeom>
              <a:avLst/>
              <a:gdLst/>
              <a:ahLst/>
              <a:rect l="l" t="t" r="r" b="b"/>
              <a:pathLst>
                <a:path w="5388" h="5001">
                  <a:moveTo>
                    <a:pt x="3902" y="0"/>
                  </a:moveTo>
                  <a:lnTo>
                    <a:pt x="3902" y="0"/>
                  </a:lnTo>
                  <a:cubicBezTo>
                    <a:pt x="4745" y="1103"/>
                    <a:pt x="4640" y="2665"/>
                    <a:pt x="3653" y="3652"/>
                  </a:cubicBezTo>
                  <a:cubicBezTo>
                    <a:pt x="3116" y="4194"/>
                    <a:pt x="2405" y="4470"/>
                    <a:pt x="1687" y="4470"/>
                  </a:cubicBezTo>
                  <a:cubicBezTo>
                    <a:pt x="1097" y="4470"/>
                    <a:pt x="503" y="4283"/>
                    <a:pt x="1" y="3902"/>
                  </a:cubicBezTo>
                  <a:lnTo>
                    <a:pt x="1" y="3902"/>
                  </a:lnTo>
                  <a:cubicBezTo>
                    <a:pt x="556" y="4628"/>
                    <a:pt x="1390" y="5001"/>
                    <a:pt x="2226" y="5001"/>
                  </a:cubicBezTo>
                  <a:cubicBezTo>
                    <a:pt x="2934" y="5001"/>
                    <a:pt x="3644" y="4734"/>
                    <a:pt x="4189" y="4189"/>
                  </a:cubicBezTo>
                  <a:cubicBezTo>
                    <a:pt x="5388" y="2991"/>
                    <a:pt x="5253" y="1016"/>
                    <a:pt x="3902" y="0"/>
                  </a:cubicBezTo>
                  <a:close/>
                </a:path>
              </a:pathLst>
            </a:custGeom>
            <a:solidFill>
              <a:srgbClr val="a9bac8"/>
            </a:solidFill>
            <a:ln w="0">
              <a:noFill/>
            </a:ln>
          </p:spPr>
          <p:style>
            <a:lnRef idx="0"/>
            <a:fillRef idx="0"/>
            <a:effectRef idx="0"/>
            <a:fontRef idx="minor"/>
          </p:style>
        </p:sp>
        <p:sp>
          <p:nvSpPr>
            <p:cNvPr id="628" name="Google Shape;12168;p 2"/>
            <p:cNvSpPr/>
            <p:nvPr/>
          </p:nvSpPr>
          <p:spPr>
            <a:xfrm>
              <a:off x="9298080" y="2791800"/>
              <a:ext cx="210240" cy="198000"/>
            </a:xfrm>
            <a:custGeom>
              <a:avLst/>
              <a:gdLst/>
              <a:ahLst/>
              <a:rect l="l" t="t" r="r" b="b"/>
              <a:pathLst>
                <a:path w="4180" h="4181">
                  <a:moveTo>
                    <a:pt x="3921" y="1"/>
                  </a:moveTo>
                  <a:cubicBezTo>
                    <a:pt x="3902" y="10"/>
                    <a:pt x="3892" y="30"/>
                    <a:pt x="3873" y="39"/>
                  </a:cubicBezTo>
                  <a:lnTo>
                    <a:pt x="39" y="3883"/>
                  </a:lnTo>
                  <a:cubicBezTo>
                    <a:pt x="19" y="3893"/>
                    <a:pt x="10" y="3912"/>
                    <a:pt x="0" y="3921"/>
                  </a:cubicBezTo>
                  <a:cubicBezTo>
                    <a:pt x="106" y="4017"/>
                    <a:pt x="221" y="4103"/>
                    <a:pt x="345" y="4180"/>
                  </a:cubicBezTo>
                  <a:lnTo>
                    <a:pt x="4180" y="346"/>
                  </a:lnTo>
                  <a:cubicBezTo>
                    <a:pt x="4103" y="221"/>
                    <a:pt x="4017" y="106"/>
                    <a:pt x="3921" y="1"/>
                  </a:cubicBezTo>
                  <a:close/>
                </a:path>
              </a:pathLst>
            </a:custGeom>
            <a:solidFill>
              <a:srgbClr val="a9bac8"/>
            </a:solidFill>
            <a:ln w="0">
              <a:noFill/>
            </a:ln>
          </p:spPr>
          <p:style>
            <a:lnRef idx="0"/>
            <a:fillRef idx="0"/>
            <a:effectRef idx="0"/>
            <a:fontRef idx="minor"/>
          </p:style>
        </p:sp>
        <p:sp>
          <p:nvSpPr>
            <p:cNvPr id="629" name="Google Shape;12169;p 2"/>
            <p:cNvSpPr/>
            <p:nvPr/>
          </p:nvSpPr>
          <p:spPr>
            <a:xfrm>
              <a:off x="9393120" y="2583720"/>
              <a:ext cx="217440" cy="391320"/>
            </a:xfrm>
            <a:custGeom>
              <a:avLst/>
              <a:gdLst/>
              <a:ahLst/>
              <a:rect l="l" t="t" r="r" b="b"/>
              <a:pathLst>
                <a:path w="4314" h="8213">
                  <a:moveTo>
                    <a:pt x="2085" y="1"/>
                  </a:moveTo>
                  <a:cubicBezTo>
                    <a:pt x="1972" y="1"/>
                    <a:pt x="1860" y="7"/>
                    <a:pt x="1773" y="26"/>
                  </a:cubicBezTo>
                  <a:cubicBezTo>
                    <a:pt x="786" y="266"/>
                    <a:pt x="0" y="1090"/>
                    <a:pt x="0" y="2145"/>
                  </a:cubicBezTo>
                  <a:lnTo>
                    <a:pt x="0" y="3487"/>
                  </a:lnTo>
                  <a:lnTo>
                    <a:pt x="29" y="3487"/>
                  </a:lnTo>
                  <a:cubicBezTo>
                    <a:pt x="2502" y="3487"/>
                    <a:pt x="3748" y="6458"/>
                    <a:pt x="2023" y="8212"/>
                  </a:cubicBezTo>
                  <a:lnTo>
                    <a:pt x="2157" y="8212"/>
                  </a:lnTo>
                  <a:cubicBezTo>
                    <a:pt x="3345" y="8212"/>
                    <a:pt x="4313" y="7254"/>
                    <a:pt x="4313" y="6056"/>
                  </a:cubicBezTo>
                  <a:lnTo>
                    <a:pt x="4313" y="2145"/>
                  </a:lnTo>
                  <a:cubicBezTo>
                    <a:pt x="4304" y="1100"/>
                    <a:pt x="3556" y="209"/>
                    <a:pt x="2531" y="26"/>
                  </a:cubicBezTo>
                  <a:cubicBezTo>
                    <a:pt x="2531" y="26"/>
                    <a:pt x="2309" y="1"/>
                    <a:pt x="2085" y="1"/>
                  </a:cubicBezTo>
                  <a:close/>
                </a:path>
              </a:pathLst>
            </a:custGeom>
            <a:solidFill>
              <a:srgbClr val="c6ced3"/>
            </a:solidFill>
            <a:ln w="0">
              <a:noFill/>
            </a:ln>
          </p:spPr>
          <p:style>
            <a:lnRef idx="0"/>
            <a:fillRef idx="0"/>
            <a:effectRef idx="0"/>
            <a:fontRef idx="minor"/>
          </p:style>
        </p:sp>
        <p:sp>
          <p:nvSpPr>
            <p:cNvPr id="630" name="Google Shape;12170;p 2"/>
            <p:cNvSpPr/>
            <p:nvPr/>
          </p:nvSpPr>
          <p:spPr>
            <a:xfrm>
              <a:off x="9482400" y="2583720"/>
              <a:ext cx="127800" cy="391320"/>
            </a:xfrm>
            <a:custGeom>
              <a:avLst/>
              <a:gdLst/>
              <a:ahLst/>
              <a:rect l="l" t="t" r="r" b="b"/>
              <a:pathLst>
                <a:path w="2550" h="8216">
                  <a:moveTo>
                    <a:pt x="398" y="1"/>
                  </a:moveTo>
                  <a:cubicBezTo>
                    <a:pt x="271" y="1"/>
                    <a:pt x="144" y="10"/>
                    <a:pt x="19" y="29"/>
                  </a:cubicBezTo>
                  <a:lnTo>
                    <a:pt x="0" y="29"/>
                  </a:lnTo>
                  <a:cubicBezTo>
                    <a:pt x="1016" y="221"/>
                    <a:pt x="1745" y="1113"/>
                    <a:pt x="1745" y="2148"/>
                  </a:cubicBezTo>
                  <a:lnTo>
                    <a:pt x="1745" y="6068"/>
                  </a:lnTo>
                  <a:cubicBezTo>
                    <a:pt x="1745" y="6950"/>
                    <a:pt x="1208" y="7736"/>
                    <a:pt x="403" y="8062"/>
                  </a:cubicBezTo>
                  <a:cubicBezTo>
                    <a:pt x="355" y="8119"/>
                    <a:pt x="307" y="8167"/>
                    <a:pt x="259" y="8215"/>
                  </a:cubicBezTo>
                  <a:lnTo>
                    <a:pt x="393" y="8215"/>
                  </a:lnTo>
                  <a:cubicBezTo>
                    <a:pt x="1582" y="8215"/>
                    <a:pt x="2550" y="7257"/>
                    <a:pt x="2550" y="6059"/>
                  </a:cubicBezTo>
                  <a:lnTo>
                    <a:pt x="2550" y="2148"/>
                  </a:lnTo>
                  <a:cubicBezTo>
                    <a:pt x="2540" y="1103"/>
                    <a:pt x="1802" y="212"/>
                    <a:pt x="777" y="29"/>
                  </a:cubicBezTo>
                  <a:cubicBezTo>
                    <a:pt x="652" y="10"/>
                    <a:pt x="525" y="1"/>
                    <a:pt x="398" y="1"/>
                  </a:cubicBezTo>
                  <a:close/>
                </a:path>
              </a:pathLst>
            </a:custGeom>
            <a:solidFill>
              <a:srgbClr val="b9c3c9"/>
            </a:solidFill>
            <a:ln w="0">
              <a:noFill/>
            </a:ln>
          </p:spPr>
          <p:style>
            <a:lnRef idx="0"/>
            <a:fillRef idx="0"/>
            <a:effectRef idx="0"/>
            <a:fontRef idx="minor"/>
          </p:style>
        </p:sp>
        <p:sp>
          <p:nvSpPr>
            <p:cNvPr id="631" name="Google Shape;12171;p 2"/>
            <p:cNvSpPr/>
            <p:nvPr/>
          </p:nvSpPr>
          <p:spPr>
            <a:xfrm>
              <a:off x="9484200" y="2779920"/>
              <a:ext cx="126360" cy="195120"/>
            </a:xfrm>
            <a:custGeom>
              <a:avLst/>
              <a:gdLst/>
              <a:ahLst/>
              <a:rect l="l" t="t" r="r" b="b"/>
              <a:pathLst>
                <a:path w="2522" h="4113">
                  <a:moveTo>
                    <a:pt x="10" y="0"/>
                  </a:moveTo>
                  <a:lnTo>
                    <a:pt x="0" y="10"/>
                  </a:lnTo>
                  <a:cubicBezTo>
                    <a:pt x="1275" y="1035"/>
                    <a:pt x="1381" y="2943"/>
                    <a:pt x="240" y="4112"/>
                  </a:cubicBezTo>
                  <a:lnTo>
                    <a:pt x="365" y="4112"/>
                  </a:lnTo>
                  <a:cubicBezTo>
                    <a:pt x="1563" y="4112"/>
                    <a:pt x="2521" y="3154"/>
                    <a:pt x="2521" y="1956"/>
                  </a:cubicBezTo>
                  <a:lnTo>
                    <a:pt x="2521" y="0"/>
                  </a:lnTo>
                  <a:close/>
                </a:path>
              </a:pathLst>
            </a:custGeom>
            <a:solidFill>
              <a:srgbClr val="657a8d"/>
            </a:solidFill>
            <a:ln w="0">
              <a:noFill/>
            </a:ln>
          </p:spPr>
          <p:style>
            <a:lnRef idx="0"/>
            <a:fillRef idx="0"/>
            <a:effectRef idx="0"/>
            <a:fontRef idx="minor"/>
          </p:style>
        </p:sp>
        <p:sp>
          <p:nvSpPr>
            <p:cNvPr id="632" name="Google Shape;12172;p 2"/>
            <p:cNvSpPr/>
            <p:nvPr/>
          </p:nvSpPr>
          <p:spPr>
            <a:xfrm>
              <a:off x="9495720" y="2779920"/>
              <a:ext cx="114480" cy="195120"/>
            </a:xfrm>
            <a:custGeom>
              <a:avLst/>
              <a:gdLst/>
              <a:ahLst/>
              <a:rect l="l" t="t" r="r" b="b"/>
              <a:pathLst>
                <a:path w="2292" h="4113">
                  <a:moveTo>
                    <a:pt x="1487" y="0"/>
                  </a:moveTo>
                  <a:lnTo>
                    <a:pt x="1487" y="1965"/>
                  </a:lnTo>
                  <a:cubicBezTo>
                    <a:pt x="1487" y="2847"/>
                    <a:pt x="950" y="3633"/>
                    <a:pt x="145" y="3959"/>
                  </a:cubicBezTo>
                  <a:cubicBezTo>
                    <a:pt x="116" y="3988"/>
                    <a:pt x="97" y="4016"/>
                    <a:pt x="78" y="4036"/>
                  </a:cubicBezTo>
                  <a:lnTo>
                    <a:pt x="68" y="4045"/>
                  </a:lnTo>
                  <a:lnTo>
                    <a:pt x="1" y="4112"/>
                  </a:lnTo>
                  <a:lnTo>
                    <a:pt x="135" y="4112"/>
                  </a:lnTo>
                  <a:cubicBezTo>
                    <a:pt x="1324" y="4112"/>
                    <a:pt x="2292" y="3154"/>
                    <a:pt x="2292" y="1956"/>
                  </a:cubicBezTo>
                  <a:lnTo>
                    <a:pt x="2292" y="0"/>
                  </a:lnTo>
                  <a:close/>
                </a:path>
              </a:pathLst>
            </a:custGeom>
            <a:solidFill>
              <a:srgbClr val="566d82"/>
            </a:solidFill>
            <a:ln w="0">
              <a:noFill/>
            </a:ln>
          </p:spPr>
          <p:style>
            <a:lnRef idx="0"/>
            <a:fillRef idx="0"/>
            <a:effectRef idx="0"/>
            <a:fontRef idx="minor"/>
          </p:style>
        </p:sp>
        <p:sp>
          <p:nvSpPr>
            <p:cNvPr id="633" name="Google Shape;12173;p 2"/>
            <p:cNvSpPr/>
            <p:nvPr/>
          </p:nvSpPr>
          <p:spPr>
            <a:xfrm>
              <a:off x="9037440" y="2731680"/>
              <a:ext cx="136440" cy="121320"/>
            </a:xfrm>
            <a:custGeom>
              <a:avLst/>
              <a:gdLst/>
              <a:ahLst/>
              <a:rect l="l" t="t" r="r" b="b"/>
              <a:pathLst>
                <a:path w="2723" h="2580">
                  <a:moveTo>
                    <a:pt x="1357" y="1"/>
                  </a:moveTo>
                  <a:cubicBezTo>
                    <a:pt x="1249" y="1"/>
                    <a:pt x="1141" y="73"/>
                    <a:pt x="1141" y="217"/>
                  </a:cubicBezTo>
                  <a:lnTo>
                    <a:pt x="1141" y="1079"/>
                  </a:lnTo>
                  <a:lnTo>
                    <a:pt x="288" y="1079"/>
                  </a:lnTo>
                  <a:cubicBezTo>
                    <a:pt x="1" y="1079"/>
                    <a:pt x="1" y="1511"/>
                    <a:pt x="288" y="1511"/>
                  </a:cubicBezTo>
                  <a:lnTo>
                    <a:pt x="1141" y="1511"/>
                  </a:lnTo>
                  <a:lnTo>
                    <a:pt x="1141" y="2364"/>
                  </a:lnTo>
                  <a:cubicBezTo>
                    <a:pt x="1141" y="2508"/>
                    <a:pt x="1249" y="2579"/>
                    <a:pt x="1357" y="2579"/>
                  </a:cubicBezTo>
                  <a:cubicBezTo>
                    <a:pt x="1465" y="2579"/>
                    <a:pt x="1573" y="2508"/>
                    <a:pt x="1573" y="2364"/>
                  </a:cubicBezTo>
                  <a:lnTo>
                    <a:pt x="1573" y="1511"/>
                  </a:lnTo>
                  <a:lnTo>
                    <a:pt x="2435" y="1511"/>
                  </a:lnTo>
                  <a:cubicBezTo>
                    <a:pt x="2720" y="1501"/>
                    <a:pt x="2723" y="1079"/>
                    <a:pt x="2445" y="1079"/>
                  </a:cubicBezTo>
                  <a:cubicBezTo>
                    <a:pt x="2442" y="1079"/>
                    <a:pt x="2439" y="1079"/>
                    <a:pt x="2435" y="1079"/>
                  </a:cubicBezTo>
                  <a:lnTo>
                    <a:pt x="1573" y="1079"/>
                  </a:lnTo>
                  <a:lnTo>
                    <a:pt x="1573" y="217"/>
                  </a:lnTo>
                  <a:cubicBezTo>
                    <a:pt x="1573" y="73"/>
                    <a:pt x="1465" y="1"/>
                    <a:pt x="1357" y="1"/>
                  </a:cubicBezTo>
                  <a:close/>
                </a:path>
              </a:pathLst>
            </a:custGeom>
            <a:solidFill>
              <a:srgbClr val="ffffff"/>
            </a:solidFill>
            <a:ln w="0">
              <a:noFill/>
            </a:ln>
          </p:spPr>
          <p:style>
            <a:lnRef idx="0"/>
            <a:fillRef idx="0"/>
            <a:effectRef idx="0"/>
            <a:fontRef idx="minor"/>
          </p:style>
        </p:sp>
        <p:sp>
          <p:nvSpPr>
            <p:cNvPr id="634" name="Google Shape;12174;p 2"/>
            <p:cNvSpPr/>
            <p:nvPr/>
          </p:nvSpPr>
          <p:spPr>
            <a:xfrm>
              <a:off x="9018000" y="2403360"/>
              <a:ext cx="19800" cy="134280"/>
            </a:xfrm>
            <a:custGeom>
              <a:avLst/>
              <a:gdLst/>
              <a:ahLst/>
              <a:rect l="l" t="t" r="r" b="b"/>
              <a:pathLst>
                <a:path w="432" h="2843">
                  <a:moveTo>
                    <a:pt x="216" y="0"/>
                  </a:moveTo>
                  <a:cubicBezTo>
                    <a:pt x="108" y="0"/>
                    <a:pt x="0" y="72"/>
                    <a:pt x="0" y="216"/>
                  </a:cubicBezTo>
                  <a:lnTo>
                    <a:pt x="0" y="2622"/>
                  </a:lnTo>
                  <a:cubicBezTo>
                    <a:pt x="0" y="2747"/>
                    <a:pt x="96" y="2843"/>
                    <a:pt x="221" y="2843"/>
                  </a:cubicBezTo>
                  <a:cubicBezTo>
                    <a:pt x="336" y="2843"/>
                    <a:pt x="432" y="2747"/>
                    <a:pt x="432" y="2622"/>
                  </a:cubicBezTo>
                  <a:lnTo>
                    <a:pt x="432" y="216"/>
                  </a:lnTo>
                  <a:cubicBezTo>
                    <a:pt x="432" y="72"/>
                    <a:pt x="324" y="0"/>
                    <a:pt x="216" y="0"/>
                  </a:cubicBezTo>
                  <a:close/>
                </a:path>
              </a:pathLst>
            </a:custGeom>
            <a:solidFill>
              <a:srgbClr val="3d546c"/>
            </a:solidFill>
            <a:ln w="0">
              <a:noFill/>
            </a:ln>
          </p:spPr>
          <p:style>
            <a:lnRef idx="0"/>
            <a:fillRef idx="0"/>
            <a:effectRef idx="0"/>
            <a:fontRef idx="minor"/>
          </p:style>
        </p:sp>
        <p:sp>
          <p:nvSpPr>
            <p:cNvPr id="635" name="Google Shape;12175;p 2"/>
            <p:cNvSpPr/>
            <p:nvPr/>
          </p:nvSpPr>
          <p:spPr>
            <a:xfrm>
              <a:off x="9095760" y="2403360"/>
              <a:ext cx="20160" cy="134280"/>
            </a:xfrm>
            <a:custGeom>
              <a:avLst/>
              <a:gdLst/>
              <a:ahLst/>
              <a:rect l="l" t="t" r="r" b="b"/>
              <a:pathLst>
                <a:path w="433" h="2843">
                  <a:moveTo>
                    <a:pt x="217" y="0"/>
                  </a:moveTo>
                  <a:cubicBezTo>
                    <a:pt x="109" y="0"/>
                    <a:pt x="1" y="72"/>
                    <a:pt x="1" y="216"/>
                  </a:cubicBezTo>
                  <a:lnTo>
                    <a:pt x="1" y="2622"/>
                  </a:lnTo>
                  <a:cubicBezTo>
                    <a:pt x="1" y="2747"/>
                    <a:pt x="97" y="2843"/>
                    <a:pt x="212" y="2843"/>
                  </a:cubicBezTo>
                  <a:cubicBezTo>
                    <a:pt x="336" y="2843"/>
                    <a:pt x="432" y="2747"/>
                    <a:pt x="432" y="2622"/>
                  </a:cubicBezTo>
                  <a:lnTo>
                    <a:pt x="432" y="216"/>
                  </a:lnTo>
                  <a:cubicBezTo>
                    <a:pt x="432" y="72"/>
                    <a:pt x="324" y="0"/>
                    <a:pt x="217" y="0"/>
                  </a:cubicBezTo>
                  <a:close/>
                </a:path>
              </a:pathLst>
            </a:custGeom>
            <a:solidFill>
              <a:srgbClr val="3d546c"/>
            </a:solidFill>
            <a:ln w="0">
              <a:noFill/>
            </a:ln>
          </p:spPr>
          <p:style>
            <a:lnRef idx="0"/>
            <a:fillRef idx="0"/>
            <a:effectRef idx="0"/>
            <a:fontRef idx="minor"/>
          </p:style>
        </p:sp>
        <p:sp>
          <p:nvSpPr>
            <p:cNvPr id="636" name="Google Shape;12176;p 2"/>
            <p:cNvSpPr/>
            <p:nvPr/>
          </p:nvSpPr>
          <p:spPr>
            <a:xfrm>
              <a:off x="9173880" y="2403360"/>
              <a:ext cx="19800" cy="134280"/>
            </a:xfrm>
            <a:custGeom>
              <a:avLst/>
              <a:gdLst/>
              <a:ahLst/>
              <a:rect l="l" t="t" r="r" b="b"/>
              <a:pathLst>
                <a:path w="432" h="2843">
                  <a:moveTo>
                    <a:pt x="216" y="0"/>
                  </a:moveTo>
                  <a:cubicBezTo>
                    <a:pt x="108" y="0"/>
                    <a:pt x="1" y="72"/>
                    <a:pt x="1" y="216"/>
                  </a:cubicBezTo>
                  <a:lnTo>
                    <a:pt x="1" y="2622"/>
                  </a:lnTo>
                  <a:cubicBezTo>
                    <a:pt x="1" y="2747"/>
                    <a:pt x="96" y="2843"/>
                    <a:pt x="211" y="2843"/>
                  </a:cubicBezTo>
                  <a:cubicBezTo>
                    <a:pt x="336" y="2843"/>
                    <a:pt x="432" y="2747"/>
                    <a:pt x="432" y="2622"/>
                  </a:cubicBezTo>
                  <a:lnTo>
                    <a:pt x="432" y="216"/>
                  </a:lnTo>
                  <a:cubicBezTo>
                    <a:pt x="432" y="72"/>
                    <a:pt x="324" y="0"/>
                    <a:pt x="216" y="0"/>
                  </a:cubicBezTo>
                  <a:close/>
                </a:path>
              </a:pathLst>
            </a:custGeom>
            <a:solidFill>
              <a:srgbClr val="3d546c"/>
            </a:solidFill>
            <a:ln w="0">
              <a:noFill/>
            </a:ln>
          </p:spPr>
          <p:style>
            <a:lnRef idx="0"/>
            <a:fillRef idx="0"/>
            <a:effectRef idx="0"/>
            <a:fontRef idx="minor"/>
          </p:style>
        </p:sp>
        <p:sp>
          <p:nvSpPr>
            <p:cNvPr id="637" name="Google Shape;12177;p 2"/>
            <p:cNvSpPr/>
            <p:nvPr/>
          </p:nvSpPr>
          <p:spPr>
            <a:xfrm>
              <a:off x="9281520" y="2783160"/>
              <a:ext cx="223200" cy="202680"/>
            </a:xfrm>
            <a:custGeom>
              <a:avLst/>
              <a:gdLst/>
              <a:ahLst/>
              <a:rect l="l" t="t" r="r" b="b"/>
              <a:pathLst>
                <a:path w="4432" h="4274">
                  <a:moveTo>
                    <a:pt x="4118" y="0"/>
                  </a:moveTo>
                  <a:cubicBezTo>
                    <a:pt x="4068" y="0"/>
                    <a:pt x="4016" y="20"/>
                    <a:pt x="3969" y="66"/>
                  </a:cubicBezTo>
                  <a:lnTo>
                    <a:pt x="126" y="3910"/>
                  </a:lnTo>
                  <a:cubicBezTo>
                    <a:pt x="1" y="4044"/>
                    <a:pt x="97" y="4264"/>
                    <a:pt x="279" y="4274"/>
                  </a:cubicBezTo>
                  <a:cubicBezTo>
                    <a:pt x="336" y="4274"/>
                    <a:pt x="394" y="4245"/>
                    <a:pt x="432" y="4216"/>
                  </a:cubicBezTo>
                  <a:lnTo>
                    <a:pt x="4276" y="373"/>
                  </a:lnTo>
                  <a:cubicBezTo>
                    <a:pt x="4431" y="218"/>
                    <a:pt x="4285" y="0"/>
                    <a:pt x="4118" y="0"/>
                  </a:cubicBezTo>
                  <a:close/>
                </a:path>
              </a:pathLst>
            </a:custGeom>
            <a:solidFill>
              <a:srgbClr val="99aebe"/>
            </a:solidFill>
            <a:ln w="0">
              <a:noFill/>
            </a:ln>
          </p:spPr>
          <p:style>
            <a:lnRef idx="0"/>
            <a:fillRef idx="0"/>
            <a:effectRef idx="0"/>
            <a:fontRef idx="minor"/>
          </p:style>
        </p:sp>
      </p:grpSp>
      <p:grpSp>
        <p:nvGrpSpPr>
          <p:cNvPr id="638" name="Google Shape;12352;p 1"/>
          <p:cNvGrpSpPr/>
          <p:nvPr/>
        </p:nvGrpSpPr>
        <p:grpSpPr>
          <a:xfrm>
            <a:off x="8307720" y="3123720"/>
            <a:ext cx="535680" cy="653760"/>
            <a:chOff x="8307720" y="3123720"/>
            <a:chExt cx="535680" cy="653760"/>
          </a:xfrm>
        </p:grpSpPr>
        <p:sp>
          <p:nvSpPr>
            <p:cNvPr id="639" name="Google Shape;12353;p 1"/>
            <p:cNvSpPr/>
            <p:nvPr/>
          </p:nvSpPr>
          <p:spPr>
            <a:xfrm>
              <a:off x="8312400" y="3123720"/>
              <a:ext cx="223200" cy="653760"/>
            </a:xfrm>
            <a:custGeom>
              <a:avLst/>
              <a:gdLst/>
              <a:ahLst/>
              <a:rect l="l" t="t" r="r" b="b"/>
              <a:pathLst>
                <a:path w="3366" h="13823">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rgbClr val="657a8d"/>
            </a:solidFill>
            <a:ln w="0">
              <a:noFill/>
            </a:ln>
          </p:spPr>
          <p:style>
            <a:lnRef idx="0"/>
            <a:fillRef idx="0"/>
            <a:effectRef idx="0"/>
            <a:fontRef idx="minor"/>
          </p:style>
        </p:sp>
        <p:sp>
          <p:nvSpPr>
            <p:cNvPr id="640" name="Google Shape;12354;p 1"/>
            <p:cNvSpPr/>
            <p:nvPr/>
          </p:nvSpPr>
          <p:spPr>
            <a:xfrm>
              <a:off x="8312400" y="3123720"/>
              <a:ext cx="223200" cy="279360"/>
            </a:xfrm>
            <a:custGeom>
              <a:avLst/>
              <a:gdLst/>
              <a:ahLst/>
              <a:rect l="l" t="t" r="r" b="b"/>
              <a:pathLst>
                <a:path w="3366" h="5935">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rgbClr val="a4b3bf"/>
            </a:solidFill>
            <a:ln w="0">
              <a:noFill/>
            </a:ln>
          </p:spPr>
          <p:style>
            <a:lnRef idx="0"/>
            <a:fillRef idx="0"/>
            <a:effectRef idx="0"/>
            <a:fontRef idx="minor"/>
          </p:style>
        </p:sp>
        <p:sp>
          <p:nvSpPr>
            <p:cNvPr id="641" name="Google Shape;12355;p 1"/>
            <p:cNvSpPr/>
            <p:nvPr/>
          </p:nvSpPr>
          <p:spPr>
            <a:xfrm>
              <a:off x="8312400" y="3405960"/>
              <a:ext cx="223200" cy="371520"/>
            </a:xfrm>
            <a:custGeom>
              <a:avLst/>
              <a:gdLst/>
              <a:ahLst/>
              <a:rect l="l" t="t" r="r" b="b"/>
              <a:pathLst>
                <a:path w="3366" h="7871">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rgbClr val="a4b3bf"/>
            </a:solidFill>
            <a:ln w="0">
              <a:noFill/>
            </a:ln>
          </p:spPr>
          <p:style>
            <a:lnRef idx="0"/>
            <a:fillRef idx="0"/>
            <a:effectRef idx="0"/>
            <a:fontRef idx="minor"/>
          </p:style>
        </p:sp>
        <p:sp>
          <p:nvSpPr>
            <p:cNvPr id="642" name="Google Shape;12356;p 1"/>
            <p:cNvSpPr/>
            <p:nvPr/>
          </p:nvSpPr>
          <p:spPr>
            <a:xfrm>
              <a:off x="8318880" y="3253680"/>
              <a:ext cx="210600" cy="16920"/>
            </a:xfrm>
            <a:custGeom>
              <a:avLst/>
              <a:gdLst/>
              <a:ahLst/>
              <a:rect l="l" t="t" r="r" b="b"/>
              <a:pathLst>
                <a:path w="3174" h="403">
                  <a:moveTo>
                    <a:pt x="269" y="0"/>
                  </a:moveTo>
                  <a:cubicBezTo>
                    <a:pt x="1" y="0"/>
                    <a:pt x="1" y="403"/>
                    <a:pt x="269" y="403"/>
                  </a:cubicBezTo>
                  <a:lnTo>
                    <a:pt x="2905" y="403"/>
                  </a:lnTo>
                  <a:cubicBezTo>
                    <a:pt x="3173" y="403"/>
                    <a:pt x="3173" y="0"/>
                    <a:pt x="2905" y="0"/>
                  </a:cubicBezTo>
                  <a:close/>
                </a:path>
              </a:pathLst>
            </a:custGeom>
            <a:solidFill>
              <a:srgbClr val="657a8d"/>
            </a:solidFill>
            <a:ln w="0">
              <a:noFill/>
            </a:ln>
          </p:spPr>
          <p:style>
            <a:lnRef idx="0"/>
            <a:fillRef idx="0"/>
            <a:effectRef idx="0"/>
            <a:fontRef idx="minor"/>
          </p:style>
        </p:sp>
        <p:sp>
          <p:nvSpPr>
            <p:cNvPr id="643" name="Google Shape;12357;p 1"/>
            <p:cNvSpPr/>
            <p:nvPr/>
          </p:nvSpPr>
          <p:spPr>
            <a:xfrm>
              <a:off x="8307720" y="3441960"/>
              <a:ext cx="227880" cy="16920"/>
            </a:xfrm>
            <a:custGeom>
              <a:avLst/>
              <a:gdLst/>
              <a:ahLst/>
              <a:rect l="l" t="t" r="r" b="b"/>
              <a:pathLst>
                <a:path w="3433" h="404">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rgbClr val="a8bac8"/>
            </a:solidFill>
            <a:ln w="0">
              <a:noFill/>
            </a:ln>
          </p:spPr>
          <p:style>
            <a:lnRef idx="0"/>
            <a:fillRef idx="0"/>
            <a:effectRef idx="0"/>
            <a:fontRef idx="minor"/>
          </p:style>
        </p:sp>
        <p:sp>
          <p:nvSpPr>
            <p:cNvPr id="644" name="Google Shape;12358;p 1"/>
            <p:cNvSpPr/>
            <p:nvPr/>
          </p:nvSpPr>
          <p:spPr>
            <a:xfrm>
              <a:off x="8318880" y="3312360"/>
              <a:ext cx="210600" cy="16920"/>
            </a:xfrm>
            <a:custGeom>
              <a:avLst/>
              <a:gdLst/>
              <a:ahLst/>
              <a:rect l="l" t="t" r="r" b="b"/>
              <a:pathLst>
                <a:path w="3174" h="404">
                  <a:moveTo>
                    <a:pt x="269" y="1"/>
                  </a:moveTo>
                  <a:cubicBezTo>
                    <a:pt x="1" y="1"/>
                    <a:pt x="1" y="403"/>
                    <a:pt x="269" y="403"/>
                  </a:cubicBezTo>
                  <a:lnTo>
                    <a:pt x="2905" y="403"/>
                  </a:lnTo>
                  <a:cubicBezTo>
                    <a:pt x="3173" y="403"/>
                    <a:pt x="3173" y="1"/>
                    <a:pt x="2905" y="1"/>
                  </a:cubicBezTo>
                  <a:close/>
                </a:path>
              </a:pathLst>
            </a:custGeom>
            <a:solidFill>
              <a:srgbClr val="657a8d"/>
            </a:solidFill>
            <a:ln w="0">
              <a:noFill/>
            </a:ln>
          </p:spPr>
          <p:style>
            <a:lnRef idx="0"/>
            <a:fillRef idx="0"/>
            <a:effectRef idx="0"/>
            <a:fontRef idx="minor"/>
          </p:style>
        </p:sp>
        <p:sp>
          <p:nvSpPr>
            <p:cNvPr id="645" name="Google Shape;12359;p 1"/>
            <p:cNvSpPr/>
            <p:nvPr/>
          </p:nvSpPr>
          <p:spPr>
            <a:xfrm>
              <a:off x="8318880" y="3573000"/>
              <a:ext cx="210600" cy="16920"/>
            </a:xfrm>
            <a:custGeom>
              <a:avLst/>
              <a:gdLst/>
              <a:ahLst/>
              <a:rect l="l" t="t" r="r" b="b"/>
              <a:pathLst>
                <a:path w="3174" h="40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rgbClr val="657a8d"/>
            </a:solidFill>
            <a:ln w="0">
              <a:noFill/>
            </a:ln>
          </p:spPr>
          <p:style>
            <a:lnRef idx="0"/>
            <a:fillRef idx="0"/>
            <a:effectRef idx="0"/>
            <a:fontRef idx="minor"/>
          </p:style>
        </p:sp>
        <p:sp>
          <p:nvSpPr>
            <p:cNvPr id="646" name="Google Shape;12360;p 1"/>
            <p:cNvSpPr/>
            <p:nvPr/>
          </p:nvSpPr>
          <p:spPr>
            <a:xfrm>
              <a:off x="8318880" y="3630600"/>
              <a:ext cx="210600" cy="16920"/>
            </a:xfrm>
            <a:custGeom>
              <a:avLst/>
              <a:gdLst/>
              <a:ahLst/>
              <a:rect l="l" t="t" r="r" b="b"/>
              <a:pathLst>
                <a:path w="3174" h="404">
                  <a:moveTo>
                    <a:pt x="269" y="0"/>
                  </a:moveTo>
                  <a:cubicBezTo>
                    <a:pt x="1" y="0"/>
                    <a:pt x="1" y="403"/>
                    <a:pt x="269" y="403"/>
                  </a:cubicBezTo>
                  <a:lnTo>
                    <a:pt x="2905" y="403"/>
                  </a:lnTo>
                  <a:cubicBezTo>
                    <a:pt x="3173" y="403"/>
                    <a:pt x="3173" y="0"/>
                    <a:pt x="2905" y="0"/>
                  </a:cubicBezTo>
                  <a:close/>
                </a:path>
              </a:pathLst>
            </a:custGeom>
            <a:solidFill>
              <a:srgbClr val="657a8d"/>
            </a:solidFill>
            <a:ln w="0">
              <a:noFill/>
            </a:ln>
          </p:spPr>
          <p:style>
            <a:lnRef idx="0"/>
            <a:fillRef idx="0"/>
            <a:effectRef idx="0"/>
            <a:fontRef idx="minor"/>
          </p:style>
        </p:sp>
        <p:sp>
          <p:nvSpPr>
            <p:cNvPr id="647" name="Google Shape;12361;p 1"/>
            <p:cNvSpPr/>
            <p:nvPr/>
          </p:nvSpPr>
          <p:spPr>
            <a:xfrm>
              <a:off x="8615880" y="3123720"/>
              <a:ext cx="222840" cy="653760"/>
            </a:xfrm>
            <a:custGeom>
              <a:avLst/>
              <a:gdLst/>
              <a:ahLst/>
              <a:rect l="l" t="t" r="r" b="b"/>
              <a:pathLst>
                <a:path w="3365" h="13823">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rgbClr val="657a8d"/>
            </a:solidFill>
            <a:ln w="0">
              <a:noFill/>
            </a:ln>
          </p:spPr>
          <p:style>
            <a:lnRef idx="0"/>
            <a:fillRef idx="0"/>
            <a:effectRef idx="0"/>
            <a:fontRef idx="minor"/>
          </p:style>
        </p:sp>
        <p:sp>
          <p:nvSpPr>
            <p:cNvPr id="648" name="Google Shape;12362;p 1"/>
            <p:cNvSpPr/>
            <p:nvPr/>
          </p:nvSpPr>
          <p:spPr>
            <a:xfrm>
              <a:off x="8664840" y="3124080"/>
              <a:ext cx="173880" cy="117360"/>
            </a:xfrm>
            <a:custGeom>
              <a:avLst/>
              <a:gdLst/>
              <a:ahLst/>
              <a:rect l="l" t="t" r="r" b="b"/>
              <a:pathLst>
                <a:path w="2636" h="2522">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rgbClr val="a4b3bf"/>
            </a:solidFill>
            <a:ln w="0">
              <a:noFill/>
            </a:ln>
          </p:spPr>
          <p:style>
            <a:lnRef idx="0"/>
            <a:fillRef idx="0"/>
            <a:effectRef idx="0"/>
            <a:fontRef idx="minor"/>
          </p:style>
        </p:sp>
        <p:sp>
          <p:nvSpPr>
            <p:cNvPr id="649" name="Google Shape;12363;p 1"/>
            <p:cNvSpPr/>
            <p:nvPr/>
          </p:nvSpPr>
          <p:spPr>
            <a:xfrm>
              <a:off x="8615880" y="3245040"/>
              <a:ext cx="223560" cy="532440"/>
            </a:xfrm>
            <a:custGeom>
              <a:avLst/>
              <a:gdLst/>
              <a:ahLst/>
              <a:rect l="l" t="t" r="r" b="b"/>
              <a:pathLst>
                <a:path w="3375" h="11259">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rgbClr val="a4b3bf"/>
            </a:solidFill>
            <a:ln w="0">
              <a:noFill/>
            </a:ln>
          </p:spPr>
          <p:style>
            <a:lnRef idx="0"/>
            <a:fillRef idx="0"/>
            <a:effectRef idx="0"/>
            <a:fontRef idx="minor"/>
          </p:style>
        </p:sp>
        <p:sp>
          <p:nvSpPr>
            <p:cNvPr id="650" name="Google Shape;12364;p 1"/>
            <p:cNvSpPr/>
            <p:nvPr/>
          </p:nvSpPr>
          <p:spPr>
            <a:xfrm>
              <a:off x="8611560" y="3280680"/>
              <a:ext cx="231840" cy="17280"/>
            </a:xfrm>
            <a:custGeom>
              <a:avLst/>
              <a:gdLst/>
              <a:ahLst/>
              <a:rect l="l" t="t" r="r" b="b"/>
              <a:pathLst>
                <a:path w="3500" h="403">
                  <a:moveTo>
                    <a:pt x="269" y="0"/>
                  </a:moveTo>
                  <a:cubicBezTo>
                    <a:pt x="0" y="0"/>
                    <a:pt x="0" y="403"/>
                    <a:pt x="269" y="403"/>
                  </a:cubicBezTo>
                  <a:lnTo>
                    <a:pt x="3231" y="403"/>
                  </a:lnTo>
                  <a:cubicBezTo>
                    <a:pt x="3499" y="403"/>
                    <a:pt x="3499" y="0"/>
                    <a:pt x="3231" y="0"/>
                  </a:cubicBezTo>
                  <a:close/>
                </a:path>
              </a:pathLst>
            </a:custGeom>
            <a:solidFill>
              <a:srgbClr val="a8bac8"/>
            </a:solidFill>
            <a:ln w="0">
              <a:noFill/>
            </a:ln>
          </p:spPr>
          <p:style>
            <a:lnRef idx="0"/>
            <a:fillRef idx="0"/>
            <a:effectRef idx="0"/>
            <a:fontRef idx="minor"/>
          </p:style>
        </p:sp>
        <p:sp>
          <p:nvSpPr>
            <p:cNvPr id="651" name="Google Shape;12365;p 1"/>
            <p:cNvSpPr/>
            <p:nvPr/>
          </p:nvSpPr>
          <p:spPr>
            <a:xfrm>
              <a:off x="8611560" y="3601080"/>
              <a:ext cx="231840" cy="16920"/>
            </a:xfrm>
            <a:custGeom>
              <a:avLst/>
              <a:gdLst/>
              <a:ahLst/>
              <a:rect l="l" t="t" r="r" b="b"/>
              <a:pathLst>
                <a:path w="3500" h="403">
                  <a:moveTo>
                    <a:pt x="269" y="0"/>
                  </a:moveTo>
                  <a:cubicBezTo>
                    <a:pt x="0" y="0"/>
                    <a:pt x="0" y="403"/>
                    <a:pt x="269" y="403"/>
                  </a:cubicBezTo>
                  <a:lnTo>
                    <a:pt x="3231" y="403"/>
                  </a:lnTo>
                  <a:cubicBezTo>
                    <a:pt x="3499" y="403"/>
                    <a:pt x="3499" y="0"/>
                    <a:pt x="3231" y="0"/>
                  </a:cubicBezTo>
                  <a:close/>
                </a:path>
              </a:pathLst>
            </a:custGeom>
            <a:solidFill>
              <a:srgbClr val="b8c3cb"/>
            </a:solidFill>
            <a:ln w="0">
              <a:noFill/>
            </a:ln>
          </p:spPr>
          <p:style>
            <a:lnRef idx="0"/>
            <a:fillRef idx="0"/>
            <a:effectRef idx="0"/>
            <a:fontRef idx="minor"/>
          </p:style>
        </p:sp>
        <p:sp>
          <p:nvSpPr>
            <p:cNvPr id="652" name="Google Shape;12366;p 1"/>
            <p:cNvSpPr/>
            <p:nvPr/>
          </p:nvSpPr>
          <p:spPr>
            <a:xfrm>
              <a:off x="8621640" y="3412800"/>
              <a:ext cx="206280" cy="16920"/>
            </a:xfrm>
            <a:custGeom>
              <a:avLst/>
              <a:gdLst/>
              <a:ahLst/>
              <a:rect l="l" t="t" r="r" b="b"/>
              <a:pathLst>
                <a:path w="3117" h="404">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rgbClr val="a4b3bf"/>
            </a:solidFill>
            <a:ln w="0">
              <a:noFill/>
            </a:ln>
          </p:spPr>
          <p:style>
            <a:lnRef idx="0"/>
            <a:fillRef idx="0"/>
            <a:effectRef idx="0"/>
            <a:fontRef idx="minor"/>
          </p:style>
        </p:sp>
        <p:sp>
          <p:nvSpPr>
            <p:cNvPr id="653" name="Google Shape;12367;p 1"/>
            <p:cNvSpPr/>
            <p:nvPr/>
          </p:nvSpPr>
          <p:spPr>
            <a:xfrm>
              <a:off x="8621640" y="3471480"/>
              <a:ext cx="210600" cy="16920"/>
            </a:xfrm>
            <a:custGeom>
              <a:avLst/>
              <a:gdLst/>
              <a:ahLst/>
              <a:rect l="l" t="t" r="r" b="b"/>
              <a:pathLst>
                <a:path w="3184" h="404">
                  <a:moveTo>
                    <a:pt x="269" y="1"/>
                  </a:moveTo>
                  <a:cubicBezTo>
                    <a:pt x="1" y="1"/>
                    <a:pt x="1" y="403"/>
                    <a:pt x="269" y="403"/>
                  </a:cubicBezTo>
                  <a:lnTo>
                    <a:pt x="2915" y="403"/>
                  </a:lnTo>
                  <a:cubicBezTo>
                    <a:pt x="3183" y="403"/>
                    <a:pt x="3183" y="1"/>
                    <a:pt x="2915" y="1"/>
                  </a:cubicBezTo>
                  <a:close/>
                </a:path>
              </a:pathLst>
            </a:custGeom>
            <a:solidFill>
              <a:srgbClr val="a4b3bf"/>
            </a:solidFill>
            <a:ln w="0">
              <a:noFill/>
            </a:ln>
          </p:spPr>
          <p:style>
            <a:lnRef idx="0"/>
            <a:fillRef idx="0"/>
            <a:effectRef idx="0"/>
            <a:fontRef idx="minor"/>
          </p:style>
        </p:sp>
      </p:grpSp>
      <p:grpSp>
        <p:nvGrpSpPr>
          <p:cNvPr id="654" name="Google Shape;11763;p 2"/>
          <p:cNvGrpSpPr/>
          <p:nvPr/>
        </p:nvGrpSpPr>
        <p:grpSpPr>
          <a:xfrm>
            <a:off x="8940600" y="3809880"/>
            <a:ext cx="591480" cy="735840"/>
            <a:chOff x="8940600" y="3809880"/>
            <a:chExt cx="591480" cy="735840"/>
          </a:xfrm>
        </p:grpSpPr>
        <p:sp>
          <p:nvSpPr>
            <p:cNvPr id="655" name="Google Shape;11764;p 2"/>
            <p:cNvSpPr/>
            <p:nvPr/>
          </p:nvSpPr>
          <p:spPr>
            <a:xfrm>
              <a:off x="8940600" y="4506480"/>
              <a:ext cx="591480" cy="39240"/>
            </a:xfrm>
            <a:custGeom>
              <a:avLst/>
              <a:gdLst/>
              <a:ahLst/>
              <a:rect l="l" t="t" r="r" b="b"/>
              <a:pathLst>
                <a:path w="13823" h="787">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w="0">
              <a:noFill/>
            </a:ln>
          </p:spPr>
          <p:style>
            <a:lnRef idx="0"/>
            <a:fillRef idx="0"/>
            <a:effectRef idx="0"/>
            <a:fontRef idx="minor"/>
          </p:style>
        </p:sp>
        <p:sp>
          <p:nvSpPr>
            <p:cNvPr id="656" name="Google Shape;11765;p 2"/>
            <p:cNvSpPr/>
            <p:nvPr/>
          </p:nvSpPr>
          <p:spPr>
            <a:xfrm>
              <a:off x="8940960" y="4505760"/>
              <a:ext cx="591120" cy="16560"/>
            </a:xfrm>
            <a:custGeom>
              <a:avLst/>
              <a:gdLst/>
              <a:ahLst/>
              <a:rect l="l" t="t" r="r" b="b"/>
              <a:pathLst>
                <a:path w="13814" h="355">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w="0">
              <a:noFill/>
            </a:ln>
          </p:spPr>
          <p:style>
            <a:lnRef idx="0"/>
            <a:fillRef idx="0"/>
            <a:effectRef idx="0"/>
            <a:fontRef idx="minor"/>
          </p:style>
        </p:sp>
        <p:sp>
          <p:nvSpPr>
            <p:cNvPr id="657" name="Google Shape;11766;p 2"/>
            <p:cNvSpPr/>
            <p:nvPr/>
          </p:nvSpPr>
          <p:spPr>
            <a:xfrm>
              <a:off x="9087840" y="3997440"/>
              <a:ext cx="297000" cy="507240"/>
            </a:xfrm>
            <a:custGeom>
              <a:avLst/>
              <a:gdLst/>
              <a:ahLst/>
              <a:rect l="l" t="t" r="r" b="b"/>
              <a:pathLst>
                <a:path w="6960" h="9529">
                  <a:moveTo>
                    <a:pt x="1" y="1"/>
                  </a:moveTo>
                  <a:lnTo>
                    <a:pt x="1" y="9529"/>
                  </a:lnTo>
                  <a:lnTo>
                    <a:pt x="6960" y="9529"/>
                  </a:lnTo>
                  <a:lnTo>
                    <a:pt x="6960" y="1"/>
                  </a:lnTo>
                  <a:close/>
                </a:path>
              </a:pathLst>
            </a:custGeom>
            <a:solidFill>
              <a:srgbClr val="e1e5e9"/>
            </a:solidFill>
            <a:ln w="0">
              <a:noFill/>
            </a:ln>
          </p:spPr>
          <p:style>
            <a:lnRef idx="0"/>
            <a:fillRef idx="0"/>
            <a:effectRef idx="0"/>
            <a:fontRef idx="minor"/>
          </p:style>
        </p:sp>
        <p:sp>
          <p:nvSpPr>
            <p:cNvPr id="658" name="Google Shape;11767;p 2"/>
            <p:cNvSpPr/>
            <p:nvPr/>
          </p:nvSpPr>
          <p:spPr>
            <a:xfrm>
              <a:off x="9065160" y="3957120"/>
              <a:ext cx="342000" cy="38520"/>
            </a:xfrm>
            <a:custGeom>
              <a:avLst/>
              <a:gdLst/>
              <a:ahLst/>
              <a:rect l="l" t="t" r="r" b="b"/>
              <a:pathLst>
                <a:path w="8014" h="758">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w="0">
              <a:noFill/>
            </a:ln>
          </p:spPr>
          <p:style>
            <a:lnRef idx="0"/>
            <a:fillRef idx="0"/>
            <a:effectRef idx="0"/>
            <a:fontRef idx="minor"/>
          </p:style>
        </p:sp>
        <p:sp>
          <p:nvSpPr>
            <p:cNvPr id="659" name="Google Shape;11768;p 2"/>
            <p:cNvSpPr/>
            <p:nvPr/>
          </p:nvSpPr>
          <p:spPr>
            <a:xfrm>
              <a:off x="9353880" y="3957120"/>
              <a:ext cx="53280" cy="37800"/>
            </a:xfrm>
            <a:custGeom>
              <a:avLst/>
              <a:gdLst/>
              <a:ahLst/>
              <a:rect l="l" t="t" r="r" b="b"/>
              <a:pathLst>
                <a:path w="1295" h="748">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w="0">
              <a:noFill/>
            </a:ln>
          </p:spPr>
          <p:style>
            <a:lnRef idx="0"/>
            <a:fillRef idx="0"/>
            <a:effectRef idx="0"/>
            <a:fontRef idx="minor"/>
          </p:style>
        </p:sp>
        <p:sp>
          <p:nvSpPr>
            <p:cNvPr id="660" name="Google Shape;11769;p 2"/>
            <p:cNvSpPr/>
            <p:nvPr/>
          </p:nvSpPr>
          <p:spPr>
            <a:xfrm>
              <a:off x="8940600" y="4071960"/>
              <a:ext cx="145440" cy="37800"/>
            </a:xfrm>
            <a:custGeom>
              <a:avLst/>
              <a:gdLst/>
              <a:ahLst/>
              <a:rect l="l" t="t" r="r" b="b"/>
              <a:pathLst>
                <a:path w="3432" h="748">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w="0">
              <a:noFill/>
            </a:ln>
          </p:spPr>
          <p:style>
            <a:lnRef idx="0"/>
            <a:fillRef idx="0"/>
            <a:effectRef idx="0"/>
            <a:fontRef idx="minor"/>
          </p:style>
        </p:sp>
        <p:sp>
          <p:nvSpPr>
            <p:cNvPr id="661" name="Google Shape;11770;p 2"/>
            <p:cNvSpPr/>
            <p:nvPr/>
          </p:nvSpPr>
          <p:spPr>
            <a:xfrm>
              <a:off x="9059760" y="4071960"/>
              <a:ext cx="26280" cy="37800"/>
            </a:xfrm>
            <a:custGeom>
              <a:avLst/>
              <a:gdLst/>
              <a:ahLst/>
              <a:rect l="l" t="t" r="r" b="b"/>
              <a:pathLst>
                <a:path w="662" h="748">
                  <a:moveTo>
                    <a:pt x="0" y="0"/>
                  </a:moveTo>
                  <a:lnTo>
                    <a:pt x="0" y="748"/>
                  </a:lnTo>
                  <a:lnTo>
                    <a:pt x="662" y="748"/>
                  </a:lnTo>
                  <a:lnTo>
                    <a:pt x="662" y="0"/>
                  </a:lnTo>
                  <a:close/>
                </a:path>
              </a:pathLst>
            </a:custGeom>
            <a:solidFill>
              <a:srgbClr val="395169"/>
            </a:solidFill>
            <a:ln w="0">
              <a:noFill/>
            </a:ln>
          </p:spPr>
          <p:style>
            <a:lnRef idx="0"/>
            <a:fillRef idx="0"/>
            <a:effectRef idx="0"/>
            <a:fontRef idx="minor"/>
          </p:style>
        </p:sp>
        <p:sp>
          <p:nvSpPr>
            <p:cNvPr id="662" name="Google Shape;11771;p 2"/>
            <p:cNvSpPr/>
            <p:nvPr/>
          </p:nvSpPr>
          <p:spPr>
            <a:xfrm>
              <a:off x="9059760" y="4071960"/>
              <a:ext cx="26280" cy="37800"/>
            </a:xfrm>
            <a:custGeom>
              <a:avLst/>
              <a:gdLst/>
              <a:ahLst/>
              <a:rect l="l" t="t" r="r" b="b"/>
              <a:pathLst>
                <a:path w="662" h="748">
                  <a:moveTo>
                    <a:pt x="0" y="0"/>
                  </a:moveTo>
                  <a:lnTo>
                    <a:pt x="0" y="748"/>
                  </a:lnTo>
                  <a:lnTo>
                    <a:pt x="662" y="748"/>
                  </a:lnTo>
                  <a:lnTo>
                    <a:pt x="662" y="0"/>
                  </a:lnTo>
                  <a:close/>
                </a:path>
              </a:pathLst>
            </a:custGeom>
            <a:solidFill>
              <a:srgbClr val="395169"/>
            </a:solidFill>
            <a:ln w="0">
              <a:noFill/>
            </a:ln>
          </p:spPr>
          <p:style>
            <a:lnRef idx="0"/>
            <a:fillRef idx="0"/>
            <a:effectRef idx="0"/>
            <a:fontRef idx="minor"/>
          </p:style>
        </p:sp>
        <p:sp>
          <p:nvSpPr>
            <p:cNvPr id="663" name="Google Shape;11772;p 2"/>
            <p:cNvSpPr/>
            <p:nvPr/>
          </p:nvSpPr>
          <p:spPr>
            <a:xfrm>
              <a:off x="9157680" y="4318920"/>
              <a:ext cx="158040" cy="185400"/>
            </a:xfrm>
            <a:custGeom>
              <a:avLst/>
              <a:gdLst/>
              <a:ahLst/>
              <a:rect l="l" t="t" r="r" b="b"/>
              <a:pathLst>
                <a:path w="3730" h="3509">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w="0">
              <a:noFill/>
            </a:ln>
          </p:spPr>
          <p:style>
            <a:lnRef idx="0"/>
            <a:fillRef idx="0"/>
            <a:effectRef idx="0"/>
            <a:fontRef idx="minor"/>
          </p:style>
        </p:sp>
        <p:sp>
          <p:nvSpPr>
            <p:cNvPr id="664" name="Google Shape;11773;p 2"/>
            <p:cNvSpPr/>
            <p:nvPr/>
          </p:nvSpPr>
          <p:spPr>
            <a:xfrm>
              <a:off x="9216720" y="4318920"/>
              <a:ext cx="39240" cy="184680"/>
            </a:xfrm>
            <a:custGeom>
              <a:avLst/>
              <a:gdLst/>
              <a:ahLst/>
              <a:rect l="l" t="t" r="r" b="b"/>
              <a:pathLst>
                <a:path w="960" h="3500">
                  <a:moveTo>
                    <a:pt x="1" y="0"/>
                  </a:moveTo>
                  <a:lnTo>
                    <a:pt x="1" y="3499"/>
                  </a:lnTo>
                  <a:lnTo>
                    <a:pt x="959" y="3499"/>
                  </a:lnTo>
                  <a:lnTo>
                    <a:pt x="959" y="0"/>
                  </a:lnTo>
                  <a:close/>
                </a:path>
              </a:pathLst>
            </a:custGeom>
            <a:solidFill>
              <a:srgbClr val="93a5b3"/>
            </a:solidFill>
            <a:ln w="0">
              <a:noFill/>
            </a:ln>
          </p:spPr>
          <p:style>
            <a:lnRef idx="0"/>
            <a:fillRef idx="0"/>
            <a:effectRef idx="0"/>
            <a:fontRef idx="minor"/>
          </p:style>
        </p:sp>
        <p:sp>
          <p:nvSpPr>
            <p:cNvPr id="665" name="Google Shape;11774;p 2"/>
            <p:cNvSpPr/>
            <p:nvPr/>
          </p:nvSpPr>
          <p:spPr>
            <a:xfrm>
              <a:off x="8953560" y="4111920"/>
              <a:ext cx="132120" cy="392040"/>
            </a:xfrm>
            <a:custGeom>
              <a:avLst/>
              <a:gdLst/>
              <a:ahLst/>
              <a:rect l="l" t="t" r="r" b="b"/>
              <a:pathLst>
                <a:path w="3126" h="7373">
                  <a:moveTo>
                    <a:pt x="1" y="1"/>
                  </a:moveTo>
                  <a:lnTo>
                    <a:pt x="1" y="7372"/>
                  </a:lnTo>
                  <a:lnTo>
                    <a:pt x="3126" y="7372"/>
                  </a:lnTo>
                  <a:lnTo>
                    <a:pt x="3126" y="1"/>
                  </a:lnTo>
                  <a:close/>
                </a:path>
              </a:pathLst>
            </a:custGeom>
            <a:solidFill>
              <a:srgbClr val="e1e5e9"/>
            </a:solidFill>
            <a:ln w="0">
              <a:noFill/>
            </a:ln>
          </p:spPr>
          <p:style>
            <a:lnRef idx="0"/>
            <a:fillRef idx="0"/>
            <a:effectRef idx="0"/>
            <a:fontRef idx="minor"/>
          </p:style>
        </p:sp>
        <p:sp>
          <p:nvSpPr>
            <p:cNvPr id="666" name="Google Shape;11775;p 2"/>
            <p:cNvSpPr/>
            <p:nvPr/>
          </p:nvSpPr>
          <p:spPr>
            <a:xfrm>
              <a:off x="9059760" y="4111920"/>
              <a:ext cx="26280" cy="392040"/>
            </a:xfrm>
            <a:custGeom>
              <a:avLst/>
              <a:gdLst/>
              <a:ahLst/>
              <a:rect l="l" t="t" r="r" b="b"/>
              <a:pathLst>
                <a:path w="662" h="7373">
                  <a:moveTo>
                    <a:pt x="0" y="1"/>
                  </a:moveTo>
                  <a:lnTo>
                    <a:pt x="0" y="7372"/>
                  </a:lnTo>
                  <a:lnTo>
                    <a:pt x="662" y="7372"/>
                  </a:lnTo>
                  <a:lnTo>
                    <a:pt x="662" y="1"/>
                  </a:lnTo>
                  <a:close/>
                </a:path>
              </a:pathLst>
            </a:custGeom>
            <a:solidFill>
              <a:srgbClr val="c8d1d7"/>
            </a:solidFill>
            <a:ln w="0">
              <a:noFill/>
            </a:ln>
          </p:spPr>
          <p:style>
            <a:lnRef idx="0"/>
            <a:fillRef idx="0"/>
            <a:effectRef idx="0"/>
            <a:fontRef idx="minor"/>
          </p:style>
        </p:sp>
        <p:sp>
          <p:nvSpPr>
            <p:cNvPr id="667" name="Google Shape;11776;p 2"/>
            <p:cNvSpPr/>
            <p:nvPr/>
          </p:nvSpPr>
          <p:spPr>
            <a:xfrm>
              <a:off x="9059760" y="4111920"/>
              <a:ext cx="26280" cy="392040"/>
            </a:xfrm>
            <a:custGeom>
              <a:avLst/>
              <a:gdLst/>
              <a:ahLst/>
              <a:rect l="l" t="t" r="r" b="b"/>
              <a:pathLst>
                <a:path w="662" h="7373">
                  <a:moveTo>
                    <a:pt x="0" y="1"/>
                  </a:moveTo>
                  <a:lnTo>
                    <a:pt x="0" y="7372"/>
                  </a:lnTo>
                  <a:lnTo>
                    <a:pt x="662" y="7372"/>
                  </a:lnTo>
                  <a:lnTo>
                    <a:pt x="662" y="1"/>
                  </a:lnTo>
                  <a:close/>
                </a:path>
              </a:pathLst>
            </a:custGeom>
            <a:solidFill>
              <a:srgbClr val="c8d1d7"/>
            </a:solidFill>
            <a:ln w="0">
              <a:noFill/>
            </a:ln>
          </p:spPr>
          <p:style>
            <a:lnRef idx="0"/>
            <a:fillRef idx="0"/>
            <a:effectRef idx="0"/>
            <a:fontRef idx="minor"/>
          </p:style>
        </p:sp>
        <p:sp>
          <p:nvSpPr>
            <p:cNvPr id="668" name="Google Shape;11777;p 2"/>
            <p:cNvSpPr/>
            <p:nvPr/>
          </p:nvSpPr>
          <p:spPr>
            <a:xfrm>
              <a:off x="9387000" y="4111920"/>
              <a:ext cx="131760" cy="392400"/>
            </a:xfrm>
            <a:custGeom>
              <a:avLst/>
              <a:gdLst/>
              <a:ahLst/>
              <a:rect l="l" t="t" r="r" b="b"/>
              <a:pathLst>
                <a:path w="3126" h="7382">
                  <a:moveTo>
                    <a:pt x="1" y="1"/>
                  </a:moveTo>
                  <a:lnTo>
                    <a:pt x="1" y="7382"/>
                  </a:lnTo>
                  <a:lnTo>
                    <a:pt x="3126" y="7382"/>
                  </a:lnTo>
                  <a:lnTo>
                    <a:pt x="3126" y="1"/>
                  </a:lnTo>
                  <a:close/>
                </a:path>
              </a:pathLst>
            </a:custGeom>
            <a:solidFill>
              <a:srgbClr val="e1e5e9"/>
            </a:solidFill>
            <a:ln w="0">
              <a:noFill/>
            </a:ln>
          </p:spPr>
          <p:style>
            <a:lnRef idx="0"/>
            <a:fillRef idx="0"/>
            <a:effectRef idx="0"/>
            <a:fontRef idx="minor"/>
          </p:style>
        </p:sp>
        <p:sp>
          <p:nvSpPr>
            <p:cNvPr id="669" name="Google Shape;11778;p 2"/>
            <p:cNvSpPr/>
            <p:nvPr/>
          </p:nvSpPr>
          <p:spPr>
            <a:xfrm>
              <a:off x="9387000" y="4111920"/>
              <a:ext cx="26280" cy="392040"/>
            </a:xfrm>
            <a:custGeom>
              <a:avLst/>
              <a:gdLst/>
              <a:ahLst/>
              <a:rect l="l" t="t" r="r" b="b"/>
              <a:pathLst>
                <a:path w="663" h="7373">
                  <a:moveTo>
                    <a:pt x="1" y="1"/>
                  </a:moveTo>
                  <a:lnTo>
                    <a:pt x="1" y="7372"/>
                  </a:lnTo>
                  <a:lnTo>
                    <a:pt x="662" y="7372"/>
                  </a:lnTo>
                  <a:lnTo>
                    <a:pt x="662" y="1"/>
                  </a:lnTo>
                  <a:close/>
                </a:path>
              </a:pathLst>
            </a:custGeom>
            <a:solidFill>
              <a:srgbClr val="c8d1d7"/>
            </a:solidFill>
            <a:ln w="0">
              <a:noFill/>
            </a:ln>
          </p:spPr>
          <p:style>
            <a:lnRef idx="0"/>
            <a:fillRef idx="0"/>
            <a:effectRef idx="0"/>
            <a:fontRef idx="minor"/>
          </p:style>
        </p:sp>
        <p:sp>
          <p:nvSpPr>
            <p:cNvPr id="670" name="Google Shape;11779;p 2"/>
            <p:cNvSpPr/>
            <p:nvPr/>
          </p:nvSpPr>
          <p:spPr>
            <a:xfrm>
              <a:off x="9120240" y="4076640"/>
              <a:ext cx="47160" cy="117720"/>
            </a:xfrm>
            <a:custGeom>
              <a:avLst/>
              <a:gdLst/>
              <a:ahLst/>
              <a:rect l="l" t="t" r="r" b="b"/>
              <a:pathLst>
                <a:path w="1142" h="2245">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w="0">
              <a:noFill/>
            </a:ln>
          </p:spPr>
          <p:style>
            <a:lnRef idx="0"/>
            <a:fillRef idx="0"/>
            <a:effectRef idx="0"/>
            <a:fontRef idx="minor"/>
          </p:style>
        </p:sp>
        <p:sp>
          <p:nvSpPr>
            <p:cNvPr id="671" name="Google Shape;11780;p 2"/>
            <p:cNvSpPr/>
            <p:nvPr/>
          </p:nvSpPr>
          <p:spPr>
            <a:xfrm>
              <a:off x="9213120" y="4076640"/>
              <a:ext cx="47160" cy="117720"/>
            </a:xfrm>
            <a:custGeom>
              <a:avLst/>
              <a:gdLst/>
              <a:ahLst/>
              <a:rect l="l" t="t" r="r" b="b"/>
              <a:pathLst>
                <a:path w="1142" h="2245">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w="0">
              <a:noFill/>
            </a:ln>
          </p:spPr>
          <p:style>
            <a:lnRef idx="0"/>
            <a:fillRef idx="0"/>
            <a:effectRef idx="0"/>
            <a:fontRef idx="minor"/>
          </p:style>
        </p:sp>
        <p:sp>
          <p:nvSpPr>
            <p:cNvPr id="672" name="Google Shape;11781;p 2"/>
            <p:cNvSpPr/>
            <p:nvPr/>
          </p:nvSpPr>
          <p:spPr>
            <a:xfrm>
              <a:off x="9305640" y="4076640"/>
              <a:ext cx="46800" cy="117720"/>
            </a:xfrm>
            <a:custGeom>
              <a:avLst/>
              <a:gdLst/>
              <a:ahLst/>
              <a:rect l="l" t="t" r="r" b="b"/>
              <a:pathLst>
                <a:path w="1142" h="2245">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w="0">
              <a:noFill/>
            </a:ln>
          </p:spPr>
          <p:style>
            <a:lnRef idx="0"/>
            <a:fillRef idx="0"/>
            <a:effectRef idx="0"/>
            <a:fontRef idx="minor"/>
          </p:style>
        </p:sp>
        <p:sp>
          <p:nvSpPr>
            <p:cNvPr id="673" name="Google Shape;11782;p 2"/>
            <p:cNvSpPr/>
            <p:nvPr/>
          </p:nvSpPr>
          <p:spPr>
            <a:xfrm>
              <a:off x="8996040" y="4248720"/>
              <a:ext cx="47160" cy="118080"/>
            </a:xfrm>
            <a:custGeom>
              <a:avLst/>
              <a:gdLst/>
              <a:ahLst/>
              <a:rect l="l" t="t" r="r" b="b"/>
              <a:pathLst>
                <a:path w="1141" h="2253">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w="0">
              <a:noFill/>
            </a:ln>
          </p:spPr>
          <p:style>
            <a:lnRef idx="0"/>
            <a:fillRef idx="0"/>
            <a:effectRef idx="0"/>
            <a:fontRef idx="minor"/>
          </p:style>
        </p:sp>
        <p:sp>
          <p:nvSpPr>
            <p:cNvPr id="674" name="Google Shape;11783;p 2"/>
            <p:cNvSpPr/>
            <p:nvPr/>
          </p:nvSpPr>
          <p:spPr>
            <a:xfrm>
              <a:off x="9429480" y="4248720"/>
              <a:ext cx="46440" cy="118080"/>
            </a:xfrm>
            <a:custGeom>
              <a:avLst/>
              <a:gdLst/>
              <a:ahLst/>
              <a:rect l="l" t="t" r="r" b="b"/>
              <a:pathLst>
                <a:path w="1132" h="2253">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w="0">
              <a:noFill/>
            </a:ln>
          </p:spPr>
          <p:style>
            <a:lnRef idx="0"/>
            <a:fillRef idx="0"/>
            <a:effectRef idx="0"/>
            <a:fontRef idx="minor"/>
          </p:style>
        </p:sp>
        <p:sp>
          <p:nvSpPr>
            <p:cNvPr id="675" name="Google Shape;11784;p 2"/>
            <p:cNvSpPr/>
            <p:nvPr/>
          </p:nvSpPr>
          <p:spPr>
            <a:xfrm>
              <a:off x="9387000" y="4071960"/>
              <a:ext cx="145080" cy="38520"/>
            </a:xfrm>
            <a:custGeom>
              <a:avLst/>
              <a:gdLst/>
              <a:ahLst/>
              <a:rect l="l" t="t" r="r" b="b"/>
              <a:pathLst>
                <a:path w="3433" h="758">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w="0">
              <a:noFill/>
            </a:ln>
          </p:spPr>
          <p:style>
            <a:lnRef idx="0"/>
            <a:fillRef idx="0"/>
            <a:effectRef idx="0"/>
            <a:fontRef idx="minor"/>
          </p:style>
        </p:sp>
        <p:sp>
          <p:nvSpPr>
            <p:cNvPr id="676" name="Google Shape;11785;p 2"/>
            <p:cNvSpPr/>
            <p:nvPr/>
          </p:nvSpPr>
          <p:spPr>
            <a:xfrm>
              <a:off x="9387000" y="4071960"/>
              <a:ext cx="26280" cy="37800"/>
            </a:xfrm>
            <a:custGeom>
              <a:avLst/>
              <a:gdLst/>
              <a:ahLst/>
              <a:rect l="l" t="t" r="r" b="b"/>
              <a:pathLst>
                <a:path w="663" h="748">
                  <a:moveTo>
                    <a:pt x="1" y="0"/>
                  </a:moveTo>
                  <a:lnTo>
                    <a:pt x="1" y="748"/>
                  </a:lnTo>
                  <a:lnTo>
                    <a:pt x="662" y="748"/>
                  </a:lnTo>
                  <a:lnTo>
                    <a:pt x="662" y="0"/>
                  </a:lnTo>
                  <a:close/>
                </a:path>
              </a:pathLst>
            </a:custGeom>
            <a:solidFill>
              <a:srgbClr val="395169"/>
            </a:solidFill>
            <a:ln w="0">
              <a:noFill/>
            </a:ln>
          </p:spPr>
          <p:style>
            <a:lnRef idx="0"/>
            <a:fillRef idx="0"/>
            <a:effectRef idx="0"/>
            <a:fontRef idx="minor"/>
          </p:style>
        </p:sp>
        <p:sp>
          <p:nvSpPr>
            <p:cNvPr id="677" name="Google Shape;11786;p 2"/>
            <p:cNvSpPr/>
            <p:nvPr/>
          </p:nvSpPr>
          <p:spPr>
            <a:xfrm>
              <a:off x="9154080" y="3809880"/>
              <a:ext cx="164880" cy="145440"/>
            </a:xfrm>
            <a:custGeom>
              <a:avLst/>
              <a:gdLst/>
              <a:ahLst/>
              <a:rect l="l" t="t" r="r" b="b"/>
              <a:pathLst>
                <a:path w="3883" h="2762">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w="0">
              <a:noFill/>
            </a:ln>
          </p:spPr>
          <p:style>
            <a:lnRef idx="0"/>
            <a:fillRef idx="0"/>
            <a:effectRef idx="0"/>
            <a:fontRef idx="minor"/>
          </p:style>
        </p:sp>
        <p:sp>
          <p:nvSpPr>
            <p:cNvPr id="678" name="Google Shape;11787;p 2"/>
            <p:cNvSpPr/>
            <p:nvPr/>
          </p:nvSpPr>
          <p:spPr>
            <a:xfrm>
              <a:off x="9291600" y="3809880"/>
              <a:ext cx="27720" cy="145440"/>
            </a:xfrm>
            <a:custGeom>
              <a:avLst/>
              <a:gdLst/>
              <a:ahLst/>
              <a:rect l="l" t="t" r="r" b="b"/>
              <a:pathLst>
                <a:path w="692" h="2762">
                  <a:moveTo>
                    <a:pt x="1" y="1"/>
                  </a:moveTo>
                  <a:lnTo>
                    <a:pt x="1" y="2761"/>
                  </a:lnTo>
                  <a:lnTo>
                    <a:pt x="691" y="2761"/>
                  </a:lnTo>
                  <a:lnTo>
                    <a:pt x="691" y="451"/>
                  </a:lnTo>
                  <a:cubicBezTo>
                    <a:pt x="691" y="202"/>
                    <a:pt x="490" y="1"/>
                    <a:pt x="241" y="1"/>
                  </a:cubicBezTo>
                  <a:close/>
                </a:path>
              </a:pathLst>
            </a:custGeom>
            <a:solidFill>
              <a:srgbClr val="5a7085"/>
            </a:solidFill>
            <a:ln w="0">
              <a:noFill/>
            </a:ln>
          </p:spPr>
          <p:style>
            <a:lnRef idx="0"/>
            <a:fillRef idx="0"/>
            <a:effectRef idx="0"/>
            <a:fontRef idx="minor"/>
          </p:style>
        </p:sp>
        <p:sp>
          <p:nvSpPr>
            <p:cNvPr id="679" name="Google Shape;11788;p 2"/>
            <p:cNvSpPr/>
            <p:nvPr/>
          </p:nvSpPr>
          <p:spPr>
            <a:xfrm>
              <a:off x="9198000" y="3838680"/>
              <a:ext cx="77040" cy="88920"/>
            </a:xfrm>
            <a:custGeom>
              <a:avLst/>
              <a:gdLst/>
              <a:ahLst/>
              <a:rect l="l" t="t" r="r" b="b"/>
              <a:pathLst>
                <a:path w="1842" h="1703">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w="0">
              <a:noFill/>
            </a:ln>
          </p:spPr>
          <p:style>
            <a:lnRef idx="0"/>
            <a:fillRef idx="0"/>
            <a:effectRef idx="0"/>
            <a:fontRef idx="minor"/>
          </p:style>
        </p:sp>
      </p:grpSp>
      <p:grpSp>
        <p:nvGrpSpPr>
          <p:cNvPr id="680" name="Google Shape;12319;p 2"/>
          <p:cNvGrpSpPr/>
          <p:nvPr/>
        </p:nvGrpSpPr>
        <p:grpSpPr>
          <a:xfrm>
            <a:off x="8229600" y="4528800"/>
            <a:ext cx="587880" cy="727560"/>
            <a:chOff x="8229600" y="4528800"/>
            <a:chExt cx="587880" cy="727560"/>
          </a:xfrm>
        </p:grpSpPr>
        <p:sp>
          <p:nvSpPr>
            <p:cNvPr id="681" name="Google Shape;12320;p 2"/>
            <p:cNvSpPr/>
            <p:nvPr/>
          </p:nvSpPr>
          <p:spPr>
            <a:xfrm>
              <a:off x="8367480" y="5028120"/>
              <a:ext cx="338400" cy="166680"/>
            </a:xfrm>
            <a:custGeom>
              <a:avLst/>
              <a:gdLst/>
              <a:ahLst/>
              <a:rect l="l" t="t" r="r" b="b"/>
              <a:pathLst>
                <a:path w="6375" h="3184">
                  <a:moveTo>
                    <a:pt x="3058" y="1"/>
                  </a:moveTo>
                  <a:cubicBezTo>
                    <a:pt x="1371" y="1"/>
                    <a:pt x="1" y="1362"/>
                    <a:pt x="1" y="3059"/>
                  </a:cubicBezTo>
                  <a:lnTo>
                    <a:pt x="1" y="3183"/>
                  </a:lnTo>
                  <a:lnTo>
                    <a:pt x="6375" y="3183"/>
                  </a:lnTo>
                  <a:lnTo>
                    <a:pt x="6375" y="3059"/>
                  </a:lnTo>
                  <a:cubicBezTo>
                    <a:pt x="6375" y="1362"/>
                    <a:pt x="5004" y="1"/>
                    <a:pt x="3317" y="1"/>
                  </a:cubicBezTo>
                  <a:close/>
                </a:path>
              </a:pathLst>
            </a:custGeom>
            <a:solidFill>
              <a:srgbClr val="dee2e6"/>
            </a:solidFill>
            <a:ln w="0">
              <a:noFill/>
            </a:ln>
          </p:spPr>
          <p:style>
            <a:lnRef idx="0"/>
            <a:fillRef idx="0"/>
            <a:effectRef idx="0"/>
            <a:fontRef idx="minor"/>
          </p:style>
        </p:sp>
        <p:sp>
          <p:nvSpPr>
            <p:cNvPr id="682" name="Google Shape;12321;p 2"/>
            <p:cNvSpPr/>
            <p:nvPr/>
          </p:nvSpPr>
          <p:spPr>
            <a:xfrm>
              <a:off x="8514360" y="5028120"/>
              <a:ext cx="191520" cy="166680"/>
            </a:xfrm>
            <a:custGeom>
              <a:avLst/>
              <a:gdLst/>
              <a:ahLst/>
              <a:rect l="l" t="t" r="r" b="b"/>
              <a:pathLst>
                <a:path w="3633" h="3184">
                  <a:moveTo>
                    <a:pt x="441" y="1"/>
                  </a:moveTo>
                  <a:cubicBezTo>
                    <a:pt x="297" y="1"/>
                    <a:pt x="144" y="10"/>
                    <a:pt x="0" y="30"/>
                  </a:cubicBezTo>
                  <a:cubicBezTo>
                    <a:pt x="1563" y="250"/>
                    <a:pt x="2732" y="1602"/>
                    <a:pt x="2732" y="3183"/>
                  </a:cubicBezTo>
                  <a:lnTo>
                    <a:pt x="3633" y="3183"/>
                  </a:lnTo>
                  <a:cubicBezTo>
                    <a:pt x="3633" y="1429"/>
                    <a:pt x="2205" y="1"/>
                    <a:pt x="441" y="1"/>
                  </a:cubicBezTo>
                  <a:close/>
                </a:path>
              </a:pathLst>
            </a:custGeom>
            <a:solidFill>
              <a:srgbClr val="c9d0d6"/>
            </a:solidFill>
            <a:ln w="0">
              <a:noFill/>
            </a:ln>
          </p:spPr>
          <p:style>
            <a:lnRef idx="0"/>
            <a:fillRef idx="0"/>
            <a:effectRef idx="0"/>
            <a:fontRef idx="minor"/>
          </p:style>
        </p:sp>
        <p:sp>
          <p:nvSpPr>
            <p:cNvPr id="683" name="Google Shape;12322;p 2"/>
            <p:cNvSpPr/>
            <p:nvPr/>
          </p:nvSpPr>
          <p:spPr>
            <a:xfrm>
              <a:off x="8229600" y="4969800"/>
              <a:ext cx="211680" cy="46800"/>
            </a:xfrm>
            <a:custGeom>
              <a:avLst/>
              <a:gdLst/>
              <a:ahLst/>
              <a:rect l="l" t="t" r="r" b="b"/>
              <a:pathLst>
                <a:path w="3998" h="931">
                  <a:moveTo>
                    <a:pt x="298" y="1"/>
                  </a:moveTo>
                  <a:cubicBezTo>
                    <a:pt x="135" y="1"/>
                    <a:pt x="1" y="126"/>
                    <a:pt x="1" y="288"/>
                  </a:cubicBezTo>
                  <a:lnTo>
                    <a:pt x="1" y="634"/>
                  </a:lnTo>
                  <a:cubicBezTo>
                    <a:pt x="1" y="806"/>
                    <a:pt x="135" y="931"/>
                    <a:pt x="298" y="931"/>
                  </a:cubicBezTo>
                  <a:lnTo>
                    <a:pt x="3701" y="931"/>
                  </a:lnTo>
                  <a:cubicBezTo>
                    <a:pt x="3864" y="931"/>
                    <a:pt x="3998" y="806"/>
                    <a:pt x="3998" y="643"/>
                  </a:cubicBezTo>
                  <a:lnTo>
                    <a:pt x="3998" y="288"/>
                  </a:lnTo>
                  <a:cubicBezTo>
                    <a:pt x="3998" y="126"/>
                    <a:pt x="3864" y="1"/>
                    <a:pt x="3701" y="1"/>
                  </a:cubicBezTo>
                  <a:close/>
                </a:path>
              </a:pathLst>
            </a:custGeom>
            <a:solidFill>
              <a:srgbClr val="dce2e6"/>
            </a:solidFill>
            <a:ln w="0">
              <a:noFill/>
            </a:ln>
          </p:spPr>
          <p:style>
            <a:lnRef idx="0"/>
            <a:fillRef idx="0"/>
            <a:effectRef idx="0"/>
            <a:fontRef idx="minor"/>
          </p:style>
        </p:sp>
        <p:sp>
          <p:nvSpPr>
            <p:cNvPr id="684" name="Google Shape;12323;p 2"/>
            <p:cNvSpPr/>
            <p:nvPr/>
          </p:nvSpPr>
          <p:spPr>
            <a:xfrm>
              <a:off x="8378640" y="4969800"/>
              <a:ext cx="62640" cy="46800"/>
            </a:xfrm>
            <a:custGeom>
              <a:avLst/>
              <a:gdLst/>
              <a:ahLst/>
              <a:rect l="l" t="t" r="r" b="b"/>
              <a:pathLst>
                <a:path w="1208" h="931">
                  <a:moveTo>
                    <a:pt x="0" y="1"/>
                  </a:moveTo>
                  <a:cubicBezTo>
                    <a:pt x="173" y="1"/>
                    <a:pt x="307" y="135"/>
                    <a:pt x="307" y="308"/>
                  </a:cubicBezTo>
                  <a:lnTo>
                    <a:pt x="307" y="624"/>
                  </a:lnTo>
                  <a:cubicBezTo>
                    <a:pt x="307" y="797"/>
                    <a:pt x="173" y="931"/>
                    <a:pt x="0" y="931"/>
                  </a:cubicBezTo>
                  <a:lnTo>
                    <a:pt x="901" y="931"/>
                  </a:lnTo>
                  <a:cubicBezTo>
                    <a:pt x="1074" y="931"/>
                    <a:pt x="1208" y="797"/>
                    <a:pt x="1208" y="624"/>
                  </a:cubicBezTo>
                  <a:lnTo>
                    <a:pt x="1208" y="308"/>
                  </a:lnTo>
                  <a:cubicBezTo>
                    <a:pt x="1208" y="135"/>
                    <a:pt x="1074" y="1"/>
                    <a:pt x="901" y="1"/>
                  </a:cubicBezTo>
                  <a:close/>
                </a:path>
              </a:pathLst>
            </a:custGeom>
            <a:solidFill>
              <a:srgbClr val="bdc8cf"/>
            </a:solidFill>
            <a:ln w="0">
              <a:noFill/>
            </a:ln>
          </p:spPr>
          <p:style>
            <a:lnRef idx="0"/>
            <a:fillRef idx="0"/>
            <a:effectRef idx="0"/>
            <a:fontRef idx="minor"/>
          </p:style>
        </p:sp>
        <p:sp>
          <p:nvSpPr>
            <p:cNvPr id="685" name="Google Shape;12324;p 2"/>
            <p:cNvSpPr/>
            <p:nvPr/>
          </p:nvSpPr>
          <p:spPr>
            <a:xfrm>
              <a:off x="8279640" y="5018760"/>
              <a:ext cx="135720" cy="105840"/>
            </a:xfrm>
            <a:custGeom>
              <a:avLst/>
              <a:gdLst/>
              <a:ahLst/>
              <a:rect l="l" t="t" r="r" b="b"/>
              <a:pathLst>
                <a:path w="2579" h="2043">
                  <a:moveTo>
                    <a:pt x="0" y="1"/>
                  </a:moveTo>
                  <a:cubicBezTo>
                    <a:pt x="10" y="49"/>
                    <a:pt x="29" y="87"/>
                    <a:pt x="48" y="135"/>
                  </a:cubicBezTo>
                  <a:cubicBezTo>
                    <a:pt x="498" y="921"/>
                    <a:pt x="1150" y="1582"/>
                    <a:pt x="1936" y="2042"/>
                  </a:cubicBezTo>
                  <a:cubicBezTo>
                    <a:pt x="2090" y="1697"/>
                    <a:pt x="2310" y="1381"/>
                    <a:pt x="2579" y="1113"/>
                  </a:cubicBezTo>
                  <a:cubicBezTo>
                    <a:pt x="2080" y="835"/>
                    <a:pt x="1658" y="461"/>
                    <a:pt x="1313" y="1"/>
                  </a:cubicBezTo>
                  <a:close/>
                </a:path>
              </a:pathLst>
            </a:custGeom>
            <a:solidFill>
              <a:srgbClr val="b3bdc4"/>
            </a:solidFill>
            <a:ln w="0">
              <a:noFill/>
            </a:ln>
          </p:spPr>
          <p:style>
            <a:lnRef idx="0"/>
            <a:fillRef idx="0"/>
            <a:effectRef idx="0"/>
            <a:fontRef idx="minor"/>
          </p:style>
        </p:sp>
        <p:sp>
          <p:nvSpPr>
            <p:cNvPr id="686" name="Google Shape;12325;p 2"/>
            <p:cNvSpPr/>
            <p:nvPr/>
          </p:nvSpPr>
          <p:spPr>
            <a:xfrm>
              <a:off x="8496000" y="5081400"/>
              <a:ext cx="71640" cy="60480"/>
            </a:xfrm>
            <a:custGeom>
              <a:avLst/>
              <a:gdLst/>
              <a:ahLst/>
              <a:rect l="l" t="t" r="r" b="b"/>
              <a:pathLst>
                <a:path w="1381" h="1187">
                  <a:moveTo>
                    <a:pt x="786" y="1"/>
                  </a:moveTo>
                  <a:cubicBezTo>
                    <a:pt x="259" y="1"/>
                    <a:pt x="0" y="643"/>
                    <a:pt x="364" y="1017"/>
                  </a:cubicBezTo>
                  <a:cubicBezTo>
                    <a:pt x="485" y="1134"/>
                    <a:pt x="633" y="1187"/>
                    <a:pt x="778" y="1187"/>
                  </a:cubicBezTo>
                  <a:cubicBezTo>
                    <a:pt x="1085" y="1187"/>
                    <a:pt x="1380" y="953"/>
                    <a:pt x="1380" y="595"/>
                  </a:cubicBezTo>
                  <a:cubicBezTo>
                    <a:pt x="1380" y="269"/>
                    <a:pt x="1112" y="1"/>
                    <a:pt x="786" y="1"/>
                  </a:cubicBezTo>
                  <a:close/>
                </a:path>
              </a:pathLst>
            </a:custGeom>
            <a:solidFill>
              <a:srgbClr val="5c7084"/>
            </a:solidFill>
            <a:ln w="0">
              <a:noFill/>
            </a:ln>
          </p:spPr>
          <p:style>
            <a:lnRef idx="0"/>
            <a:fillRef idx="0"/>
            <a:effectRef idx="0"/>
            <a:fontRef idx="minor"/>
          </p:style>
        </p:sp>
        <p:sp>
          <p:nvSpPr>
            <p:cNvPr id="687" name="Google Shape;12326;p 2"/>
            <p:cNvSpPr/>
            <p:nvPr/>
          </p:nvSpPr>
          <p:spPr>
            <a:xfrm>
              <a:off x="8645400" y="4667760"/>
              <a:ext cx="149400" cy="441360"/>
            </a:xfrm>
            <a:custGeom>
              <a:avLst/>
              <a:gdLst/>
              <a:ahLst/>
              <a:rect l="l" t="t" r="r" b="b"/>
              <a:pathLst>
                <a:path w="2838" h="8379">
                  <a:moveTo>
                    <a:pt x="566" y="1"/>
                  </a:moveTo>
                  <a:lnTo>
                    <a:pt x="86" y="998"/>
                  </a:lnTo>
                  <a:cubicBezTo>
                    <a:pt x="2300" y="2627"/>
                    <a:pt x="2253" y="5953"/>
                    <a:pt x="0" y="7525"/>
                  </a:cubicBezTo>
                  <a:cubicBezTo>
                    <a:pt x="297" y="7765"/>
                    <a:pt x="546" y="8052"/>
                    <a:pt x="738" y="8378"/>
                  </a:cubicBezTo>
                  <a:cubicBezTo>
                    <a:pt x="1984" y="7468"/>
                    <a:pt x="2751" y="6049"/>
                    <a:pt x="2837" y="4515"/>
                  </a:cubicBezTo>
                  <a:lnTo>
                    <a:pt x="2837" y="3864"/>
                  </a:lnTo>
                  <a:cubicBezTo>
                    <a:pt x="2732" y="2359"/>
                    <a:pt x="1975" y="988"/>
                    <a:pt x="767" y="87"/>
                  </a:cubicBezTo>
                  <a:cubicBezTo>
                    <a:pt x="709" y="49"/>
                    <a:pt x="642" y="20"/>
                    <a:pt x="566" y="1"/>
                  </a:cubicBezTo>
                  <a:close/>
                </a:path>
              </a:pathLst>
            </a:custGeom>
            <a:solidFill>
              <a:srgbClr val="b3bdc4"/>
            </a:solidFill>
            <a:ln w="0">
              <a:noFill/>
            </a:ln>
          </p:spPr>
          <p:style>
            <a:lnRef idx="0"/>
            <a:fillRef idx="0"/>
            <a:effectRef idx="0"/>
            <a:fontRef idx="minor"/>
          </p:style>
        </p:sp>
        <p:sp>
          <p:nvSpPr>
            <p:cNvPr id="688" name="Google Shape;12327;p 2"/>
            <p:cNvSpPr/>
            <p:nvPr/>
          </p:nvSpPr>
          <p:spPr>
            <a:xfrm>
              <a:off x="8668080" y="4667760"/>
              <a:ext cx="126000" cy="441720"/>
            </a:xfrm>
            <a:custGeom>
              <a:avLst/>
              <a:gdLst/>
              <a:ahLst/>
              <a:rect l="l" t="t" r="r" b="b"/>
              <a:pathLst>
                <a:path w="2407" h="8388">
                  <a:moveTo>
                    <a:pt x="145" y="1"/>
                  </a:moveTo>
                  <a:lnTo>
                    <a:pt x="1" y="288"/>
                  </a:lnTo>
                  <a:cubicBezTo>
                    <a:pt x="528" y="729"/>
                    <a:pt x="959" y="1275"/>
                    <a:pt x="1276" y="1879"/>
                  </a:cubicBezTo>
                  <a:cubicBezTo>
                    <a:pt x="1592" y="2493"/>
                    <a:pt x="1774" y="3173"/>
                    <a:pt x="1832" y="3864"/>
                  </a:cubicBezTo>
                  <a:lnTo>
                    <a:pt x="1832" y="4515"/>
                  </a:lnTo>
                  <a:cubicBezTo>
                    <a:pt x="1755" y="5886"/>
                    <a:pt x="1132" y="7170"/>
                    <a:pt x="106" y="8081"/>
                  </a:cubicBezTo>
                  <a:cubicBezTo>
                    <a:pt x="173" y="8177"/>
                    <a:pt x="250" y="8282"/>
                    <a:pt x="307" y="8388"/>
                  </a:cubicBezTo>
                  <a:cubicBezTo>
                    <a:pt x="1554" y="7477"/>
                    <a:pt x="2320" y="6059"/>
                    <a:pt x="2407" y="4515"/>
                  </a:cubicBezTo>
                  <a:lnTo>
                    <a:pt x="2407" y="3864"/>
                  </a:lnTo>
                  <a:cubicBezTo>
                    <a:pt x="2301" y="2359"/>
                    <a:pt x="1544" y="988"/>
                    <a:pt x="336" y="96"/>
                  </a:cubicBezTo>
                  <a:cubicBezTo>
                    <a:pt x="279" y="49"/>
                    <a:pt x="212" y="20"/>
                    <a:pt x="145" y="1"/>
                  </a:cubicBezTo>
                  <a:close/>
                </a:path>
              </a:pathLst>
            </a:custGeom>
            <a:solidFill>
              <a:srgbClr val="808f9f"/>
            </a:solidFill>
            <a:ln w="0">
              <a:noFill/>
            </a:ln>
          </p:spPr>
          <p:style>
            <a:lnRef idx="0"/>
            <a:fillRef idx="0"/>
            <a:effectRef idx="0"/>
            <a:fontRef idx="minor"/>
          </p:style>
        </p:sp>
        <p:sp>
          <p:nvSpPr>
            <p:cNvPr id="689" name="Google Shape;12328;p 2"/>
            <p:cNvSpPr/>
            <p:nvPr/>
          </p:nvSpPr>
          <p:spPr>
            <a:xfrm>
              <a:off x="8255880" y="5196960"/>
              <a:ext cx="561600" cy="59400"/>
            </a:xfrm>
            <a:custGeom>
              <a:avLst/>
              <a:gdLst/>
              <a:ahLst/>
              <a:rect l="l" t="t" r="r" b="b"/>
              <a:pathLst>
                <a:path w="10554" h="1170">
                  <a:moveTo>
                    <a:pt x="882" y="0"/>
                  </a:moveTo>
                  <a:cubicBezTo>
                    <a:pt x="594" y="0"/>
                    <a:pt x="336" y="182"/>
                    <a:pt x="230" y="451"/>
                  </a:cubicBezTo>
                  <a:lnTo>
                    <a:pt x="58" y="882"/>
                  </a:lnTo>
                  <a:cubicBezTo>
                    <a:pt x="0" y="1016"/>
                    <a:pt x="96" y="1170"/>
                    <a:pt x="249" y="1170"/>
                  </a:cubicBezTo>
                  <a:lnTo>
                    <a:pt x="10304" y="1170"/>
                  </a:lnTo>
                  <a:cubicBezTo>
                    <a:pt x="10458" y="1170"/>
                    <a:pt x="10554" y="1016"/>
                    <a:pt x="10506" y="882"/>
                  </a:cubicBezTo>
                  <a:lnTo>
                    <a:pt x="10333" y="451"/>
                  </a:lnTo>
                  <a:cubicBezTo>
                    <a:pt x="10228" y="182"/>
                    <a:pt x="9969" y="0"/>
                    <a:pt x="9681" y="0"/>
                  </a:cubicBezTo>
                  <a:close/>
                </a:path>
              </a:pathLst>
            </a:custGeom>
            <a:solidFill>
              <a:srgbClr val="677a8c"/>
            </a:solidFill>
            <a:ln w="0">
              <a:noFill/>
            </a:ln>
          </p:spPr>
          <p:style>
            <a:lnRef idx="0"/>
            <a:fillRef idx="0"/>
            <a:effectRef idx="0"/>
            <a:fontRef idx="minor"/>
          </p:style>
        </p:sp>
        <p:sp>
          <p:nvSpPr>
            <p:cNvPr id="690" name="Google Shape;12329;p 2"/>
            <p:cNvSpPr/>
            <p:nvPr/>
          </p:nvSpPr>
          <p:spPr>
            <a:xfrm>
              <a:off x="8755200" y="5196960"/>
              <a:ext cx="62280" cy="59400"/>
            </a:xfrm>
            <a:custGeom>
              <a:avLst/>
              <a:gdLst/>
              <a:ahLst/>
              <a:rect l="l" t="t" r="r" b="b"/>
              <a:pathLst>
                <a:path w="1209" h="1170">
                  <a:moveTo>
                    <a:pt x="1" y="0"/>
                  </a:moveTo>
                  <a:lnTo>
                    <a:pt x="461" y="1170"/>
                  </a:lnTo>
                  <a:lnTo>
                    <a:pt x="959" y="1170"/>
                  </a:lnTo>
                  <a:cubicBezTo>
                    <a:pt x="1103" y="1170"/>
                    <a:pt x="1209" y="1016"/>
                    <a:pt x="1151" y="882"/>
                  </a:cubicBezTo>
                  <a:lnTo>
                    <a:pt x="979" y="441"/>
                  </a:lnTo>
                  <a:cubicBezTo>
                    <a:pt x="873" y="173"/>
                    <a:pt x="614" y="0"/>
                    <a:pt x="327" y="0"/>
                  </a:cubicBezTo>
                  <a:close/>
                </a:path>
              </a:pathLst>
            </a:custGeom>
            <a:solidFill>
              <a:srgbClr val="4a6076"/>
            </a:solidFill>
            <a:ln w="0">
              <a:noFill/>
            </a:ln>
          </p:spPr>
          <p:style>
            <a:lnRef idx="0"/>
            <a:fillRef idx="0"/>
            <a:effectRef idx="0"/>
            <a:fontRef idx="minor"/>
          </p:style>
        </p:sp>
        <p:sp>
          <p:nvSpPr>
            <p:cNvPr id="691" name="Google Shape;12330;p 2"/>
            <p:cNvSpPr/>
            <p:nvPr/>
          </p:nvSpPr>
          <p:spPr>
            <a:xfrm>
              <a:off x="8651520" y="4528800"/>
              <a:ext cx="117000" cy="113040"/>
            </a:xfrm>
            <a:custGeom>
              <a:avLst/>
              <a:gdLst/>
              <a:ahLst/>
              <a:rect l="l" t="t" r="r" b="b"/>
              <a:pathLst>
                <a:path w="2234" h="2177">
                  <a:moveTo>
                    <a:pt x="532" y="0"/>
                  </a:moveTo>
                  <a:cubicBezTo>
                    <a:pt x="455" y="0"/>
                    <a:pt x="379" y="29"/>
                    <a:pt x="316" y="87"/>
                  </a:cubicBezTo>
                  <a:lnTo>
                    <a:pt x="115" y="297"/>
                  </a:lnTo>
                  <a:cubicBezTo>
                    <a:pt x="0" y="412"/>
                    <a:pt x="0" y="604"/>
                    <a:pt x="115" y="719"/>
                  </a:cubicBezTo>
                  <a:lnTo>
                    <a:pt x="1495" y="2090"/>
                  </a:lnTo>
                  <a:cubicBezTo>
                    <a:pt x="1553" y="2147"/>
                    <a:pt x="1630" y="2176"/>
                    <a:pt x="1706" y="2176"/>
                  </a:cubicBezTo>
                  <a:cubicBezTo>
                    <a:pt x="1783" y="2176"/>
                    <a:pt x="1860" y="2147"/>
                    <a:pt x="1917" y="2090"/>
                  </a:cubicBezTo>
                  <a:lnTo>
                    <a:pt x="2118" y="1889"/>
                  </a:lnTo>
                  <a:cubicBezTo>
                    <a:pt x="2233" y="1764"/>
                    <a:pt x="2233" y="1572"/>
                    <a:pt x="2118" y="1457"/>
                  </a:cubicBezTo>
                  <a:lnTo>
                    <a:pt x="748" y="87"/>
                  </a:lnTo>
                  <a:cubicBezTo>
                    <a:pt x="685" y="29"/>
                    <a:pt x="609" y="0"/>
                    <a:pt x="532" y="0"/>
                  </a:cubicBezTo>
                  <a:close/>
                </a:path>
              </a:pathLst>
            </a:custGeom>
            <a:solidFill>
              <a:srgbClr val="a4b3bf"/>
            </a:solidFill>
            <a:ln w="0">
              <a:noFill/>
            </a:ln>
          </p:spPr>
          <p:style>
            <a:lnRef idx="0"/>
            <a:fillRef idx="0"/>
            <a:effectRef idx="0"/>
            <a:fontRef idx="minor"/>
          </p:style>
        </p:sp>
        <p:sp>
          <p:nvSpPr>
            <p:cNvPr id="692" name="Google Shape;12331;p 2"/>
            <p:cNvSpPr/>
            <p:nvPr/>
          </p:nvSpPr>
          <p:spPr>
            <a:xfrm>
              <a:off x="8661960" y="4570920"/>
              <a:ext cx="106920" cy="70920"/>
            </a:xfrm>
            <a:custGeom>
              <a:avLst/>
              <a:gdLst/>
              <a:ahLst/>
              <a:rect l="l" t="t" r="r" b="b"/>
              <a:pathLst>
                <a:path w="2042" h="1381">
                  <a:moveTo>
                    <a:pt x="1" y="1"/>
                  </a:moveTo>
                  <a:lnTo>
                    <a:pt x="73" y="73"/>
                  </a:lnTo>
                  <a:lnTo>
                    <a:pt x="1" y="1"/>
                  </a:lnTo>
                  <a:close/>
                  <a:moveTo>
                    <a:pt x="73" y="73"/>
                  </a:moveTo>
                  <a:lnTo>
                    <a:pt x="144" y="144"/>
                  </a:lnTo>
                  <a:lnTo>
                    <a:pt x="73" y="73"/>
                  </a:lnTo>
                  <a:close/>
                  <a:moveTo>
                    <a:pt x="144" y="144"/>
                  </a:moveTo>
                  <a:lnTo>
                    <a:pt x="144" y="144"/>
                  </a:lnTo>
                  <a:lnTo>
                    <a:pt x="144" y="144"/>
                  </a:lnTo>
                  <a:close/>
                  <a:moveTo>
                    <a:pt x="144" y="144"/>
                  </a:moveTo>
                  <a:lnTo>
                    <a:pt x="144" y="144"/>
                  </a:lnTo>
                  <a:lnTo>
                    <a:pt x="144" y="144"/>
                  </a:lnTo>
                  <a:close/>
                  <a:moveTo>
                    <a:pt x="144" y="144"/>
                  </a:moveTo>
                  <a:lnTo>
                    <a:pt x="144" y="144"/>
                  </a:lnTo>
                  <a:lnTo>
                    <a:pt x="144" y="144"/>
                  </a:lnTo>
                  <a:close/>
                  <a:moveTo>
                    <a:pt x="144" y="144"/>
                  </a:moveTo>
                  <a:lnTo>
                    <a:pt x="144" y="144"/>
                  </a:lnTo>
                  <a:lnTo>
                    <a:pt x="144" y="144"/>
                  </a:lnTo>
                  <a:close/>
                  <a:moveTo>
                    <a:pt x="144" y="144"/>
                  </a:moveTo>
                  <a:lnTo>
                    <a:pt x="144" y="144"/>
                  </a:lnTo>
                  <a:lnTo>
                    <a:pt x="144" y="144"/>
                  </a:lnTo>
                  <a:close/>
                  <a:moveTo>
                    <a:pt x="144" y="144"/>
                  </a:moveTo>
                  <a:lnTo>
                    <a:pt x="144" y="144"/>
                  </a:lnTo>
                  <a:lnTo>
                    <a:pt x="144" y="144"/>
                  </a:lnTo>
                  <a:close/>
                  <a:moveTo>
                    <a:pt x="144" y="144"/>
                  </a:moveTo>
                  <a:lnTo>
                    <a:pt x="144" y="144"/>
                  </a:lnTo>
                  <a:lnTo>
                    <a:pt x="144" y="144"/>
                  </a:lnTo>
                  <a:close/>
                  <a:moveTo>
                    <a:pt x="144" y="144"/>
                  </a:moveTo>
                  <a:lnTo>
                    <a:pt x="369" y="369"/>
                  </a:lnTo>
                  <a:lnTo>
                    <a:pt x="144" y="144"/>
                  </a:lnTo>
                  <a:close/>
                  <a:moveTo>
                    <a:pt x="369" y="369"/>
                  </a:moveTo>
                  <a:lnTo>
                    <a:pt x="776" y="776"/>
                  </a:lnTo>
                  <a:lnTo>
                    <a:pt x="776" y="776"/>
                  </a:lnTo>
                  <a:lnTo>
                    <a:pt x="369" y="369"/>
                  </a:lnTo>
                  <a:close/>
                  <a:moveTo>
                    <a:pt x="1409" y="144"/>
                  </a:moveTo>
                  <a:cubicBezTo>
                    <a:pt x="1533" y="268"/>
                    <a:pt x="1533" y="470"/>
                    <a:pt x="1409" y="594"/>
                  </a:cubicBezTo>
                  <a:lnTo>
                    <a:pt x="1227" y="776"/>
                  </a:lnTo>
                  <a:cubicBezTo>
                    <a:pt x="1164" y="839"/>
                    <a:pt x="1083" y="870"/>
                    <a:pt x="1001" y="870"/>
                  </a:cubicBezTo>
                  <a:cubicBezTo>
                    <a:pt x="920" y="870"/>
                    <a:pt x="839" y="839"/>
                    <a:pt x="776" y="776"/>
                  </a:cubicBezTo>
                  <a:lnTo>
                    <a:pt x="776" y="776"/>
                  </a:lnTo>
                  <a:lnTo>
                    <a:pt x="1294" y="1294"/>
                  </a:lnTo>
                  <a:cubicBezTo>
                    <a:pt x="1356" y="1351"/>
                    <a:pt x="1435" y="1380"/>
                    <a:pt x="1514" y="1380"/>
                  </a:cubicBezTo>
                  <a:cubicBezTo>
                    <a:pt x="1593" y="1380"/>
                    <a:pt x="1672" y="1351"/>
                    <a:pt x="1735" y="1294"/>
                  </a:cubicBezTo>
                  <a:lnTo>
                    <a:pt x="1926" y="1102"/>
                  </a:lnTo>
                  <a:cubicBezTo>
                    <a:pt x="2041" y="978"/>
                    <a:pt x="2041" y="776"/>
                    <a:pt x="1917" y="652"/>
                  </a:cubicBezTo>
                  <a:lnTo>
                    <a:pt x="1409" y="144"/>
                  </a:lnTo>
                  <a:close/>
                </a:path>
              </a:pathLst>
            </a:custGeom>
            <a:solidFill>
              <a:srgbClr val="95a6b4"/>
            </a:solidFill>
            <a:ln w="0">
              <a:noFill/>
            </a:ln>
          </p:spPr>
          <p:style>
            <a:lnRef idx="0"/>
            <a:fillRef idx="0"/>
            <a:effectRef idx="0"/>
            <a:fontRef idx="minor"/>
          </p:style>
        </p:sp>
        <p:sp>
          <p:nvSpPr>
            <p:cNvPr id="693" name="Google Shape;12332;p 2"/>
            <p:cNvSpPr/>
            <p:nvPr/>
          </p:nvSpPr>
          <p:spPr>
            <a:xfrm>
              <a:off x="8362440" y="4770720"/>
              <a:ext cx="162000" cy="158040"/>
            </a:xfrm>
            <a:custGeom>
              <a:avLst/>
              <a:gdLst/>
              <a:ahLst/>
              <a:rect l="l" t="t" r="r" b="b"/>
              <a:pathLst>
                <a:path w="3069" h="3026">
                  <a:moveTo>
                    <a:pt x="611" y="1"/>
                  </a:moveTo>
                  <a:cubicBezTo>
                    <a:pt x="552" y="1"/>
                    <a:pt x="495" y="22"/>
                    <a:pt x="451" y="66"/>
                  </a:cubicBezTo>
                  <a:lnTo>
                    <a:pt x="87" y="430"/>
                  </a:lnTo>
                  <a:cubicBezTo>
                    <a:pt x="1" y="526"/>
                    <a:pt x="1" y="669"/>
                    <a:pt x="87" y="756"/>
                  </a:cubicBezTo>
                  <a:lnTo>
                    <a:pt x="2292" y="2960"/>
                  </a:lnTo>
                  <a:cubicBezTo>
                    <a:pt x="2335" y="3003"/>
                    <a:pt x="2392" y="3025"/>
                    <a:pt x="2451" y="3025"/>
                  </a:cubicBezTo>
                  <a:cubicBezTo>
                    <a:pt x="2510" y="3025"/>
                    <a:pt x="2570" y="3003"/>
                    <a:pt x="2618" y="2960"/>
                  </a:cubicBezTo>
                  <a:lnTo>
                    <a:pt x="2982" y="2587"/>
                  </a:lnTo>
                  <a:cubicBezTo>
                    <a:pt x="3068" y="2500"/>
                    <a:pt x="3068" y="2356"/>
                    <a:pt x="2972" y="2270"/>
                  </a:cubicBezTo>
                  <a:lnTo>
                    <a:pt x="777" y="66"/>
                  </a:lnTo>
                  <a:cubicBezTo>
                    <a:pt x="729" y="22"/>
                    <a:pt x="669" y="1"/>
                    <a:pt x="611" y="1"/>
                  </a:cubicBezTo>
                  <a:close/>
                </a:path>
              </a:pathLst>
            </a:custGeom>
            <a:solidFill>
              <a:srgbClr val="a4b3bf"/>
            </a:solidFill>
            <a:ln w="0">
              <a:noFill/>
            </a:ln>
          </p:spPr>
          <p:style>
            <a:lnRef idx="0"/>
            <a:fillRef idx="0"/>
            <a:effectRef idx="0"/>
            <a:fontRef idx="minor"/>
          </p:style>
        </p:sp>
        <p:sp>
          <p:nvSpPr>
            <p:cNvPr id="694" name="Google Shape;12333;p 2"/>
            <p:cNvSpPr/>
            <p:nvPr/>
          </p:nvSpPr>
          <p:spPr>
            <a:xfrm>
              <a:off x="8457120" y="4863240"/>
              <a:ext cx="68040" cy="65520"/>
            </a:xfrm>
            <a:custGeom>
              <a:avLst/>
              <a:gdLst/>
              <a:ahLst/>
              <a:rect l="l" t="t" r="r" b="b"/>
              <a:pathLst>
                <a:path w="1314" h="1280">
                  <a:moveTo>
                    <a:pt x="700" y="0"/>
                  </a:moveTo>
                  <a:lnTo>
                    <a:pt x="700" y="0"/>
                  </a:lnTo>
                  <a:cubicBezTo>
                    <a:pt x="796" y="96"/>
                    <a:pt x="796" y="249"/>
                    <a:pt x="700" y="345"/>
                  </a:cubicBezTo>
                  <a:lnTo>
                    <a:pt x="346" y="700"/>
                  </a:lnTo>
                  <a:cubicBezTo>
                    <a:pt x="298" y="748"/>
                    <a:pt x="235" y="772"/>
                    <a:pt x="173" y="772"/>
                  </a:cubicBezTo>
                  <a:cubicBezTo>
                    <a:pt x="111" y="772"/>
                    <a:pt x="49" y="748"/>
                    <a:pt x="1" y="700"/>
                  </a:cubicBezTo>
                  <a:lnTo>
                    <a:pt x="1" y="700"/>
                  </a:lnTo>
                  <a:lnTo>
                    <a:pt x="509" y="1208"/>
                  </a:lnTo>
                  <a:cubicBezTo>
                    <a:pt x="557" y="1256"/>
                    <a:pt x="619" y="1280"/>
                    <a:pt x="681" y="1280"/>
                  </a:cubicBezTo>
                  <a:cubicBezTo>
                    <a:pt x="743" y="1280"/>
                    <a:pt x="806" y="1256"/>
                    <a:pt x="854" y="1208"/>
                  </a:cubicBezTo>
                  <a:lnTo>
                    <a:pt x="1218" y="853"/>
                  </a:lnTo>
                  <a:cubicBezTo>
                    <a:pt x="1314" y="757"/>
                    <a:pt x="1314" y="604"/>
                    <a:pt x="1218" y="508"/>
                  </a:cubicBezTo>
                  <a:lnTo>
                    <a:pt x="700" y="0"/>
                  </a:lnTo>
                  <a:close/>
                </a:path>
              </a:pathLst>
            </a:custGeom>
            <a:solidFill>
              <a:srgbClr val="95a6b4"/>
            </a:solidFill>
            <a:ln w="0">
              <a:noFill/>
            </a:ln>
          </p:spPr>
          <p:style>
            <a:lnRef idx="0"/>
            <a:fillRef idx="0"/>
            <a:effectRef idx="0"/>
            <a:fontRef idx="minor"/>
          </p:style>
        </p:sp>
        <p:sp>
          <p:nvSpPr>
            <p:cNvPr id="695" name="Google Shape;12334;p 2"/>
            <p:cNvSpPr/>
            <p:nvPr/>
          </p:nvSpPr>
          <p:spPr>
            <a:xfrm>
              <a:off x="8347320" y="4821480"/>
              <a:ext cx="65160" cy="62280"/>
            </a:xfrm>
            <a:custGeom>
              <a:avLst/>
              <a:gdLst/>
              <a:ahLst/>
              <a:rect l="l" t="t" r="r" b="b"/>
              <a:pathLst>
                <a:path w="1256" h="1218">
                  <a:moveTo>
                    <a:pt x="575" y="0"/>
                  </a:moveTo>
                  <a:lnTo>
                    <a:pt x="125" y="451"/>
                  </a:lnTo>
                  <a:cubicBezTo>
                    <a:pt x="0" y="575"/>
                    <a:pt x="0" y="767"/>
                    <a:pt x="125" y="891"/>
                  </a:cubicBezTo>
                  <a:lnTo>
                    <a:pt x="365" y="1131"/>
                  </a:lnTo>
                  <a:cubicBezTo>
                    <a:pt x="422" y="1189"/>
                    <a:pt x="501" y="1217"/>
                    <a:pt x="581" y="1217"/>
                  </a:cubicBezTo>
                  <a:cubicBezTo>
                    <a:pt x="662" y="1217"/>
                    <a:pt x="743" y="1189"/>
                    <a:pt x="805" y="1131"/>
                  </a:cubicBezTo>
                  <a:lnTo>
                    <a:pt x="1256" y="671"/>
                  </a:lnTo>
                  <a:lnTo>
                    <a:pt x="575" y="0"/>
                  </a:lnTo>
                  <a:close/>
                </a:path>
              </a:pathLst>
            </a:custGeom>
            <a:solidFill>
              <a:srgbClr val="dce2e6"/>
            </a:solidFill>
            <a:ln w="0">
              <a:noFill/>
            </a:ln>
          </p:spPr>
          <p:style>
            <a:lnRef idx="0"/>
            <a:fillRef idx="0"/>
            <a:effectRef idx="0"/>
            <a:fontRef idx="minor"/>
          </p:style>
        </p:sp>
        <p:sp>
          <p:nvSpPr>
            <p:cNvPr id="696" name="Google Shape;12335;p 2"/>
            <p:cNvSpPr/>
            <p:nvPr/>
          </p:nvSpPr>
          <p:spPr>
            <a:xfrm>
              <a:off x="8407080" y="4880880"/>
              <a:ext cx="65160" cy="62640"/>
            </a:xfrm>
            <a:custGeom>
              <a:avLst/>
              <a:gdLst/>
              <a:ahLst/>
              <a:rect l="l" t="t" r="r" b="b"/>
              <a:pathLst>
                <a:path w="1257" h="1218">
                  <a:moveTo>
                    <a:pt x="576" y="0"/>
                  </a:moveTo>
                  <a:lnTo>
                    <a:pt x="116" y="451"/>
                  </a:lnTo>
                  <a:cubicBezTo>
                    <a:pt x="1" y="576"/>
                    <a:pt x="1" y="767"/>
                    <a:pt x="116" y="892"/>
                  </a:cubicBezTo>
                  <a:lnTo>
                    <a:pt x="355" y="1132"/>
                  </a:lnTo>
                  <a:cubicBezTo>
                    <a:pt x="418" y="1189"/>
                    <a:pt x="497" y="1218"/>
                    <a:pt x="576" y="1218"/>
                  </a:cubicBezTo>
                  <a:cubicBezTo>
                    <a:pt x="655" y="1218"/>
                    <a:pt x="734" y="1189"/>
                    <a:pt x="796" y="1132"/>
                  </a:cubicBezTo>
                  <a:lnTo>
                    <a:pt x="1256" y="671"/>
                  </a:lnTo>
                  <a:lnTo>
                    <a:pt x="576" y="0"/>
                  </a:lnTo>
                  <a:close/>
                </a:path>
              </a:pathLst>
            </a:custGeom>
            <a:solidFill>
              <a:srgbClr val="dce2e6"/>
            </a:solidFill>
            <a:ln w="0">
              <a:noFill/>
            </a:ln>
          </p:spPr>
          <p:style>
            <a:lnRef idx="0"/>
            <a:fillRef idx="0"/>
            <a:effectRef idx="0"/>
            <a:fontRef idx="minor"/>
          </p:style>
        </p:sp>
        <p:sp>
          <p:nvSpPr>
            <p:cNvPr id="697" name="Google Shape;12336;p 2"/>
            <p:cNvSpPr/>
            <p:nvPr/>
          </p:nvSpPr>
          <p:spPr>
            <a:xfrm>
              <a:off x="8603280" y="4573440"/>
              <a:ext cx="123120" cy="122400"/>
            </a:xfrm>
            <a:custGeom>
              <a:avLst/>
              <a:gdLst/>
              <a:ahLst/>
              <a:rect l="l" t="t" r="r" b="b"/>
              <a:pathLst>
                <a:path w="2349" h="2350">
                  <a:moveTo>
                    <a:pt x="1150" y="1"/>
                  </a:moveTo>
                  <a:lnTo>
                    <a:pt x="0" y="1151"/>
                  </a:lnTo>
                  <a:lnTo>
                    <a:pt x="1198" y="2349"/>
                  </a:lnTo>
                  <a:lnTo>
                    <a:pt x="2348" y="1199"/>
                  </a:lnTo>
                  <a:lnTo>
                    <a:pt x="1150" y="1"/>
                  </a:lnTo>
                  <a:close/>
                </a:path>
              </a:pathLst>
            </a:custGeom>
            <a:solidFill>
              <a:srgbClr val="b3bdc4"/>
            </a:solidFill>
            <a:ln w="0">
              <a:noFill/>
            </a:ln>
          </p:spPr>
          <p:style>
            <a:lnRef idx="0"/>
            <a:fillRef idx="0"/>
            <a:effectRef idx="0"/>
            <a:fontRef idx="minor"/>
          </p:style>
        </p:sp>
        <p:sp>
          <p:nvSpPr>
            <p:cNvPr id="698" name="Google Shape;12337;p 2"/>
            <p:cNvSpPr/>
            <p:nvPr/>
          </p:nvSpPr>
          <p:spPr>
            <a:xfrm>
              <a:off x="8605080" y="4610520"/>
              <a:ext cx="121320" cy="85680"/>
            </a:xfrm>
            <a:custGeom>
              <a:avLst/>
              <a:gdLst/>
              <a:ahLst/>
              <a:rect l="l" t="t" r="r" b="b"/>
              <a:pathLst>
                <a:path w="2315" h="1659">
                  <a:moveTo>
                    <a:pt x="0" y="495"/>
                  </a:moveTo>
                  <a:lnTo>
                    <a:pt x="14" y="509"/>
                  </a:lnTo>
                  <a:lnTo>
                    <a:pt x="0" y="495"/>
                  </a:lnTo>
                  <a:close/>
                  <a:moveTo>
                    <a:pt x="1806" y="1"/>
                  </a:moveTo>
                  <a:lnTo>
                    <a:pt x="656" y="1151"/>
                  </a:lnTo>
                  <a:lnTo>
                    <a:pt x="14" y="509"/>
                  </a:lnTo>
                  <a:lnTo>
                    <a:pt x="1164" y="1659"/>
                  </a:lnTo>
                  <a:lnTo>
                    <a:pt x="2314" y="509"/>
                  </a:lnTo>
                  <a:lnTo>
                    <a:pt x="1806" y="1"/>
                  </a:lnTo>
                  <a:close/>
                </a:path>
              </a:pathLst>
            </a:custGeom>
            <a:solidFill>
              <a:srgbClr val="808f9f"/>
            </a:solidFill>
            <a:ln w="0">
              <a:noFill/>
            </a:ln>
          </p:spPr>
          <p:style>
            <a:lnRef idx="0"/>
            <a:fillRef idx="0"/>
            <a:effectRef idx="0"/>
            <a:fontRef idx="minor"/>
          </p:style>
        </p:sp>
        <p:sp>
          <p:nvSpPr>
            <p:cNvPr id="699" name="Google Shape;12338;p 2"/>
            <p:cNvSpPr/>
            <p:nvPr/>
          </p:nvSpPr>
          <p:spPr>
            <a:xfrm>
              <a:off x="8415720" y="4621320"/>
              <a:ext cx="259560" cy="256680"/>
            </a:xfrm>
            <a:custGeom>
              <a:avLst/>
              <a:gdLst/>
              <a:ahLst/>
              <a:rect l="l" t="t" r="r" b="b"/>
              <a:pathLst>
                <a:path w="4899" h="4887">
                  <a:moveTo>
                    <a:pt x="3178" y="0"/>
                  </a:moveTo>
                  <a:cubicBezTo>
                    <a:pt x="3120" y="0"/>
                    <a:pt x="3063" y="22"/>
                    <a:pt x="3020" y="65"/>
                  </a:cubicBezTo>
                  <a:lnTo>
                    <a:pt x="1831" y="1253"/>
                  </a:lnTo>
                  <a:lnTo>
                    <a:pt x="1218" y="1867"/>
                  </a:lnTo>
                  <a:lnTo>
                    <a:pt x="0" y="3084"/>
                  </a:lnTo>
                  <a:lnTo>
                    <a:pt x="1793" y="4886"/>
                  </a:lnTo>
                  <a:lnTo>
                    <a:pt x="4812" y="1867"/>
                  </a:lnTo>
                  <a:cubicBezTo>
                    <a:pt x="4898" y="1781"/>
                    <a:pt x="4898" y="1637"/>
                    <a:pt x="4812" y="1551"/>
                  </a:cubicBezTo>
                  <a:lnTo>
                    <a:pt x="3336" y="65"/>
                  </a:lnTo>
                  <a:cubicBezTo>
                    <a:pt x="3293" y="22"/>
                    <a:pt x="3235" y="0"/>
                    <a:pt x="3178" y="0"/>
                  </a:cubicBezTo>
                  <a:close/>
                </a:path>
              </a:pathLst>
            </a:custGeom>
            <a:solidFill>
              <a:srgbClr val="dee2e6"/>
            </a:solidFill>
            <a:ln w="0">
              <a:noFill/>
            </a:ln>
          </p:spPr>
          <p:style>
            <a:lnRef idx="0"/>
            <a:fillRef idx="0"/>
            <a:effectRef idx="0"/>
            <a:fontRef idx="minor"/>
          </p:style>
        </p:sp>
        <p:sp>
          <p:nvSpPr>
            <p:cNvPr id="700" name="Google Shape;12339;p 2"/>
            <p:cNvSpPr/>
            <p:nvPr/>
          </p:nvSpPr>
          <p:spPr>
            <a:xfrm>
              <a:off x="8484120" y="4684320"/>
              <a:ext cx="191160" cy="193320"/>
            </a:xfrm>
            <a:custGeom>
              <a:avLst/>
              <a:gdLst/>
              <a:ahLst/>
              <a:rect l="l" t="t" r="r" b="b"/>
              <a:pathLst>
                <a:path w="3615" h="3692">
                  <a:moveTo>
                    <a:pt x="3173" y="1"/>
                  </a:moveTo>
                  <a:lnTo>
                    <a:pt x="1" y="3183"/>
                  </a:lnTo>
                  <a:lnTo>
                    <a:pt x="509" y="3691"/>
                  </a:lnTo>
                  <a:lnTo>
                    <a:pt x="3528" y="682"/>
                  </a:lnTo>
                  <a:cubicBezTo>
                    <a:pt x="3614" y="586"/>
                    <a:pt x="3614" y="451"/>
                    <a:pt x="3528" y="365"/>
                  </a:cubicBezTo>
                  <a:lnTo>
                    <a:pt x="3173" y="1"/>
                  </a:lnTo>
                  <a:close/>
                </a:path>
              </a:pathLst>
            </a:custGeom>
            <a:solidFill>
              <a:srgbClr val="c9d0d6"/>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01" name="PlaceHolder 1"/>
          <p:cNvSpPr>
            <a:spLocks noGrp="1"/>
          </p:cNvSpPr>
          <p:nvPr>
            <p:ph/>
          </p:nvPr>
        </p:nvSpPr>
        <p:spPr>
          <a:xfrm>
            <a:off x="1440" y="45720"/>
            <a:ext cx="10074600" cy="79704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000" spc="-1" strike="noStrike">
                <a:solidFill>
                  <a:srgbClr val="ffffff"/>
                </a:solidFill>
                <a:latin typeface="Verdana"/>
                <a:ea typeface="Verdana"/>
              </a:rPr>
              <a:t>Blockchain companies for healthcare data management</a:t>
            </a:r>
            <a:endParaRPr b="0" lang="en-US" sz="2000" spc="-1" strike="noStrike">
              <a:latin typeface="Arial"/>
            </a:endParaRPr>
          </a:p>
        </p:txBody>
      </p:sp>
      <p:graphicFrame>
        <p:nvGraphicFramePr>
          <p:cNvPr id="702" name="Table 1"/>
          <p:cNvGraphicFramePr/>
          <p:nvPr/>
        </p:nvGraphicFramePr>
        <p:xfrm>
          <a:off x="336600" y="775080"/>
          <a:ext cx="9371880" cy="4475160"/>
        </p:xfrm>
        <a:graphic>
          <a:graphicData uri="http://schemas.openxmlformats.org/drawingml/2006/table">
            <a:tbl>
              <a:tblPr/>
              <a:tblGrid>
                <a:gridCol w="931320"/>
                <a:gridCol w="1685160"/>
                <a:gridCol w="1729800"/>
                <a:gridCol w="1969200"/>
                <a:gridCol w="3056760"/>
              </a:tblGrid>
              <a:tr h="257040">
                <a:tc>
                  <a:txBody>
                    <a:bodyPr lIns="90000" rIns="90000" anchor="t">
                      <a:noAutofit/>
                    </a:bodyPr>
                    <a:p>
                      <a:pPr>
                        <a:lnSpc>
                          <a:spcPct val="100000"/>
                        </a:lnSpc>
                        <a:buNone/>
                      </a:pPr>
                      <a:r>
                        <a:rPr b="0" lang="en-US" sz="1100" spc="-1" strike="noStrike">
                          <a:solidFill>
                            <a:srgbClr val="000000"/>
                          </a:solidFill>
                          <a:latin typeface="Verdana"/>
                          <a:ea typeface="Verdana"/>
                        </a:rPr>
                        <a:t> </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c>
                  <a:txBody>
                    <a:bodyPr lIns="90000" rIns="90000" anchor="t">
                      <a:noAutofit/>
                    </a:bodyPr>
                    <a:p>
                      <a:pPr>
                        <a:lnSpc>
                          <a:spcPct val="100000"/>
                        </a:lnSpc>
                        <a:buNone/>
                      </a:pPr>
                      <a:r>
                        <a:rPr b="0" lang="en-US" sz="1100" spc="-1" strike="noStrike">
                          <a:solidFill>
                            <a:srgbClr val="000000"/>
                          </a:solidFill>
                          <a:latin typeface="Verdana"/>
                          <a:ea typeface="Verdana"/>
                        </a:rPr>
                        <a:t> </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c>
                  <a:txBody>
                    <a:bodyPr lIns="90000" rIns="90000" anchor="t">
                      <a:noAutofit/>
                    </a:bodyPr>
                    <a:p>
                      <a:pPr>
                        <a:lnSpc>
                          <a:spcPct val="100000"/>
                        </a:lnSpc>
                        <a:buNone/>
                      </a:pPr>
                      <a:r>
                        <a:rPr b="0" lang="en-US" sz="1100" spc="-1" strike="noStrike">
                          <a:solidFill>
                            <a:srgbClr val="000000"/>
                          </a:solidFill>
                          <a:latin typeface="Verdana"/>
                          <a:ea typeface="Verdana"/>
                        </a:rPr>
                        <a:t>Name</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c>
                  <a:txBody>
                    <a:bodyPr lIns="90000" rIns="90000" anchor="t">
                      <a:noAutofit/>
                    </a:bodyPr>
                    <a:p>
                      <a:pPr>
                        <a:lnSpc>
                          <a:spcPct val="100000"/>
                        </a:lnSpc>
                        <a:buNone/>
                      </a:pPr>
                      <a:r>
                        <a:rPr b="0" lang="en-US" sz="1100" spc="-1" strike="noStrike">
                          <a:solidFill>
                            <a:srgbClr val="000000"/>
                          </a:solidFill>
                          <a:latin typeface="Verdana"/>
                          <a:ea typeface="Verdana"/>
                        </a:rPr>
                        <a:t>Location</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c>
                  <a:txBody>
                    <a:bodyPr lIns="90000" rIns="90000" anchor="t">
                      <a:noAutofit/>
                    </a:bodyPr>
                    <a:p>
                      <a:pPr>
                        <a:lnSpc>
                          <a:spcPct val="100000"/>
                        </a:lnSpc>
                        <a:buNone/>
                      </a:pPr>
                      <a:r>
                        <a:rPr b="0" lang="en-US" sz="1100" spc="-1" strike="noStrike">
                          <a:solidFill>
                            <a:srgbClr val="000000"/>
                          </a:solidFill>
                          <a:latin typeface="Verdana"/>
                          <a:ea typeface="Verdana"/>
                        </a:rPr>
                        <a:t>Website</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r>
              <a:tr h="239760">
                <a:tc gridSpan="2" rowSpan="3">
                  <a:txBody>
                    <a:bodyPr lIns="90000" rIns="90000" anchor="t">
                      <a:noAutofit/>
                    </a:bodyPr>
                    <a:p>
                      <a:pPr>
                        <a:lnSpc>
                          <a:spcPct val="100000"/>
                        </a:lnSpc>
                        <a:buNone/>
                      </a:pPr>
                      <a:r>
                        <a:rPr b="0" lang="en-US" sz="1100" spc="-1" strike="noStrike">
                          <a:solidFill>
                            <a:srgbClr val="000000"/>
                          </a:solidFill>
                          <a:latin typeface="Times New Roman"/>
                          <a:ea typeface="Verdana"/>
                        </a:rPr>
                        <a:t>Blockchain and Healthcare Data Security</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hMerge="1" rowSpan="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BURSTIQ</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Denver, Colorado</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https://www.burstiq.com/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7756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MEDICALCHAIN</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London, England</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https://medicalchain.com/en/</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1752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GUARDTIME</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Lausanne, Switzerland</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https://guardtime.com/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82960">
                <a:tc gridSpan="2" rowSpan="4">
                  <a:txBody>
                    <a:bodyPr lIns="90000" rIns="90000" anchor="t">
                      <a:noAutofit/>
                    </a:bodyPr>
                    <a:p>
                      <a:pPr>
                        <a:lnSpc>
                          <a:spcPct val="100000"/>
                        </a:lnSpc>
                        <a:buNone/>
                      </a:pPr>
                      <a:r>
                        <a:rPr b="0" lang="en-US" sz="1100" spc="-1" strike="noStrike">
                          <a:solidFill>
                            <a:srgbClr val="000000"/>
                          </a:solidFill>
                          <a:latin typeface="Times New Roman"/>
                          <a:ea typeface="Verdana"/>
                        </a:rPr>
                        <a:t>Blockchain Medical Records</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hMerge="1" rowSpan="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AVANEER HEALTH</a:t>
                      </a:r>
                      <a:endParaRPr b="0" lang="en-US" sz="1100" spc="-1" strike="noStrike">
                        <a:latin typeface="Arial"/>
                      </a:endParaRPr>
                    </a:p>
                    <a:p>
                      <a:pPr>
                        <a:lnSpc>
                          <a:spcPct val="100000"/>
                        </a:lnSpc>
                        <a:buNone/>
                      </a:pP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Chicago, Illinois</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https://avaneerhealth.com/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1600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PROCREDEX</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Tampa, Florida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https://procredex.com/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32004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CORAL HEALTH</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New York, New York</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https://www.coralhealth.com/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9916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PATIENTORY</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Atlanta, Georgia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https://patientory.com/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45160">
                <a:tc gridSpan="2" rowSpan="6">
                  <a:txBody>
                    <a:bodyPr lIns="90000" rIns="90000" anchor="t">
                      <a:noAutofit/>
                    </a:bodyPr>
                    <a:p>
                      <a:pPr>
                        <a:lnSpc>
                          <a:spcPct val="100000"/>
                        </a:lnSpc>
                        <a:buNone/>
                      </a:pPr>
                      <a:r>
                        <a:rPr b="0" lang="en-US" sz="1100" spc="-1" strike="noStrike">
                          <a:solidFill>
                            <a:srgbClr val="000000"/>
                          </a:solidFill>
                          <a:latin typeface="Times New Roman"/>
                          <a:ea typeface="Verdana"/>
                        </a:rPr>
                        <a:t>Blockchain and Medical Supply Chain Management</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hMerge="1" rowSpan="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CHRONICLED</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San Francisco, California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https://chronicled.com/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9016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EMBLEEMA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New York, New York</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solidFill>
                            <a:srgbClr val="000000"/>
                          </a:solidFill>
                          <a:latin typeface="Times New Roman"/>
                          <a:ea typeface="Verdana"/>
                        </a:rPr>
                        <a:t>https://www.embleema.com/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7216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BLOCKPHARMA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Paris, France</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https://www.blockpharma.com/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9952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TIERION</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latin typeface="Times New Roman"/>
                        </a:rPr>
                        <a:t>San Francisco, California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latin typeface="Times New Roman"/>
                        </a:rPr>
                        <a:t>https://tierion.com/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1744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SOLULAB</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Los Angeles, California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https://www.solulab.com/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1600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FARMATRUST</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latin typeface="Times New Roman"/>
                        </a:rPr>
                        <a:t>London, England</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latin typeface="Times New Roman"/>
                        </a:rPr>
                        <a:t>https://www.farmatrust.com/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37960">
                <a:tc gridSpan="2" rowSpan="3">
                  <a:txBody>
                    <a:bodyPr lIns="90000" rIns="90000" anchor="t">
                      <a:noAutofit/>
                    </a:bodyPr>
                    <a:p>
                      <a:pPr>
                        <a:lnSpc>
                          <a:spcPct val="100000"/>
                        </a:lnSpc>
                        <a:buNone/>
                      </a:pPr>
                      <a:r>
                        <a:rPr b="0" lang="en-US" sz="1100" spc="-1" strike="noStrike">
                          <a:latin typeface="Times New Roman"/>
                        </a:rPr>
                        <a:t>Breakthroughs in Genomics</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hMerge="1" rowSpan="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SHARECARE</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Atlanta, Georgia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https://www.sharecare.com/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21600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NEBULA GENOMICS</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100" spc="-1" strike="noStrike">
                          <a:latin typeface="Times New Roman"/>
                        </a:rPr>
                        <a:t>San Francisco, California</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anchor="t">
                      <a:noAutofit/>
                    </a:bodyPr>
                    <a:p>
                      <a:pPr>
                        <a:lnSpc>
                          <a:spcPct val="100000"/>
                        </a:lnSpc>
                        <a:buNone/>
                      </a:pPr>
                      <a:r>
                        <a:rPr b="0" lang="en-US" sz="1000" spc="-1" strike="noStrike">
                          <a:latin typeface="Times New Roman"/>
                        </a:rPr>
                        <a:t>https://nebula.org/whole-genome-sequencing-dna-test/</a:t>
                      </a:r>
                      <a:endParaRPr b="0" lang="en-US" sz="10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271080">
                <a:tc vMerge="1" gridSpan="1">
                  <a:tcPr anchor="t" marL="90000" marR="90000">
                    <a:lnL>
                      <a:noFill/>
                    </a:lnL>
                    <a:lnR>
                      <a:noFill/>
                    </a:lnR>
                    <a:lnT>
                      <a:noFill/>
                    </a:lnT>
                    <a:lnB>
                      <a:noFill/>
                    </a:lnB>
                    <a:solidFill>
                      <a:srgbClr val="729fcf"/>
                    </a:solidFill>
                  </a:tcPr>
                </a:tc>
                <a:tc vMerge="1" hMerge="1">
                  <a:tcPr anchor="t" marL="90000" marR="90000">
                    <a:lnL>
                      <a:noFill/>
                    </a:lnL>
                    <a:lnR>
                      <a:noFill/>
                    </a:lnR>
                    <a:lnT>
                      <a:noFill/>
                    </a:lnT>
                    <a:lnB>
                      <a:noFill/>
                    </a:lnB>
                    <a:solidFill>
                      <a:srgbClr val="729fcf"/>
                    </a:solidFill>
                  </a:tcPr>
                </a:tc>
                <a:tc>
                  <a:txBody>
                    <a:bodyPr lIns="90000" rIns="90000" anchor="t">
                      <a:noAutofit/>
                    </a:bodyPr>
                    <a:p>
                      <a:pPr>
                        <a:lnSpc>
                          <a:spcPct val="100000"/>
                        </a:lnSpc>
                        <a:buNone/>
                      </a:pPr>
                      <a:r>
                        <a:rPr b="0" lang="en-US" sz="1100" spc="-1" strike="noStrike">
                          <a:latin typeface="Times New Roman"/>
                        </a:rPr>
                        <a:t>ENCRYPGEN</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New York, New York</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chor="t">
                      <a:noAutofit/>
                    </a:bodyPr>
                    <a:p>
                      <a:pPr>
                        <a:lnSpc>
                          <a:spcPct val="100000"/>
                        </a:lnSpc>
                        <a:buNone/>
                      </a:pPr>
                      <a:r>
                        <a:rPr b="0" lang="en-US" sz="1100" spc="-1" strike="noStrike">
                          <a:latin typeface="Times New Roman"/>
                        </a:rPr>
                        <a:t>https://encrypgen.com/</a:t>
                      </a:r>
                      <a:endParaRPr b="0" lang="en-US" sz="11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bl>
          </a:graphicData>
        </a:graphic>
      </p:graphicFrame>
      <p:sp>
        <p:nvSpPr>
          <p:cNvPr id="703" name="Rectangle 31"/>
          <p:cNvSpPr/>
          <p:nvPr/>
        </p:nvSpPr>
        <p:spPr>
          <a:xfrm>
            <a:off x="850320" y="1406520"/>
            <a:ext cx="11154240" cy="405000"/>
          </a:xfrm>
          <a:prstGeom prst="rect">
            <a:avLst/>
          </a:prstGeom>
          <a:noFill/>
          <a:ln w="0">
            <a:noFill/>
          </a:ln>
        </p:spPr>
        <p:style>
          <a:lnRef idx="0"/>
          <a:fillRef idx="0"/>
          <a:effectRef idx="0"/>
          <a:fontRef idx="minor"/>
        </p:style>
      </p:sp>
      <p:sp>
        <p:nvSpPr>
          <p:cNvPr id="704" name="Google Shape;876;p 3"/>
          <p:cNvSpPr/>
          <p:nvPr/>
        </p:nvSpPr>
        <p:spPr>
          <a:xfrm flipV="1">
            <a:off x="850320" y="1411560"/>
            <a:ext cx="8197560" cy="60120"/>
          </a:xfrm>
          <a:custGeom>
            <a:avLst/>
            <a:gdLst/>
            <a:ahLst/>
            <a:rect l="l" t="t" r="r" b="b"/>
            <a:pathLst>
              <a:path w="21600" h="21600">
                <a:moveTo>
                  <a:pt x="0" y="0"/>
                </a:moveTo>
                <a:lnTo>
                  <a:pt x="21600" y="21600"/>
                </a:lnTo>
              </a:path>
            </a:pathLst>
          </a:custGeom>
          <a:noFill/>
          <a:ln w="9525">
            <a:solidFill>
              <a:srgbClr val="0587af"/>
            </a:solidFill>
            <a:miter/>
            <a:headEnd len="med" type="oval" w="med"/>
          </a:ln>
        </p:spPr>
        <p:style>
          <a:lnRef idx="0"/>
          <a:fillRef idx="0"/>
          <a:effectRef idx="0"/>
          <a:fontRef idx="minor"/>
        </p:style>
      </p:sp>
      <p:sp>
        <p:nvSpPr>
          <p:cNvPr id="705" name="Google Shape;876;p 4"/>
          <p:cNvSpPr/>
          <p:nvPr/>
        </p:nvSpPr>
        <p:spPr>
          <a:xfrm>
            <a:off x="2911320" y="1072440"/>
            <a:ext cx="20160" cy="4594680"/>
          </a:xfrm>
          <a:custGeom>
            <a:avLst/>
            <a:gdLst/>
            <a:ahLst/>
            <a:rect l="l" t="t" r="r" b="b"/>
            <a:pathLst>
              <a:path w="21600" h="21600">
                <a:moveTo>
                  <a:pt x="0" y="0"/>
                </a:moveTo>
                <a:lnTo>
                  <a:pt x="21600" y="21600"/>
                </a:lnTo>
              </a:path>
            </a:pathLst>
          </a:custGeom>
          <a:noFill/>
          <a:ln w="9525">
            <a:solidFill>
              <a:srgbClr val="0587af"/>
            </a:solidFill>
            <a:miter/>
            <a:head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c1c1c"/>
        </a:solidFill>
      </p:bgPr>
    </p:bg>
    <p:spTree>
      <p:nvGrpSpPr>
        <p:cNvPr id="1" name=""/>
        <p:cNvGrpSpPr/>
        <p:nvPr/>
      </p:nvGrpSpPr>
      <p:grpSpPr>
        <a:xfrm>
          <a:off x="0" y="0"/>
          <a:ext cx="0" cy="0"/>
          <a:chOff x="0" y="0"/>
          <a:chExt cx="0" cy="0"/>
        </a:xfrm>
      </p:grpSpPr>
      <p:sp>
        <p:nvSpPr>
          <p:cNvPr id="273" name="PlaceHolder 1"/>
          <p:cNvSpPr>
            <a:spLocks noGrp="1"/>
          </p:cNvSpPr>
          <p:nvPr>
            <p:ph/>
          </p:nvPr>
        </p:nvSpPr>
        <p:spPr>
          <a:xfrm>
            <a:off x="257760" y="423720"/>
            <a:ext cx="9563400" cy="59652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1" lang="en-US" sz="4000" spc="-1" strike="noStrike">
                <a:solidFill>
                  <a:srgbClr val="ffffff"/>
                </a:solidFill>
                <a:latin typeface="Verdana"/>
                <a:ea typeface="Verdana"/>
              </a:rPr>
              <a:t>Historical Background of Blockchain</a:t>
            </a:r>
            <a:endParaRPr b="0" lang="en-US" sz="4000" spc="-1" strike="noStrike">
              <a:latin typeface="Arial"/>
            </a:endParaRPr>
          </a:p>
        </p:txBody>
      </p:sp>
      <p:sp>
        <p:nvSpPr>
          <p:cNvPr id="274" name="Rectangle: Rounded Corners 2"/>
          <p:cNvSpPr/>
          <p:nvPr/>
        </p:nvSpPr>
        <p:spPr>
          <a:xfrm>
            <a:off x="6029640" y="1812600"/>
            <a:ext cx="943920" cy="87408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2009</a:t>
            </a:r>
            <a:endParaRPr b="0" lang="en-US" sz="1600" spc="-1" strike="noStrike">
              <a:latin typeface="Arial"/>
            </a:endParaRPr>
          </a:p>
        </p:txBody>
      </p:sp>
      <p:sp>
        <p:nvSpPr>
          <p:cNvPr id="275" name="Rectangle: Rounded Corners 3"/>
          <p:cNvSpPr/>
          <p:nvPr/>
        </p:nvSpPr>
        <p:spPr>
          <a:xfrm>
            <a:off x="580680" y="1919880"/>
            <a:ext cx="943560" cy="874080"/>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1991-2008</a:t>
            </a:r>
            <a:endParaRPr b="0" lang="en-US" sz="1600" spc="-1" strike="noStrike">
              <a:latin typeface="Arial"/>
            </a:endParaRPr>
          </a:p>
        </p:txBody>
      </p:sp>
      <p:sp>
        <p:nvSpPr>
          <p:cNvPr id="276" name="Rectangle: Rounded Corners 9"/>
          <p:cNvSpPr/>
          <p:nvPr/>
        </p:nvSpPr>
        <p:spPr>
          <a:xfrm>
            <a:off x="1997640" y="1876680"/>
            <a:ext cx="943920" cy="87408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1998</a:t>
            </a:r>
            <a:endParaRPr b="0" lang="en-US" sz="1600" spc="-1" strike="noStrike">
              <a:latin typeface="Arial"/>
            </a:endParaRPr>
          </a:p>
        </p:txBody>
      </p:sp>
      <p:sp>
        <p:nvSpPr>
          <p:cNvPr id="277" name="Rectangle: Rounded Corners 19"/>
          <p:cNvSpPr/>
          <p:nvPr/>
        </p:nvSpPr>
        <p:spPr>
          <a:xfrm>
            <a:off x="3350160" y="1876680"/>
            <a:ext cx="943560" cy="87408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2000</a:t>
            </a:r>
            <a:endParaRPr b="0" lang="en-US" sz="1600" spc="-1" strike="noStrike">
              <a:latin typeface="Arial"/>
            </a:endParaRPr>
          </a:p>
        </p:txBody>
      </p:sp>
      <p:sp>
        <p:nvSpPr>
          <p:cNvPr id="278" name="Rectangle: Rounded Corners 20"/>
          <p:cNvSpPr/>
          <p:nvPr/>
        </p:nvSpPr>
        <p:spPr>
          <a:xfrm>
            <a:off x="4659120" y="1826640"/>
            <a:ext cx="943920" cy="87408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2008</a:t>
            </a:r>
            <a:endParaRPr b="0" lang="en-US" sz="1600" spc="-1" strike="noStrike">
              <a:latin typeface="Arial"/>
            </a:endParaRPr>
          </a:p>
        </p:txBody>
      </p:sp>
      <p:grpSp>
        <p:nvGrpSpPr>
          <p:cNvPr id="279" name="Group 13"/>
          <p:cNvGrpSpPr/>
          <p:nvPr/>
        </p:nvGrpSpPr>
        <p:grpSpPr>
          <a:xfrm>
            <a:off x="1523160" y="2172600"/>
            <a:ext cx="482760" cy="358200"/>
            <a:chOff x="1523160" y="2172600"/>
            <a:chExt cx="482760" cy="358200"/>
          </a:xfrm>
        </p:grpSpPr>
        <p:sp>
          <p:nvSpPr>
            <p:cNvPr id="280" name="Freeform: Shape 11"/>
            <p:cNvSpPr/>
            <p:nvPr/>
          </p:nvSpPr>
          <p:spPr>
            <a:xfrm>
              <a:off x="1654920" y="2172600"/>
              <a:ext cx="219600" cy="35820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81" name="Rectangle: Rounded Corners 21"/>
            <p:cNvSpPr/>
            <p:nvPr/>
          </p:nvSpPr>
          <p:spPr>
            <a:xfrm>
              <a:off x="1786320" y="229680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82" name="Rectangle: Rounded Corners 25"/>
            <p:cNvSpPr/>
            <p:nvPr/>
          </p:nvSpPr>
          <p:spPr>
            <a:xfrm>
              <a:off x="1523160" y="229932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283" name="Group 17"/>
          <p:cNvGrpSpPr/>
          <p:nvPr/>
        </p:nvGrpSpPr>
        <p:grpSpPr>
          <a:xfrm>
            <a:off x="2864880" y="2155320"/>
            <a:ext cx="482760" cy="358560"/>
            <a:chOff x="2864880" y="2155320"/>
            <a:chExt cx="482760" cy="358560"/>
          </a:xfrm>
        </p:grpSpPr>
        <p:sp>
          <p:nvSpPr>
            <p:cNvPr id="284" name="Freeform: Shape 12"/>
            <p:cNvSpPr/>
            <p:nvPr/>
          </p:nvSpPr>
          <p:spPr>
            <a:xfrm>
              <a:off x="2996640" y="2155320"/>
              <a:ext cx="219600" cy="35856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85" name="Rectangle: Rounded Corners 26"/>
            <p:cNvSpPr/>
            <p:nvPr/>
          </p:nvSpPr>
          <p:spPr>
            <a:xfrm>
              <a:off x="3128040" y="227988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86" name="Rectangle: Rounded Corners 29"/>
            <p:cNvSpPr/>
            <p:nvPr/>
          </p:nvSpPr>
          <p:spPr>
            <a:xfrm>
              <a:off x="2864880" y="228204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287" name="Group 18"/>
          <p:cNvGrpSpPr/>
          <p:nvPr/>
        </p:nvGrpSpPr>
        <p:grpSpPr>
          <a:xfrm>
            <a:off x="4233600" y="2126520"/>
            <a:ext cx="482400" cy="358560"/>
            <a:chOff x="4233600" y="2126520"/>
            <a:chExt cx="482400" cy="358560"/>
          </a:xfrm>
        </p:grpSpPr>
        <p:sp>
          <p:nvSpPr>
            <p:cNvPr id="288" name="Freeform: Shape 13"/>
            <p:cNvSpPr/>
            <p:nvPr/>
          </p:nvSpPr>
          <p:spPr>
            <a:xfrm>
              <a:off x="4365000" y="2126520"/>
              <a:ext cx="219600" cy="35856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89" name="Rectangle: Rounded Corners 30"/>
            <p:cNvSpPr/>
            <p:nvPr/>
          </p:nvSpPr>
          <p:spPr>
            <a:xfrm>
              <a:off x="4496760" y="2251080"/>
              <a:ext cx="21924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90" name="Rectangle: Rounded Corners 32"/>
            <p:cNvSpPr/>
            <p:nvPr/>
          </p:nvSpPr>
          <p:spPr>
            <a:xfrm>
              <a:off x="4233600" y="225324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291" name="Group 19"/>
          <p:cNvGrpSpPr/>
          <p:nvPr/>
        </p:nvGrpSpPr>
        <p:grpSpPr>
          <a:xfrm>
            <a:off x="5559480" y="2084040"/>
            <a:ext cx="482760" cy="358560"/>
            <a:chOff x="5559480" y="2084040"/>
            <a:chExt cx="482760" cy="358560"/>
          </a:xfrm>
        </p:grpSpPr>
        <p:sp>
          <p:nvSpPr>
            <p:cNvPr id="292" name="Freeform: Shape 14"/>
            <p:cNvSpPr/>
            <p:nvPr/>
          </p:nvSpPr>
          <p:spPr>
            <a:xfrm>
              <a:off x="5691240" y="2084040"/>
              <a:ext cx="219600" cy="35856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93" name="Rectangle: Rounded Corners 33"/>
            <p:cNvSpPr/>
            <p:nvPr/>
          </p:nvSpPr>
          <p:spPr>
            <a:xfrm>
              <a:off x="5823000" y="2208600"/>
              <a:ext cx="21924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94" name="Rectangle: Rounded Corners 34"/>
            <p:cNvSpPr/>
            <p:nvPr/>
          </p:nvSpPr>
          <p:spPr>
            <a:xfrm>
              <a:off x="5559480" y="2211120"/>
              <a:ext cx="21996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295" name="Group 20"/>
          <p:cNvGrpSpPr/>
          <p:nvPr/>
        </p:nvGrpSpPr>
        <p:grpSpPr>
          <a:xfrm>
            <a:off x="-3960" y="2219760"/>
            <a:ext cx="594360" cy="358200"/>
            <a:chOff x="-3960" y="2219760"/>
            <a:chExt cx="594360" cy="358200"/>
          </a:xfrm>
        </p:grpSpPr>
        <p:sp>
          <p:nvSpPr>
            <p:cNvPr id="296" name="Freeform: Shape 15"/>
            <p:cNvSpPr/>
            <p:nvPr/>
          </p:nvSpPr>
          <p:spPr>
            <a:xfrm>
              <a:off x="60480" y="2219760"/>
              <a:ext cx="331920" cy="35820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97" name="Rectangle: Rounded Corners 35"/>
            <p:cNvSpPr/>
            <p:nvPr/>
          </p:nvSpPr>
          <p:spPr>
            <a:xfrm>
              <a:off x="258840" y="2343960"/>
              <a:ext cx="33156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298" name="Freeform: Shape 16"/>
            <p:cNvSpPr/>
            <p:nvPr/>
          </p:nvSpPr>
          <p:spPr>
            <a:xfrm>
              <a:off x="-3960" y="2346120"/>
              <a:ext cx="198000" cy="105120"/>
            </a:xfrm>
            <a:custGeom>
              <a:avLst/>
              <a:gdLst/>
              <a:ah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299" name="Group 21"/>
          <p:cNvGrpSpPr/>
          <p:nvPr/>
        </p:nvGrpSpPr>
        <p:grpSpPr>
          <a:xfrm>
            <a:off x="9633960" y="2090880"/>
            <a:ext cx="440280" cy="358200"/>
            <a:chOff x="9633960" y="2090880"/>
            <a:chExt cx="440280" cy="358200"/>
          </a:xfrm>
        </p:grpSpPr>
        <p:sp>
          <p:nvSpPr>
            <p:cNvPr id="300" name="Freeform: Shape 17"/>
            <p:cNvSpPr/>
            <p:nvPr/>
          </p:nvSpPr>
          <p:spPr>
            <a:xfrm>
              <a:off x="9780480" y="2090880"/>
              <a:ext cx="244440" cy="35820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01" name="Freeform: Shape 18"/>
            <p:cNvSpPr/>
            <p:nvPr/>
          </p:nvSpPr>
          <p:spPr>
            <a:xfrm>
              <a:off x="9927000" y="2215080"/>
              <a:ext cx="147240" cy="105120"/>
            </a:xfrm>
            <a:custGeom>
              <a:avLst/>
              <a:gdLst/>
              <a:ahLst/>
              <a:rect l="l" t="t" r="r" b="b"/>
              <a:pathLst>
                <a:path w="403622" h="129676">
                  <a:moveTo>
                    <a:pt x="64838" y="0"/>
                  </a:moveTo>
                  <a:lnTo>
                    <a:pt x="403622" y="0"/>
                  </a:lnTo>
                  <a:lnTo>
                    <a:pt x="403622" y="129676"/>
                  </a:lnTo>
                  <a:lnTo>
                    <a:pt x="64838" y="129676"/>
                  </a:lnTo>
                  <a:cubicBezTo>
                    <a:pt x="29029" y="129676"/>
                    <a:pt x="0" y="100647"/>
                    <a:pt x="0" y="64838"/>
                  </a:cubicBezTo>
                  <a:cubicBezTo>
                    <a:pt x="0" y="29029"/>
                    <a:pt x="29029" y="0"/>
                    <a:pt x="64838" y="0"/>
                  </a:cubicBezTo>
                  <a:close/>
                </a:path>
              </a:pathLst>
            </a:cu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02" name="Rectangle: Rounded Corners 36"/>
            <p:cNvSpPr/>
            <p:nvPr/>
          </p:nvSpPr>
          <p:spPr>
            <a:xfrm>
              <a:off x="9633960" y="2217240"/>
              <a:ext cx="24444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303" name="Group 22"/>
          <p:cNvGrpSpPr/>
          <p:nvPr/>
        </p:nvGrpSpPr>
        <p:grpSpPr>
          <a:xfrm>
            <a:off x="195120" y="2916000"/>
            <a:ext cx="1547280" cy="2206800"/>
            <a:chOff x="195120" y="2916000"/>
            <a:chExt cx="1547280" cy="2206800"/>
          </a:xfrm>
        </p:grpSpPr>
        <p:sp>
          <p:nvSpPr>
            <p:cNvPr id="304" name="TextBox 15"/>
            <p:cNvSpPr/>
            <p:nvPr/>
          </p:nvSpPr>
          <p:spPr>
            <a:xfrm>
              <a:off x="195120" y="3251160"/>
              <a:ext cx="1547280" cy="1871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300" spc="-1" strike="noStrike">
                  <a:solidFill>
                    <a:srgbClr val="dddddd"/>
                  </a:solidFill>
                  <a:latin typeface="Verdana"/>
                  <a:ea typeface="Verdana"/>
                </a:rPr>
                <a:t>A cryptographically secured chain of blocks is described for the first time by </a:t>
              </a:r>
              <a:r>
                <a:rPr b="1" lang="en-US" sz="1300" spc="-1" strike="noStrike">
                  <a:solidFill>
                    <a:srgbClr val="dddddd"/>
                  </a:solidFill>
                  <a:latin typeface="Verdana"/>
                  <a:ea typeface="Verdana"/>
                </a:rPr>
                <a:t>Stuart Haber </a:t>
              </a:r>
              <a:r>
                <a:rPr b="0" lang="en-US" sz="1300" spc="-1" strike="noStrike">
                  <a:solidFill>
                    <a:srgbClr val="dddddd"/>
                  </a:solidFill>
                  <a:latin typeface="Verdana"/>
                  <a:ea typeface="Verdana"/>
                </a:rPr>
                <a:t>and</a:t>
              </a:r>
              <a:r>
                <a:rPr b="1" lang="en-US" sz="1300" spc="-1" strike="noStrike">
                  <a:solidFill>
                    <a:srgbClr val="dddddd"/>
                  </a:solidFill>
                  <a:latin typeface="Verdana"/>
                  <a:ea typeface="Verdana"/>
                </a:rPr>
                <a:t> W.Scott Stornetta</a:t>
              </a:r>
              <a:r>
                <a:rPr b="0" lang="en-US" sz="1300" spc="-1" strike="noStrike">
                  <a:solidFill>
                    <a:srgbClr val="dddddd"/>
                  </a:solidFill>
                  <a:latin typeface="Verdana"/>
                  <a:ea typeface="Verdana"/>
                </a:rPr>
                <a:t>.</a:t>
              </a:r>
              <a:endParaRPr b="0" lang="en-US" sz="1300" spc="-1" strike="noStrike">
                <a:latin typeface="Arial"/>
              </a:endParaRPr>
            </a:p>
          </p:txBody>
        </p:sp>
        <p:sp>
          <p:nvSpPr>
            <p:cNvPr id="305" name="TextBox 16"/>
            <p:cNvSpPr/>
            <p:nvPr/>
          </p:nvSpPr>
          <p:spPr>
            <a:xfrm>
              <a:off x="326880" y="2916000"/>
              <a:ext cx="132552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1</a:t>
              </a:r>
              <a:endParaRPr b="0" lang="en-US" sz="1500" spc="-1" strike="noStrike">
                <a:latin typeface="Arial"/>
              </a:endParaRPr>
            </a:p>
          </p:txBody>
        </p:sp>
      </p:grpSp>
      <p:grpSp>
        <p:nvGrpSpPr>
          <p:cNvPr id="306" name="Group 23"/>
          <p:cNvGrpSpPr/>
          <p:nvPr/>
        </p:nvGrpSpPr>
        <p:grpSpPr>
          <a:xfrm>
            <a:off x="1831680" y="3046680"/>
            <a:ext cx="1351080" cy="2065680"/>
            <a:chOff x="1831680" y="3046680"/>
            <a:chExt cx="1351080" cy="2065680"/>
          </a:xfrm>
        </p:grpSpPr>
        <p:sp>
          <p:nvSpPr>
            <p:cNvPr id="307" name="TextBox 17"/>
            <p:cNvSpPr/>
            <p:nvPr/>
          </p:nvSpPr>
          <p:spPr>
            <a:xfrm>
              <a:off x="1845360" y="3438720"/>
              <a:ext cx="1337400" cy="1673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300" spc="-1" strike="noStrike">
                  <a:solidFill>
                    <a:srgbClr val="dddddd"/>
                  </a:solidFill>
                  <a:latin typeface="Verdana"/>
                  <a:ea typeface="Verdana"/>
                </a:rPr>
                <a:t>Computer scientist </a:t>
              </a:r>
              <a:r>
                <a:rPr b="1" lang="en-US" sz="1300" spc="-1" strike="noStrike">
                  <a:solidFill>
                    <a:srgbClr val="dddddd"/>
                  </a:solidFill>
                  <a:latin typeface="Verdana"/>
                  <a:ea typeface="Verdana"/>
                </a:rPr>
                <a:t>Nick Szabo</a:t>
              </a:r>
              <a:r>
                <a:rPr b="0" lang="en-US" sz="1300" spc="-1" strike="noStrike">
                  <a:solidFill>
                    <a:srgbClr val="dddddd"/>
                  </a:solidFill>
                  <a:latin typeface="Verdana"/>
                  <a:ea typeface="Verdana"/>
                </a:rPr>
                <a:t> works on ‘bit gold’, a decentralized digital currency.</a:t>
              </a:r>
              <a:endParaRPr b="0" lang="en-US" sz="1300" spc="-1" strike="noStrike">
                <a:latin typeface="Arial"/>
              </a:endParaRPr>
            </a:p>
          </p:txBody>
        </p:sp>
        <p:sp>
          <p:nvSpPr>
            <p:cNvPr id="308" name="TextBox 18"/>
            <p:cNvSpPr/>
            <p:nvPr/>
          </p:nvSpPr>
          <p:spPr>
            <a:xfrm>
              <a:off x="1831680" y="3046680"/>
              <a:ext cx="132552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1</a:t>
              </a:r>
              <a:endParaRPr b="0" lang="en-US" sz="1500" spc="-1" strike="noStrike">
                <a:latin typeface="Arial"/>
              </a:endParaRPr>
            </a:p>
          </p:txBody>
        </p:sp>
      </p:grpSp>
      <p:grpSp>
        <p:nvGrpSpPr>
          <p:cNvPr id="309" name="Group 24"/>
          <p:cNvGrpSpPr/>
          <p:nvPr/>
        </p:nvGrpSpPr>
        <p:grpSpPr>
          <a:xfrm>
            <a:off x="3184200" y="3046680"/>
            <a:ext cx="1420920" cy="2232000"/>
            <a:chOff x="3184200" y="3046680"/>
            <a:chExt cx="1420920" cy="2232000"/>
          </a:xfrm>
        </p:grpSpPr>
        <p:sp>
          <p:nvSpPr>
            <p:cNvPr id="310" name="TextBox 19"/>
            <p:cNvSpPr/>
            <p:nvPr/>
          </p:nvSpPr>
          <p:spPr>
            <a:xfrm>
              <a:off x="3184200" y="3407040"/>
              <a:ext cx="1420920" cy="1871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300" spc="-1" strike="noStrike">
                  <a:solidFill>
                    <a:srgbClr val="dddddd"/>
                  </a:solidFill>
                  <a:latin typeface="Verdana"/>
                  <a:ea typeface="Verdana"/>
                </a:rPr>
                <a:t>Stefan Konst</a:t>
              </a:r>
              <a:r>
                <a:rPr b="0" lang="en-US" sz="1300" spc="-1" strike="noStrike">
                  <a:solidFill>
                    <a:srgbClr val="dddddd"/>
                  </a:solidFill>
                  <a:latin typeface="Verdana"/>
                  <a:ea typeface="Verdana"/>
                </a:rPr>
                <a:t> published his theory of cryptographic secured chains, plus ideas for</a:t>
              </a:r>
              <a:endParaRPr b="0" lang="en-US" sz="1300" spc="-1" strike="noStrike">
                <a:latin typeface="Arial"/>
              </a:endParaRPr>
            </a:p>
            <a:p>
              <a:pPr algn="ctr">
                <a:lnSpc>
                  <a:spcPct val="100000"/>
                </a:lnSpc>
                <a:buNone/>
                <a:tabLst>
                  <a:tab algn="l" pos="0"/>
                </a:tabLst>
              </a:pPr>
              <a:r>
                <a:rPr b="0" lang="en-US" sz="1300" spc="-1" strike="noStrike">
                  <a:solidFill>
                    <a:srgbClr val="dddddd"/>
                  </a:solidFill>
                  <a:latin typeface="Verdana"/>
                  <a:ea typeface="Verdana"/>
                </a:rPr>
                <a:t>implementation </a:t>
              </a:r>
              <a:endParaRPr b="0" lang="en-US" sz="1300" spc="-1" strike="noStrike">
                <a:latin typeface="Arial"/>
              </a:endParaRPr>
            </a:p>
          </p:txBody>
        </p:sp>
        <p:sp>
          <p:nvSpPr>
            <p:cNvPr id="311" name="TextBox 20"/>
            <p:cNvSpPr/>
            <p:nvPr/>
          </p:nvSpPr>
          <p:spPr>
            <a:xfrm>
              <a:off x="3259080" y="3046680"/>
              <a:ext cx="132516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2</a:t>
              </a:r>
              <a:endParaRPr b="0" lang="en-US" sz="1500" spc="-1" strike="noStrike">
                <a:latin typeface="Arial"/>
              </a:endParaRPr>
            </a:p>
          </p:txBody>
        </p:sp>
      </p:grpSp>
      <p:grpSp>
        <p:nvGrpSpPr>
          <p:cNvPr id="312" name="Group 25"/>
          <p:cNvGrpSpPr/>
          <p:nvPr/>
        </p:nvGrpSpPr>
        <p:grpSpPr>
          <a:xfrm>
            <a:off x="4496400" y="3044160"/>
            <a:ext cx="1414440" cy="2226600"/>
            <a:chOff x="4496400" y="3044160"/>
            <a:chExt cx="1414440" cy="2226600"/>
          </a:xfrm>
        </p:grpSpPr>
        <p:sp>
          <p:nvSpPr>
            <p:cNvPr id="313" name="TextBox 21"/>
            <p:cNvSpPr/>
            <p:nvPr/>
          </p:nvSpPr>
          <p:spPr>
            <a:xfrm>
              <a:off x="4499280" y="3355920"/>
              <a:ext cx="1411560" cy="19148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dddddd"/>
                  </a:solidFill>
                  <a:latin typeface="Verdana"/>
                  <a:ea typeface="Verdana"/>
                </a:rPr>
                <a:t>Developer(s) working under the pseudonym </a:t>
              </a:r>
              <a:r>
                <a:rPr b="1" lang="en-US" sz="1200" spc="-1" strike="noStrike">
                  <a:solidFill>
                    <a:srgbClr val="dddddd"/>
                  </a:solidFill>
                  <a:latin typeface="Verdana"/>
                  <a:ea typeface="Verdana"/>
                </a:rPr>
                <a:t>Satoshi</a:t>
              </a:r>
              <a:endParaRPr b="0" lang="en-US" sz="1200" spc="-1" strike="noStrike">
                <a:latin typeface="Arial"/>
              </a:endParaRPr>
            </a:p>
            <a:p>
              <a:pPr algn="ctr">
                <a:lnSpc>
                  <a:spcPct val="100000"/>
                </a:lnSpc>
                <a:buNone/>
                <a:tabLst>
                  <a:tab algn="l" pos="0"/>
                </a:tabLst>
              </a:pPr>
              <a:r>
                <a:rPr b="1" lang="en-US" sz="1200" spc="-1" strike="noStrike">
                  <a:solidFill>
                    <a:srgbClr val="dddddd"/>
                  </a:solidFill>
                  <a:latin typeface="Verdana"/>
                  <a:ea typeface="Verdana"/>
                </a:rPr>
                <a:t>Nakamoto</a:t>
              </a:r>
              <a:r>
                <a:rPr b="0" lang="en-US" sz="1200" spc="-1" strike="noStrike">
                  <a:solidFill>
                    <a:srgbClr val="dddddd"/>
                  </a:solidFill>
                  <a:latin typeface="Verdana"/>
                  <a:ea typeface="Verdana"/>
                </a:rPr>
                <a:t> released a white paper establishing the model for a blockchain</a:t>
              </a:r>
              <a:endParaRPr b="0" lang="en-US" sz="1200" spc="-1" strike="noStrike">
                <a:latin typeface="Arial"/>
              </a:endParaRPr>
            </a:p>
          </p:txBody>
        </p:sp>
        <p:sp>
          <p:nvSpPr>
            <p:cNvPr id="314" name="TextBox 22"/>
            <p:cNvSpPr/>
            <p:nvPr/>
          </p:nvSpPr>
          <p:spPr>
            <a:xfrm>
              <a:off x="4496400" y="3044160"/>
              <a:ext cx="132552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2</a:t>
              </a:r>
              <a:endParaRPr b="0" lang="en-US" sz="1500" spc="-1" strike="noStrike">
                <a:latin typeface="Arial"/>
              </a:endParaRPr>
            </a:p>
          </p:txBody>
        </p:sp>
      </p:grpSp>
      <p:grpSp>
        <p:nvGrpSpPr>
          <p:cNvPr id="315" name="Group 26"/>
          <p:cNvGrpSpPr/>
          <p:nvPr/>
        </p:nvGrpSpPr>
        <p:grpSpPr>
          <a:xfrm>
            <a:off x="5855400" y="3044160"/>
            <a:ext cx="1340280" cy="2183400"/>
            <a:chOff x="5855400" y="3044160"/>
            <a:chExt cx="1340280" cy="2183400"/>
          </a:xfrm>
        </p:grpSpPr>
        <p:sp>
          <p:nvSpPr>
            <p:cNvPr id="316" name="TextBox 23"/>
            <p:cNvSpPr/>
            <p:nvPr/>
          </p:nvSpPr>
          <p:spPr>
            <a:xfrm>
              <a:off x="5858280" y="3355920"/>
              <a:ext cx="1337400" cy="1871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300" spc="-1" strike="noStrike">
                  <a:solidFill>
                    <a:srgbClr val="dddddd"/>
                  </a:solidFill>
                  <a:latin typeface="Verdana"/>
                  <a:ea typeface="Verdana"/>
                </a:rPr>
                <a:t>Nakamoto implemented the first blockchain as the public</a:t>
              </a:r>
              <a:endParaRPr b="0" lang="en-US" sz="1300" spc="-1" strike="noStrike">
                <a:latin typeface="Arial"/>
              </a:endParaRPr>
            </a:p>
            <a:p>
              <a:pPr algn="ctr">
                <a:lnSpc>
                  <a:spcPct val="100000"/>
                </a:lnSpc>
                <a:buNone/>
                <a:tabLst>
                  <a:tab algn="l" pos="0"/>
                </a:tabLst>
              </a:pPr>
              <a:r>
                <a:rPr b="0" lang="en-US" sz="1300" spc="-1" strike="noStrike">
                  <a:solidFill>
                    <a:srgbClr val="dddddd"/>
                  </a:solidFill>
                  <a:latin typeface="Verdana"/>
                  <a:ea typeface="Verdana"/>
                </a:rPr>
                <a:t>ledger for transactions made using bitcoin.</a:t>
              </a:r>
              <a:endParaRPr b="0" lang="en-US" sz="1300" spc="-1" strike="noStrike">
                <a:latin typeface="Arial"/>
              </a:endParaRPr>
            </a:p>
          </p:txBody>
        </p:sp>
        <p:sp>
          <p:nvSpPr>
            <p:cNvPr id="317" name="TextBox 24"/>
            <p:cNvSpPr/>
            <p:nvPr/>
          </p:nvSpPr>
          <p:spPr>
            <a:xfrm>
              <a:off x="5855400" y="3044160"/>
              <a:ext cx="132552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2</a:t>
              </a:r>
              <a:endParaRPr b="0" lang="en-US" sz="1500" spc="-1" strike="noStrike">
                <a:latin typeface="Arial"/>
              </a:endParaRPr>
            </a:p>
          </p:txBody>
        </p:sp>
      </p:grpSp>
      <p:sp>
        <p:nvSpPr>
          <p:cNvPr id="318" name="Rectangle: Rounded Corners 37"/>
          <p:cNvSpPr/>
          <p:nvPr/>
        </p:nvSpPr>
        <p:spPr>
          <a:xfrm>
            <a:off x="7260840" y="1824120"/>
            <a:ext cx="943920" cy="87408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2014</a:t>
            </a:r>
            <a:endParaRPr b="0" lang="en-US" sz="1600" spc="-1" strike="noStrike">
              <a:latin typeface="Arial"/>
            </a:endParaRPr>
          </a:p>
        </p:txBody>
      </p:sp>
      <p:sp>
        <p:nvSpPr>
          <p:cNvPr id="319" name="Rectangle: Rounded Corners 38"/>
          <p:cNvSpPr/>
          <p:nvPr/>
        </p:nvSpPr>
        <p:spPr>
          <a:xfrm>
            <a:off x="8699040" y="1781640"/>
            <a:ext cx="943920" cy="87408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tabLst>
                <a:tab algn="l" pos="0"/>
              </a:tabLst>
            </a:pPr>
            <a:r>
              <a:rPr b="1" lang="en-US" sz="1600" spc="-1" strike="noStrike">
                <a:solidFill>
                  <a:srgbClr val="ffffff"/>
                </a:solidFill>
                <a:latin typeface="Verdana"/>
                <a:ea typeface="Verdana"/>
              </a:rPr>
              <a:t>2018-</a:t>
            </a:r>
            <a:endParaRPr b="0" lang="en-US" sz="1600" spc="-1" strike="noStrike">
              <a:latin typeface="Arial"/>
            </a:endParaRPr>
          </a:p>
        </p:txBody>
      </p:sp>
      <p:grpSp>
        <p:nvGrpSpPr>
          <p:cNvPr id="320" name="Group 27"/>
          <p:cNvGrpSpPr/>
          <p:nvPr/>
        </p:nvGrpSpPr>
        <p:grpSpPr>
          <a:xfrm>
            <a:off x="6843960" y="1980360"/>
            <a:ext cx="482760" cy="358560"/>
            <a:chOff x="6843960" y="1980360"/>
            <a:chExt cx="482760" cy="358560"/>
          </a:xfrm>
        </p:grpSpPr>
        <p:sp>
          <p:nvSpPr>
            <p:cNvPr id="321" name="Freeform: Shape 19"/>
            <p:cNvSpPr/>
            <p:nvPr/>
          </p:nvSpPr>
          <p:spPr>
            <a:xfrm>
              <a:off x="6975360" y="1980360"/>
              <a:ext cx="219600" cy="35856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22" name="Rectangle: Rounded Corners 39"/>
            <p:cNvSpPr/>
            <p:nvPr/>
          </p:nvSpPr>
          <p:spPr>
            <a:xfrm>
              <a:off x="7107120" y="210492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23" name="Rectangle: Rounded Corners 40"/>
            <p:cNvSpPr/>
            <p:nvPr/>
          </p:nvSpPr>
          <p:spPr>
            <a:xfrm>
              <a:off x="6843960" y="210708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324" name="Group 28"/>
          <p:cNvGrpSpPr/>
          <p:nvPr/>
        </p:nvGrpSpPr>
        <p:grpSpPr>
          <a:xfrm>
            <a:off x="8210880" y="2037240"/>
            <a:ext cx="482760" cy="358200"/>
            <a:chOff x="8210880" y="2037240"/>
            <a:chExt cx="482760" cy="358200"/>
          </a:xfrm>
        </p:grpSpPr>
        <p:sp>
          <p:nvSpPr>
            <p:cNvPr id="325" name="Freeform: Shape 20"/>
            <p:cNvSpPr/>
            <p:nvPr/>
          </p:nvSpPr>
          <p:spPr>
            <a:xfrm>
              <a:off x="8342280" y="2037240"/>
              <a:ext cx="219600" cy="358200"/>
            </a:xfrm>
            <a:custGeom>
              <a:avLst/>
              <a:gdLst/>
              <a:ah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solidFill>
              <a:srgbClr val="196491"/>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26" name="Rectangle: Rounded Corners 41"/>
            <p:cNvSpPr/>
            <p:nvPr/>
          </p:nvSpPr>
          <p:spPr>
            <a:xfrm>
              <a:off x="8474040" y="216144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sp>
          <p:nvSpPr>
            <p:cNvPr id="327" name="Rectangle: Rounded Corners 42"/>
            <p:cNvSpPr/>
            <p:nvPr/>
          </p:nvSpPr>
          <p:spPr>
            <a:xfrm>
              <a:off x="8210880" y="2163600"/>
              <a:ext cx="219600" cy="105120"/>
            </a:xfrm>
            <a:prstGeom prst="roundRect">
              <a:avLst>
                <a:gd name="adj" fmla="val 50000"/>
              </a:avLst>
            </a:prstGeom>
            <a:solidFill>
              <a:schemeClr val="accent4"/>
            </a:solidFill>
            <a:ln w="22225">
              <a:solidFill>
                <a:srgbClr val="ffffff"/>
              </a:solidFill>
            </a:ln>
          </p:spPr>
          <p:style>
            <a:lnRef idx="2">
              <a:schemeClr val="accent1">
                <a:shade val="50000"/>
              </a:schemeClr>
            </a:lnRef>
            <a:fillRef idx="1">
              <a:schemeClr val="accent1"/>
            </a:fillRef>
            <a:effectRef idx="0">
              <a:schemeClr val="accent1"/>
            </a:effectRef>
            <a:fontRef idx="minor"/>
          </p:style>
        </p:sp>
      </p:grpSp>
      <p:grpSp>
        <p:nvGrpSpPr>
          <p:cNvPr id="328" name="Group 29"/>
          <p:cNvGrpSpPr/>
          <p:nvPr/>
        </p:nvGrpSpPr>
        <p:grpSpPr>
          <a:xfrm>
            <a:off x="7058160" y="3047400"/>
            <a:ext cx="1503360" cy="2365560"/>
            <a:chOff x="7058160" y="3047400"/>
            <a:chExt cx="1503360" cy="2365560"/>
          </a:xfrm>
        </p:grpSpPr>
        <p:sp>
          <p:nvSpPr>
            <p:cNvPr id="329" name="TextBox 25"/>
            <p:cNvSpPr/>
            <p:nvPr/>
          </p:nvSpPr>
          <p:spPr>
            <a:xfrm>
              <a:off x="7058160" y="3314520"/>
              <a:ext cx="1503360" cy="2098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100" spc="-1" strike="noStrike">
                  <a:solidFill>
                    <a:srgbClr val="dddddd"/>
                  </a:solidFill>
                  <a:latin typeface="Verdana"/>
                  <a:ea typeface="Verdana"/>
                </a:rPr>
                <a:t>Blockchain technology is separated from the currency and its potential for other financial,</a:t>
              </a:r>
              <a:endParaRPr b="0" lang="en-US" sz="1100" spc="-1" strike="noStrike">
                <a:latin typeface="Arial"/>
              </a:endParaRPr>
            </a:p>
            <a:p>
              <a:pPr algn="ctr">
                <a:lnSpc>
                  <a:spcPct val="100000"/>
                </a:lnSpc>
                <a:buNone/>
                <a:tabLst>
                  <a:tab algn="l" pos="0"/>
                </a:tabLst>
              </a:pPr>
              <a:r>
                <a:rPr b="0" lang="en-US" sz="1100" spc="-1" strike="noStrike">
                  <a:solidFill>
                    <a:srgbClr val="dddddd"/>
                  </a:solidFill>
                  <a:latin typeface="Verdana"/>
                  <a:ea typeface="Verdana"/>
                </a:rPr>
                <a:t>inter-organizational transactions are explored. Blockchain 2.0 is born</a:t>
              </a:r>
              <a:endParaRPr b="0" lang="en-US" sz="1100" spc="-1" strike="noStrike">
                <a:latin typeface="Arial"/>
              </a:endParaRPr>
            </a:p>
          </p:txBody>
        </p:sp>
        <p:sp>
          <p:nvSpPr>
            <p:cNvPr id="330" name="TextBox 26"/>
            <p:cNvSpPr/>
            <p:nvPr/>
          </p:nvSpPr>
          <p:spPr>
            <a:xfrm>
              <a:off x="7125120" y="3047400"/>
              <a:ext cx="132516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2</a:t>
              </a:r>
              <a:endParaRPr b="0" lang="en-US" sz="1500" spc="-1" strike="noStrike">
                <a:latin typeface="Arial"/>
              </a:endParaRPr>
            </a:p>
          </p:txBody>
        </p:sp>
      </p:grpSp>
      <p:grpSp>
        <p:nvGrpSpPr>
          <p:cNvPr id="331" name="Group 30"/>
          <p:cNvGrpSpPr/>
          <p:nvPr/>
        </p:nvGrpSpPr>
        <p:grpSpPr>
          <a:xfrm>
            <a:off x="8418240" y="3047400"/>
            <a:ext cx="1395360" cy="1337040"/>
            <a:chOff x="8418240" y="3047400"/>
            <a:chExt cx="1395360" cy="1337040"/>
          </a:xfrm>
        </p:grpSpPr>
        <p:sp>
          <p:nvSpPr>
            <p:cNvPr id="332" name="TextBox 27"/>
            <p:cNvSpPr/>
            <p:nvPr/>
          </p:nvSpPr>
          <p:spPr>
            <a:xfrm>
              <a:off x="8476560" y="3381840"/>
              <a:ext cx="1337040" cy="100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500" spc="-1" strike="noStrike">
                  <a:solidFill>
                    <a:srgbClr val="dddddd"/>
                  </a:solidFill>
                  <a:latin typeface="Verdana"/>
                  <a:ea typeface="Verdana"/>
                </a:rPr>
                <a:t>multi-applications of blockchain</a:t>
              </a:r>
              <a:endParaRPr b="0" lang="en-US" sz="1500" spc="-1" strike="noStrike">
                <a:latin typeface="Arial"/>
              </a:endParaRPr>
            </a:p>
          </p:txBody>
        </p:sp>
        <p:sp>
          <p:nvSpPr>
            <p:cNvPr id="333" name="TextBox 28"/>
            <p:cNvSpPr/>
            <p:nvPr/>
          </p:nvSpPr>
          <p:spPr>
            <a:xfrm>
              <a:off x="8418240" y="3047400"/>
              <a:ext cx="132552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500" spc="-1" strike="noStrike">
                  <a:solidFill>
                    <a:srgbClr val="ffffff"/>
                  </a:solidFill>
                  <a:latin typeface="Verdana"/>
                  <a:ea typeface="Verdana"/>
                </a:rPr>
                <a:t>Phase 3</a:t>
              </a:r>
              <a:endParaRPr b="0" lang="en-US" sz="1500" spc="-1" strike="noStrike">
                <a:latin typeface="Arial"/>
              </a:endParaRPr>
            </a:p>
          </p:txBody>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Picture 1" descr=""/>
          <p:cNvPicPr/>
          <p:nvPr/>
        </p:nvPicPr>
        <p:blipFill>
          <a:blip r:embed="rId1"/>
          <a:stretch/>
        </p:blipFill>
        <p:spPr>
          <a:xfrm>
            <a:off x="494640" y="0"/>
            <a:ext cx="9053640" cy="5667120"/>
          </a:xfrm>
          <a:prstGeom prst="rect">
            <a:avLst/>
          </a:prstGeom>
          <a:ln w="0">
            <a:noFill/>
          </a:ln>
        </p:spPr>
      </p:pic>
      <p:sp>
        <p:nvSpPr>
          <p:cNvPr id="707" name="TextBox 62"/>
          <p:cNvSpPr/>
          <p:nvPr/>
        </p:nvSpPr>
        <p:spPr>
          <a:xfrm>
            <a:off x="2175480" y="331920"/>
            <a:ext cx="5900760" cy="1308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4000" spc="-1" strike="noStrike">
                <a:solidFill>
                  <a:srgbClr val="ffffff"/>
                </a:solidFill>
                <a:latin typeface="Verdana"/>
                <a:ea typeface="Verdana"/>
              </a:rPr>
              <a:t>Cross-border payments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Cross Border Payments</a:t>
            </a:r>
            <a:endParaRPr b="0" lang="en-US" sz="4400" spc="-1" strike="noStrike">
              <a:latin typeface="Arial"/>
            </a:endParaRPr>
          </a:p>
        </p:txBody>
      </p:sp>
      <p:sp>
        <p:nvSpPr>
          <p:cNvPr id="709"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77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Cross-border payments: are transactions where the payee and the transaction recipient are both located in different countries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1" lang="en-US" sz="2800" spc="-1" strike="noStrike">
                <a:latin typeface="Arial"/>
              </a:rPr>
              <a:t>Traditional Cross Border Payments:</a:t>
            </a:r>
            <a:endParaRPr b="0" lang="en-US" sz="2800" spc="-1" strike="noStrike">
              <a:latin typeface="Arial"/>
            </a:endParaRPr>
          </a:p>
          <a:p>
            <a:pPr lvl="1" marL="864000" indent="-324000">
              <a:lnSpc>
                <a:spcPct val="100000"/>
              </a:lnSpc>
              <a:spcBef>
                <a:spcPts val="1134"/>
              </a:spcBef>
              <a:buClr>
                <a:srgbClr val="ffffff"/>
              </a:buClr>
              <a:buSzPct val="75000"/>
              <a:buFont typeface="Symbol"/>
              <a:buChar char=""/>
            </a:pPr>
            <a:r>
              <a:rPr b="0" lang="en-US" sz="2600" spc="-1" strike="noStrike">
                <a:latin typeface="Arial"/>
              </a:rPr>
              <a:t>Many steps to do</a:t>
            </a:r>
            <a:endParaRPr b="0" lang="en-US" sz="2600" spc="-1" strike="noStrike">
              <a:latin typeface="Arial"/>
            </a:endParaRPr>
          </a:p>
          <a:p>
            <a:pPr lvl="1" marL="864000" indent="-324000">
              <a:lnSpc>
                <a:spcPct val="100000"/>
              </a:lnSpc>
              <a:spcBef>
                <a:spcPts val="1134"/>
              </a:spcBef>
              <a:buClr>
                <a:srgbClr val="ffffff"/>
              </a:buClr>
              <a:buSzPct val="75000"/>
              <a:buFont typeface="Symbol"/>
              <a:buChar char=""/>
            </a:pPr>
            <a:r>
              <a:rPr b="0" lang="en-US" sz="2600" spc="-1" strike="noStrike">
                <a:latin typeface="Arial"/>
              </a:rPr>
              <a:t>Needs a lot of time and effort</a:t>
            </a:r>
            <a:endParaRPr b="0" lang="en-US" sz="2600" spc="-1" strike="noStrike">
              <a:latin typeface="Arial"/>
            </a:endParaRPr>
          </a:p>
          <a:p>
            <a:pPr lvl="1" marL="864000" indent="-324000">
              <a:lnSpc>
                <a:spcPct val="100000"/>
              </a:lnSpc>
              <a:spcBef>
                <a:spcPts val="1134"/>
              </a:spcBef>
              <a:buClr>
                <a:srgbClr val="ffffff"/>
              </a:buClr>
              <a:buSzPct val="75000"/>
              <a:buFont typeface="Symbol"/>
              <a:buChar char=""/>
            </a:pPr>
            <a:r>
              <a:rPr b="0" lang="en-US" sz="2600" spc="-1" strike="noStrike">
                <a:latin typeface="Arial"/>
              </a:rPr>
              <a:t>High cost</a:t>
            </a:r>
            <a:endParaRPr b="0" lang="en-US" sz="2600" spc="-1" strike="noStrike">
              <a:latin typeface="Arial"/>
            </a:endParaRPr>
          </a:p>
          <a:p>
            <a:pPr lvl="1" marL="864000" indent="-324000">
              <a:lnSpc>
                <a:spcPct val="100000"/>
              </a:lnSpc>
              <a:spcBef>
                <a:spcPts val="1134"/>
              </a:spcBef>
              <a:buClr>
                <a:srgbClr val="ffffff"/>
              </a:buClr>
              <a:buSzPct val="75000"/>
              <a:buFont typeface="Symbol"/>
              <a:buChar char=""/>
            </a:pPr>
            <a:r>
              <a:rPr b="0" lang="en-US" sz="2600" spc="-1" strike="noStrike">
                <a:latin typeface="Arial"/>
              </a:rPr>
              <a:t>Requires third parties</a:t>
            </a:r>
            <a:br>
              <a:rPr sz="2800"/>
            </a:br>
            <a:r>
              <a:rPr b="0" lang="en-US" sz="2800" spc="-1" strike="noStrike">
                <a:latin typeface="Arial"/>
              </a:rPr>
              <a:t> </a:t>
            </a:r>
            <a:endParaRPr b="0" lang="en-US" sz="2800" spc="-1" strike="noStrike">
              <a:latin typeface="Arial"/>
            </a:endParaRPr>
          </a:p>
        </p:txBody>
      </p:sp>
      <p:pic>
        <p:nvPicPr>
          <p:cNvPr id="710" name="Picture 3" descr="https://lh5.googleusercontent.com/clLB2XZ9NNrm27VnjlQAPbtnniY5BRsHY-bE8SalAJxTsxc2Ds9VS54hWlI1s5nPYNKkP7Jh2vHIGE1jb8PW9PnmiCxZoAw2XDkkgoXWdeS66sl2aFA70Yf4CQjpD0L57gn7ApDlVRk"/>
          <p:cNvPicPr/>
          <p:nvPr/>
        </p:nvPicPr>
        <p:blipFill>
          <a:blip r:embed="rId1"/>
          <a:stretch/>
        </p:blipFill>
        <p:spPr>
          <a:xfrm>
            <a:off x="4800600" y="2535120"/>
            <a:ext cx="4861440" cy="27212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11" name="PlaceHolder 1"/>
          <p:cNvSpPr>
            <a:spLocks noGrp="1"/>
          </p:cNvSpPr>
          <p:nvPr>
            <p:ph/>
          </p:nvPr>
        </p:nvSpPr>
        <p:spPr>
          <a:xfrm>
            <a:off x="133200" y="124200"/>
            <a:ext cx="9807120" cy="90324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Cross-border Payments after Blockchain</a:t>
            </a:r>
            <a:endParaRPr b="0" lang="en-US" sz="3200" spc="-1" strike="noStrike">
              <a:latin typeface="Arial"/>
            </a:endParaRPr>
          </a:p>
        </p:txBody>
      </p:sp>
      <p:sp>
        <p:nvSpPr>
          <p:cNvPr id="712" name="Rectangle 32"/>
          <p:cNvSpPr/>
          <p:nvPr/>
        </p:nvSpPr>
        <p:spPr>
          <a:xfrm>
            <a:off x="360" y="1509480"/>
            <a:ext cx="4989960" cy="20998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200" spc="-1" strike="noStrike">
                <a:solidFill>
                  <a:srgbClr val="ffffff"/>
                </a:solidFill>
                <a:latin typeface="Verdana"/>
                <a:ea typeface="Verdana"/>
              </a:rPr>
              <a:t>Enabling Business-to-Business and Person-to-Person payments across borders on vendor blockchain-based payment rails.</a:t>
            </a:r>
            <a:endParaRPr b="0" lang="en-US" sz="2200" spc="-1" strike="noStrike">
              <a:latin typeface="Arial"/>
            </a:endParaRPr>
          </a:p>
        </p:txBody>
      </p:sp>
      <p:pic>
        <p:nvPicPr>
          <p:cNvPr id="713" name="Picture 7" descr=""/>
          <p:cNvPicPr/>
          <p:nvPr/>
        </p:nvPicPr>
        <p:blipFill>
          <a:blip r:embed="rId1"/>
          <a:stretch/>
        </p:blipFill>
        <p:spPr>
          <a:xfrm>
            <a:off x="4800600" y="1600200"/>
            <a:ext cx="4943160" cy="27864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14" name="PlaceHolder 1"/>
          <p:cNvSpPr>
            <a:spLocks noGrp="1"/>
          </p:cNvSpPr>
          <p:nvPr>
            <p:ph/>
          </p:nvPr>
        </p:nvSpPr>
        <p:spPr>
          <a:xfrm>
            <a:off x="313560" y="50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Cross-border Payments after Blockchain</a:t>
            </a:r>
            <a:endParaRPr b="0" lang="en-US" sz="3200" spc="-1" strike="noStrike">
              <a:latin typeface="Arial"/>
            </a:endParaRPr>
          </a:p>
        </p:txBody>
      </p:sp>
      <p:sp>
        <p:nvSpPr>
          <p:cNvPr id="715" name="Rounded Rectangle 1"/>
          <p:cNvSpPr/>
          <p:nvPr/>
        </p:nvSpPr>
        <p:spPr>
          <a:xfrm>
            <a:off x="636480" y="2484720"/>
            <a:ext cx="1846440" cy="2527560"/>
          </a:xfrm>
          <a:prstGeom prst="roundRect">
            <a:avLst>
              <a:gd name="adj" fmla="val 6084"/>
            </a:avLst>
          </a:prstGeom>
          <a:solidFill>
            <a:schemeClr val="bg1"/>
          </a:solidFill>
          <a:ln>
            <a:solidFill>
              <a:srgbClr val="19649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tabLst>
                <a:tab algn="l" pos="0"/>
              </a:tabLst>
            </a:pPr>
            <a:endParaRPr b="0" lang="en-US" sz="2800" spc="-1" strike="noStrike">
              <a:latin typeface="Arial"/>
            </a:endParaRPr>
          </a:p>
          <a:p>
            <a:pPr>
              <a:lnSpc>
                <a:spcPct val="100000"/>
              </a:lnSpc>
              <a:buNone/>
              <a:tabLst>
                <a:tab algn="l" pos="0"/>
              </a:tabLst>
            </a:pPr>
            <a:endParaRPr b="0" lang="en-US" sz="2800" spc="-1" strike="noStrike">
              <a:latin typeface="Arial"/>
            </a:endParaRPr>
          </a:p>
          <a:p>
            <a:pPr algn="ctr">
              <a:lnSpc>
                <a:spcPct val="100000"/>
              </a:lnSpc>
              <a:buNone/>
              <a:tabLst>
                <a:tab algn="l" pos="0"/>
              </a:tabLst>
            </a:pPr>
            <a:r>
              <a:rPr b="1" lang="en-US" sz="1800" spc="-1" strike="noStrike">
                <a:solidFill>
                  <a:srgbClr val="000000"/>
                </a:solidFill>
                <a:latin typeface="Verdana"/>
                <a:ea typeface="Verdana"/>
              </a:rPr>
              <a:t>Low-Cost: 40–80% reduction in transaction costs.</a:t>
            </a:r>
            <a:endParaRPr b="0" lang="en-US" sz="1800" spc="-1" strike="noStrike">
              <a:latin typeface="Arial"/>
            </a:endParaRPr>
          </a:p>
          <a:p>
            <a:pPr algn="ctr">
              <a:lnSpc>
                <a:spcPct val="100000"/>
              </a:lnSpc>
              <a:buNone/>
              <a:tabLst>
                <a:tab algn="l" pos="0"/>
              </a:tabLst>
            </a:pPr>
            <a:endParaRPr b="0" lang="en-US" sz="2700" spc="-1" strike="noStrike">
              <a:latin typeface="Arial"/>
            </a:endParaRPr>
          </a:p>
        </p:txBody>
      </p:sp>
      <p:sp>
        <p:nvSpPr>
          <p:cNvPr id="716" name="Rounded Rectangle 8"/>
          <p:cNvSpPr/>
          <p:nvPr/>
        </p:nvSpPr>
        <p:spPr>
          <a:xfrm>
            <a:off x="636840" y="2416680"/>
            <a:ext cx="1846080" cy="4784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solidFill>
              <a:srgbClr val="196491"/>
            </a:solidFill>
          </a:ln>
        </p:spPr>
        <p:style>
          <a:lnRef idx="2">
            <a:schemeClr val="accent1">
              <a:shade val="50000"/>
            </a:schemeClr>
          </a:lnRef>
          <a:fillRef idx="1">
            <a:schemeClr val="accent1"/>
          </a:fillRef>
          <a:effectRef idx="0">
            <a:schemeClr val="accent1"/>
          </a:effectRef>
          <a:fontRef idx="minor"/>
        </p:style>
      </p:sp>
      <p:sp>
        <p:nvSpPr>
          <p:cNvPr id="717" name="Rounded Rectangle 11"/>
          <p:cNvSpPr/>
          <p:nvPr/>
        </p:nvSpPr>
        <p:spPr>
          <a:xfrm>
            <a:off x="2865960" y="2484720"/>
            <a:ext cx="1846440" cy="2527560"/>
          </a:xfrm>
          <a:prstGeom prst="roundRect">
            <a:avLst>
              <a:gd name="adj" fmla="val 6084"/>
            </a:avLst>
          </a:prstGeom>
          <a:solidFill>
            <a:schemeClr val="bg1"/>
          </a:solidFill>
          <a:ln>
            <a:solidFill>
              <a:srgbClr val="0587a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tabLst>
                <a:tab algn="l" pos="0"/>
              </a:tabLst>
            </a:pPr>
            <a:endParaRPr b="0" lang="en-US" sz="2400" spc="-1" strike="noStrike">
              <a:latin typeface="Arial"/>
            </a:endParaRPr>
          </a:p>
          <a:p>
            <a:pPr algn="ctr">
              <a:lnSpc>
                <a:spcPct val="100000"/>
              </a:lnSpc>
              <a:buNone/>
              <a:tabLst>
                <a:tab algn="l" pos="0"/>
              </a:tabLst>
            </a:pPr>
            <a:r>
              <a:rPr b="1" lang="en-US" sz="1600" spc="-1" strike="noStrike">
                <a:solidFill>
                  <a:srgbClr val="000000"/>
                </a:solidFill>
                <a:latin typeface="Verdana"/>
                <a:ea typeface="Verdana"/>
              </a:rPr>
              <a:t>Faster operation: takes around 4-6 seconds &amp; eliminates any third party.</a:t>
            </a:r>
            <a:endParaRPr b="0" lang="en-US" sz="1600" spc="-1" strike="noStrike">
              <a:latin typeface="Arial"/>
            </a:endParaRPr>
          </a:p>
        </p:txBody>
      </p:sp>
      <p:sp>
        <p:nvSpPr>
          <p:cNvPr id="718" name="Rounded Rectangle 12"/>
          <p:cNvSpPr/>
          <p:nvPr/>
        </p:nvSpPr>
        <p:spPr>
          <a:xfrm>
            <a:off x="2866320" y="2421000"/>
            <a:ext cx="1846080" cy="4784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solidFill>
              <a:srgbClr val="0587af"/>
            </a:solidFill>
          </a:ln>
        </p:spPr>
        <p:style>
          <a:lnRef idx="2">
            <a:schemeClr val="accent1">
              <a:shade val="50000"/>
            </a:schemeClr>
          </a:lnRef>
          <a:fillRef idx="1">
            <a:schemeClr val="accent1"/>
          </a:fillRef>
          <a:effectRef idx="0">
            <a:schemeClr val="accent1"/>
          </a:effectRef>
          <a:fontRef idx="minor"/>
        </p:style>
      </p:sp>
      <p:sp>
        <p:nvSpPr>
          <p:cNvPr id="719" name="Rounded Rectangle 13"/>
          <p:cNvSpPr/>
          <p:nvPr/>
        </p:nvSpPr>
        <p:spPr>
          <a:xfrm>
            <a:off x="5095800" y="2649960"/>
            <a:ext cx="1846440" cy="2361960"/>
          </a:xfrm>
          <a:prstGeom prst="roundRect">
            <a:avLst>
              <a:gd name="adj" fmla="val 6084"/>
            </a:avLst>
          </a:prstGeom>
          <a:solidFill>
            <a:schemeClr val="bg1"/>
          </a:solidFill>
          <a:ln>
            <a:solidFill>
              <a:srgbClr val="19a5be"/>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tabLst>
                <a:tab algn="l" pos="0"/>
              </a:tabLst>
            </a:pPr>
            <a:endParaRPr b="0" lang="en-US" sz="2000" spc="-1" strike="noStrike">
              <a:latin typeface="Arial"/>
            </a:endParaRPr>
          </a:p>
          <a:p>
            <a:pPr algn="ctr">
              <a:lnSpc>
                <a:spcPct val="100000"/>
              </a:lnSpc>
              <a:buNone/>
              <a:tabLst>
                <a:tab algn="l" pos="0"/>
              </a:tabLst>
            </a:pPr>
            <a:r>
              <a:rPr b="1" lang="en-US" sz="1500" spc="-1" strike="noStrike">
                <a:solidFill>
                  <a:srgbClr val="000000"/>
                </a:solidFill>
                <a:latin typeface="Verdana"/>
                <a:ea typeface="Verdana"/>
              </a:rPr>
              <a:t>Secure: Transactions can’t be altered or reversed, it guarantees more accountability &amp; security.</a:t>
            </a:r>
            <a:endParaRPr b="0" lang="en-US" sz="1500" spc="-1" strike="noStrike">
              <a:latin typeface="Arial"/>
            </a:endParaRPr>
          </a:p>
        </p:txBody>
      </p:sp>
      <p:sp>
        <p:nvSpPr>
          <p:cNvPr id="720" name="Rounded Rectangle 14"/>
          <p:cNvSpPr/>
          <p:nvPr/>
        </p:nvSpPr>
        <p:spPr>
          <a:xfrm>
            <a:off x="5096160" y="2421000"/>
            <a:ext cx="1846080" cy="4784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solidFill>
              <a:srgbClr val="19a5be"/>
            </a:solidFill>
          </a:ln>
        </p:spPr>
        <p:style>
          <a:lnRef idx="2">
            <a:schemeClr val="accent1">
              <a:shade val="50000"/>
            </a:schemeClr>
          </a:lnRef>
          <a:fillRef idx="1">
            <a:schemeClr val="accent1"/>
          </a:fillRef>
          <a:effectRef idx="0">
            <a:schemeClr val="accent1"/>
          </a:effectRef>
          <a:fontRef idx="minor"/>
        </p:style>
      </p:sp>
      <p:sp>
        <p:nvSpPr>
          <p:cNvPr id="721" name="Rounded Rectangle 15"/>
          <p:cNvSpPr/>
          <p:nvPr/>
        </p:nvSpPr>
        <p:spPr>
          <a:xfrm>
            <a:off x="7325640" y="2484720"/>
            <a:ext cx="1846440" cy="2527560"/>
          </a:xfrm>
          <a:prstGeom prst="roundRect">
            <a:avLst>
              <a:gd name="adj" fmla="val 6084"/>
            </a:avLst>
          </a:prstGeom>
          <a:solidFill>
            <a:schemeClr val="bg1"/>
          </a:solidFill>
          <a:ln>
            <a:solidFill>
              <a:srgbClr val="53c3c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tabLst>
                <a:tab algn="l" pos="0"/>
              </a:tabLst>
            </a:pPr>
            <a:endParaRPr b="0" lang="en-US" sz="2800" spc="-1" strike="noStrike">
              <a:latin typeface="Arial"/>
            </a:endParaRPr>
          </a:p>
          <a:p>
            <a:pPr algn="ctr">
              <a:lnSpc>
                <a:spcPct val="100000"/>
              </a:lnSpc>
              <a:buNone/>
              <a:tabLst>
                <a:tab algn="l" pos="0"/>
              </a:tabLst>
            </a:pPr>
            <a:r>
              <a:rPr b="1" lang="en-US" sz="1600" spc="-1" strike="noStrike">
                <a:solidFill>
                  <a:srgbClr val="000000"/>
                </a:solidFill>
                <a:latin typeface="Verdana"/>
                <a:ea typeface="Verdana"/>
              </a:rPr>
              <a:t>Promotes trust: Verifiable record of every transaction</a:t>
            </a:r>
            <a:endParaRPr b="0" lang="en-US" sz="1600" spc="-1" strike="noStrike">
              <a:latin typeface="Arial"/>
            </a:endParaRPr>
          </a:p>
        </p:txBody>
      </p:sp>
      <p:sp>
        <p:nvSpPr>
          <p:cNvPr id="722" name="Rounded Rectangle 16"/>
          <p:cNvSpPr/>
          <p:nvPr/>
        </p:nvSpPr>
        <p:spPr>
          <a:xfrm>
            <a:off x="7326000" y="2421000"/>
            <a:ext cx="1846080" cy="4784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solidFill>
              <a:srgbClr val="53c3cd"/>
            </a:solidFill>
          </a:ln>
        </p:spPr>
        <p:style>
          <a:lnRef idx="2">
            <a:schemeClr val="accent1">
              <a:shade val="50000"/>
            </a:schemeClr>
          </a:lnRef>
          <a:fillRef idx="1">
            <a:schemeClr val="accent1"/>
          </a:fillRef>
          <a:effectRef idx="0">
            <a:schemeClr val="accent1"/>
          </a:effectRef>
          <a:fontRef idx="minor"/>
        </p:style>
      </p:sp>
      <p:sp>
        <p:nvSpPr>
          <p:cNvPr id="723" name="Rectangle 33"/>
          <p:cNvSpPr/>
          <p:nvPr/>
        </p:nvSpPr>
        <p:spPr>
          <a:xfrm>
            <a:off x="8114040" y="2522880"/>
            <a:ext cx="270360" cy="253080"/>
          </a:xfrm>
          <a:custGeom>
            <a:avLst/>
            <a:gdLst/>
            <a:ah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24" name="Block Arc 1"/>
          <p:cNvSpPr/>
          <p:nvPr/>
        </p:nvSpPr>
        <p:spPr>
          <a:xfrm rot="10800000">
            <a:off x="1430640" y="2437200"/>
            <a:ext cx="262440" cy="428400"/>
          </a:xfrm>
          <a:custGeom>
            <a:avLst/>
            <a:gdLst/>
            <a:ah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25" name="Block Arc 2"/>
          <p:cNvSpPr/>
          <p:nvPr/>
        </p:nvSpPr>
        <p:spPr>
          <a:xfrm>
            <a:off x="5875560" y="2448000"/>
            <a:ext cx="286920" cy="415080"/>
          </a:xfrm>
          <a:custGeom>
            <a:avLst/>
            <a:gdLst/>
            <a:ah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26" name="Parallelogram 2"/>
          <p:cNvSpPr/>
          <p:nvPr/>
        </p:nvSpPr>
        <p:spPr>
          <a:xfrm flipH="1">
            <a:off x="3564000" y="2464920"/>
            <a:ext cx="381960" cy="381960"/>
          </a:xfrm>
          <a:custGeom>
            <a:avLst/>
            <a:gdLst/>
            <a:ah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solidFill>
          <a:ln w="12700">
            <a:noFill/>
          </a:ln>
        </p:spPr>
        <p:style>
          <a:lnRef idx="0"/>
          <a:fillRef idx="0"/>
          <a:effectRef idx="0"/>
          <a:fontRef idx="minor"/>
        </p:style>
      </p:sp>
      <p:sp>
        <p:nvSpPr>
          <p:cNvPr id="727" name="PlaceHolder 7"/>
          <p:cNvSpPr/>
          <p:nvPr/>
        </p:nvSpPr>
        <p:spPr>
          <a:xfrm>
            <a:off x="313920" y="1485360"/>
            <a:ext cx="9563400" cy="596160"/>
          </a:xfrm>
          <a:prstGeom prst="rect">
            <a:avLst/>
          </a:prstGeom>
          <a:noFill/>
          <a:ln w="0">
            <a:noFill/>
          </a:ln>
        </p:spPr>
        <p:style>
          <a:lnRef idx="0"/>
          <a:fillRef idx="0"/>
          <a:effectRef idx="0"/>
          <a:fontRef idx="minor"/>
        </p:style>
        <p:txBody>
          <a:bodyPr lIns="90000" rIns="90000" tIns="45000" bIns="45000" anchor="ctr">
            <a:noAutofit/>
          </a:bodyPr>
          <a:p>
            <a:pPr>
              <a:lnSpc>
                <a:spcPct val="150000"/>
              </a:lnSpc>
              <a:buNone/>
              <a:tabLst>
                <a:tab algn="l" pos="0"/>
              </a:tabLst>
            </a:pPr>
            <a:r>
              <a:rPr b="0" lang="en-US" sz="1600" spc="-1" strike="noStrike">
                <a:solidFill>
                  <a:srgbClr val="ffffff"/>
                </a:solidFill>
                <a:latin typeface="Verdana"/>
                <a:ea typeface="Verdana"/>
              </a:rPr>
              <a:t>Enabling Business-to-Business and Person-to-Person payments across borders on vendor blockchain-based payment rails.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28" name="PlaceHolder 1"/>
          <p:cNvSpPr>
            <a:spLocks noGrp="1"/>
          </p:cNvSpPr>
          <p:nvPr>
            <p:ph/>
          </p:nvPr>
        </p:nvSpPr>
        <p:spPr>
          <a:xfrm>
            <a:off x="267120" y="280080"/>
            <a:ext cx="956340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600" spc="-1" strike="noStrike">
                <a:solidFill>
                  <a:srgbClr val="ffffff"/>
                </a:solidFill>
                <a:latin typeface="Verdana"/>
                <a:ea typeface="Verdana"/>
              </a:rPr>
              <a:t>Traditional VS Blockchain Cross-border payments</a:t>
            </a:r>
            <a:endParaRPr b="0" lang="en-US" sz="2600" spc="-1" strike="noStrike">
              <a:latin typeface="Arial"/>
            </a:endParaRPr>
          </a:p>
        </p:txBody>
      </p:sp>
      <p:pic>
        <p:nvPicPr>
          <p:cNvPr id="729" name="Picture 6" descr=""/>
          <p:cNvPicPr/>
          <p:nvPr/>
        </p:nvPicPr>
        <p:blipFill>
          <a:blip r:embed="rId1"/>
          <a:stretch/>
        </p:blipFill>
        <p:spPr>
          <a:xfrm>
            <a:off x="1721520" y="1296720"/>
            <a:ext cx="6630840" cy="4221720"/>
          </a:xfrm>
          <a:prstGeom prst="rect">
            <a:avLst/>
          </a:prstGeom>
          <a:ln w="0">
            <a:noFill/>
          </a:ln>
        </p:spPr>
      </p:pic>
      <p:sp>
        <p:nvSpPr>
          <p:cNvPr id="730" name="Rectangle 34"/>
          <p:cNvSpPr/>
          <p:nvPr/>
        </p:nvSpPr>
        <p:spPr>
          <a:xfrm>
            <a:off x="2617560" y="995040"/>
            <a:ext cx="1410840" cy="550800"/>
          </a:xfrm>
          <a:prstGeom prst="rect">
            <a:avLst/>
          </a:prstGeom>
          <a:solidFill>
            <a:srgbClr val="196491"/>
          </a:solidFill>
          <a:ln>
            <a:solidFill>
              <a:srgbClr val="12496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400" spc="-1" strike="noStrike">
                <a:solidFill>
                  <a:srgbClr val="ffffff"/>
                </a:solidFill>
                <a:latin typeface="Calibri"/>
                <a:ea typeface="DejaVu Sans"/>
              </a:rPr>
              <a:t>SWIFT</a:t>
            </a:r>
            <a:endParaRPr b="0" lang="en-US" sz="2400" spc="-1" strike="noStrike">
              <a:latin typeface="Arial"/>
            </a:endParaRPr>
          </a:p>
        </p:txBody>
      </p:sp>
      <p:sp>
        <p:nvSpPr>
          <p:cNvPr id="731" name="Rectangle 35"/>
          <p:cNvSpPr/>
          <p:nvPr/>
        </p:nvSpPr>
        <p:spPr>
          <a:xfrm>
            <a:off x="6138720" y="966960"/>
            <a:ext cx="1410840" cy="550800"/>
          </a:xfrm>
          <a:prstGeom prst="rect">
            <a:avLst/>
          </a:prstGeom>
          <a:solidFill>
            <a:srgbClr val="196491"/>
          </a:solidFill>
          <a:ln>
            <a:solidFill>
              <a:srgbClr val="12496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400" spc="-1" strike="noStrike">
                <a:solidFill>
                  <a:srgbClr val="ffffff"/>
                </a:solidFill>
                <a:latin typeface="Calibri"/>
                <a:ea typeface="DejaVu Sans"/>
              </a:rPr>
              <a:t>Ripple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32"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800" spc="-1" strike="noStrike">
                <a:solidFill>
                  <a:srgbClr val="ffffff"/>
                </a:solidFill>
                <a:latin typeface="Verdana"/>
                <a:ea typeface="Verdana"/>
              </a:rPr>
              <a:t>Ripple Net</a:t>
            </a:r>
            <a:endParaRPr b="0" lang="en-US" sz="4800" spc="-1" strike="noStrike">
              <a:latin typeface="Arial"/>
            </a:endParaRPr>
          </a:p>
        </p:txBody>
      </p:sp>
      <p:pic>
        <p:nvPicPr>
          <p:cNvPr id="733" name="Picture 9" descr=""/>
          <p:cNvPicPr/>
          <p:nvPr/>
        </p:nvPicPr>
        <p:blipFill>
          <a:blip r:embed="rId1"/>
          <a:stretch/>
        </p:blipFill>
        <p:spPr>
          <a:xfrm>
            <a:off x="925560" y="1029240"/>
            <a:ext cx="8132400" cy="42271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34" name="PlaceHolder 1"/>
          <p:cNvSpPr>
            <a:spLocks noGrp="1"/>
          </p:cNvSpPr>
          <p:nvPr>
            <p:ph/>
          </p:nvPr>
        </p:nvSpPr>
        <p:spPr>
          <a:xfrm>
            <a:off x="313560" y="50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The Largest Bitcoin Transaction</a:t>
            </a:r>
            <a:endParaRPr b="0" lang="en-US" sz="3200" spc="-1" strike="noStrike">
              <a:latin typeface="Arial"/>
            </a:endParaRPr>
          </a:p>
        </p:txBody>
      </p:sp>
      <p:sp>
        <p:nvSpPr>
          <p:cNvPr id="735" name="PlaceHolder 9"/>
          <p:cNvSpPr/>
          <p:nvPr/>
        </p:nvSpPr>
        <p:spPr>
          <a:xfrm>
            <a:off x="313920" y="1485360"/>
            <a:ext cx="9563400" cy="596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50000"/>
              </a:lnSpc>
              <a:buClr>
                <a:srgbClr val="ffffff"/>
              </a:buClr>
              <a:buSzPct val="45000"/>
              <a:buFont typeface="Wingdings" charset="2"/>
              <a:buChar char=""/>
              <a:tabLst>
                <a:tab algn="l" pos="0"/>
              </a:tabLst>
            </a:pPr>
            <a:r>
              <a:rPr b="0" lang="en-US" sz="1600" spc="-1" strike="noStrike" u="sng">
                <a:solidFill>
                  <a:srgbClr val="0000ff"/>
                </a:solidFill>
                <a:uFillTx/>
                <a:latin typeface="Verdana"/>
                <a:ea typeface="Verdana"/>
                <a:hlinkClick r:id="rId1"/>
              </a:rPr>
              <a:t>https://www.blockchain.com/explorer/transactions/btc/b36bced99cc459506ad2b3af6990920b12f6dc84f9c7ed0dd2c3703f94a4b692</a:t>
            </a: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$1.1 billion (161,500 BTC)</a:t>
            </a: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April 10, 2020</a:t>
            </a: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Fee:  0.00010019 BTC ( $3.74 )</a:t>
            </a:r>
            <a:endParaRPr b="0" lang="en-US" sz="1600" spc="-1" strike="noStrike">
              <a:latin typeface="Arial"/>
            </a:endParaRPr>
          </a:p>
        </p:txBody>
      </p:sp>
      <p:pic>
        <p:nvPicPr>
          <p:cNvPr id="736" name="" descr=""/>
          <p:cNvPicPr/>
          <p:nvPr/>
        </p:nvPicPr>
        <p:blipFill>
          <a:blip r:embed="rId2"/>
          <a:stretch/>
        </p:blipFill>
        <p:spPr>
          <a:xfrm>
            <a:off x="2057400" y="3248280"/>
            <a:ext cx="5856120" cy="13222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7" name="Picture 8" descr="https://lh4.googleusercontent.com/ECy3ewBiP37d1L0a70oCqF4ZN9K4hAAHYwJWUBUnswQGEwoH18t3hbfTYxfa4NygS9ngcxVLLwA3JO-HiAfmSCBH2y7seHb-tXdVSbWPw-UeOsMLjiTUVKQdo0jVPiLuh5M9yrhC4m8"/>
          <p:cNvPicPr/>
          <p:nvPr/>
        </p:nvPicPr>
        <p:blipFill>
          <a:blip r:embed="rId1"/>
          <a:stretch/>
        </p:blipFill>
        <p:spPr>
          <a:xfrm>
            <a:off x="0" y="0"/>
            <a:ext cx="10074600" cy="56671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38"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Data Security</a:t>
            </a:r>
            <a:endParaRPr b="0" lang="en-US" sz="3200" spc="-1" strike="noStrike">
              <a:latin typeface="Arial"/>
            </a:endParaRPr>
          </a:p>
        </p:txBody>
      </p:sp>
      <p:sp>
        <p:nvSpPr>
          <p:cNvPr id="739" name="PlaceHolder 11"/>
          <p:cNvSpPr/>
          <p:nvPr/>
        </p:nvSpPr>
        <p:spPr>
          <a:xfrm>
            <a:off x="264960" y="2766600"/>
            <a:ext cx="9563400" cy="596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the science and study of methods of data protection for preventing unauthorized access of data in computer and communication systems</a:t>
            </a:r>
            <a:endParaRPr b="0" lang="en-US" sz="1600" spc="-1" strike="noStrike">
              <a:latin typeface="Arial"/>
            </a:endParaRPr>
          </a:p>
          <a:p>
            <a:pPr>
              <a:lnSpc>
                <a:spcPct val="150000"/>
              </a:lnSpc>
              <a:buNone/>
              <a:tabLst>
                <a:tab algn="l" pos="0"/>
              </a:tabLst>
            </a:pP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Before Blockchain:</a:t>
            </a:r>
            <a:endParaRPr b="0" lang="en-US" sz="16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Centralized storage</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Vulnerable to security breaches</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Construct multiple barriers by requiring </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several factors of authentication to </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accessing data.</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Several factors may cause centralized </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databases to fail.</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Need of a third party</a:t>
            </a:r>
            <a:endParaRPr b="0" lang="en-US" sz="1500" spc="-1" strike="noStrike">
              <a:latin typeface="Arial"/>
            </a:endParaRPr>
          </a:p>
        </p:txBody>
      </p:sp>
      <p:pic>
        <p:nvPicPr>
          <p:cNvPr id="740" name="Picture 4" descr=""/>
          <p:cNvPicPr/>
          <p:nvPr/>
        </p:nvPicPr>
        <p:blipFill>
          <a:blip r:embed="rId1"/>
          <a:stretch/>
        </p:blipFill>
        <p:spPr>
          <a:xfrm>
            <a:off x="4976280" y="1956240"/>
            <a:ext cx="4555800" cy="33595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41" name="PlaceHolder 1"/>
          <p:cNvSpPr>
            <a:spLocks noGrp="1"/>
          </p:cNvSpPr>
          <p:nvPr>
            <p:ph/>
          </p:nvPr>
        </p:nvSpPr>
        <p:spPr>
          <a:xfrm>
            <a:off x="141480" y="436680"/>
            <a:ext cx="9563400" cy="596880"/>
          </a:xfrm>
          <a:prstGeom prst="rect">
            <a:avLst/>
          </a:prstGeom>
          <a:noFill/>
          <a:ln w="0">
            <a:noFill/>
          </a:ln>
        </p:spPr>
        <p:txBody>
          <a:bodyPr lIns="90000" rIns="90000" tIns="45000" bIns="45000" anchor="ctr">
            <a:noAutofit/>
          </a:bodyPr>
          <a:p>
            <a:pPr algn="ctr">
              <a:lnSpc>
                <a:spcPct val="90000"/>
              </a:lnSpc>
              <a:spcBef>
                <a:spcPts val="1001"/>
              </a:spcBef>
              <a:buNone/>
              <a:tabLst>
                <a:tab algn="l" pos="0"/>
              </a:tabLst>
            </a:pPr>
            <a:r>
              <a:rPr b="1" lang="en-US" sz="4000" spc="-1" strike="noStrike">
                <a:solidFill>
                  <a:srgbClr val="ffffff"/>
                </a:solidFill>
                <a:latin typeface="Verdana"/>
                <a:ea typeface="Verdana"/>
              </a:rPr>
              <a:t>Data Security after blockchain</a:t>
            </a:r>
            <a:endParaRPr b="0" lang="en-US" sz="4000" spc="-1" strike="noStrike">
              <a:latin typeface="Arial"/>
            </a:endParaRPr>
          </a:p>
        </p:txBody>
      </p:sp>
      <p:sp>
        <p:nvSpPr>
          <p:cNvPr id="742" name="Rectangle 38"/>
          <p:cNvSpPr/>
          <p:nvPr/>
        </p:nvSpPr>
        <p:spPr>
          <a:xfrm>
            <a:off x="249480" y="1545120"/>
            <a:ext cx="4220640" cy="2644920"/>
          </a:xfrm>
          <a:prstGeom prst="rect">
            <a:avLst/>
          </a:prstGeom>
          <a:solidFill>
            <a:srgbClr val="333333"/>
          </a:solidFill>
          <a:ln w="0">
            <a:solidFill>
              <a:srgbClr val="000000">
                <a:alpha val="50000"/>
              </a:srgbClr>
            </a:solidFill>
          </a:ln>
        </p:spPr>
        <p:style>
          <a:lnRef idx="0"/>
          <a:fillRef idx="0"/>
          <a:effectRef idx="0"/>
          <a:fontRef idx="minor"/>
        </p:style>
        <p:txBody>
          <a:bodyPr lIns="90000" rIns="90000" tIns="45000" bIns="45000" anchor="t">
            <a:spAutoFit/>
          </a:bodyPr>
          <a:p>
            <a:pPr marL="457200" indent="-457200">
              <a:lnSpc>
                <a:spcPct val="150000"/>
              </a:lnSpc>
              <a:buClr>
                <a:srgbClr val="000000"/>
              </a:buClr>
              <a:buFont typeface="Wingdings" charset="2"/>
              <a:buChar char=""/>
            </a:pPr>
            <a:r>
              <a:rPr b="0" lang="en-US" sz="1600" spc="-1" strike="noStrike">
                <a:solidFill>
                  <a:srgbClr val="ffffff"/>
                </a:solidFill>
                <a:latin typeface="Verdana"/>
                <a:ea typeface="Verdana"/>
              </a:rPr>
              <a:t>Increase security </a:t>
            </a:r>
            <a:endParaRPr b="0" lang="en-US" sz="1600" spc="-1" strike="noStrike">
              <a:latin typeface="Arial"/>
            </a:endParaRPr>
          </a:p>
          <a:p>
            <a:pPr marL="457200" indent="-457200">
              <a:lnSpc>
                <a:spcPct val="150000"/>
              </a:lnSpc>
              <a:buClr>
                <a:srgbClr val="000000"/>
              </a:buClr>
              <a:buFont typeface="Wingdings" charset="2"/>
              <a:buChar char=""/>
            </a:pPr>
            <a:r>
              <a:rPr b="0" lang="en-US" sz="1600" spc="-1" strike="noStrike">
                <a:solidFill>
                  <a:srgbClr val="ffffff"/>
                </a:solidFill>
                <a:latin typeface="Verdana"/>
                <a:ea typeface="Verdana"/>
              </a:rPr>
              <a:t>Increase speed of cloud storage.</a:t>
            </a:r>
            <a:endParaRPr b="0" lang="en-US" sz="1600" spc="-1" strike="noStrike">
              <a:latin typeface="Arial"/>
            </a:endParaRPr>
          </a:p>
          <a:p>
            <a:pPr marL="457200" indent="-457200">
              <a:lnSpc>
                <a:spcPct val="150000"/>
              </a:lnSpc>
              <a:buClr>
                <a:srgbClr val="000000"/>
              </a:buClr>
              <a:buFont typeface="Wingdings" charset="2"/>
              <a:buChar char=""/>
            </a:pPr>
            <a:r>
              <a:rPr b="0" lang="en-US" sz="1600" spc="-1" strike="noStrike">
                <a:solidFill>
                  <a:srgbClr val="ffffff"/>
                </a:solidFill>
                <a:latin typeface="Verdana"/>
                <a:ea typeface="Verdana"/>
              </a:rPr>
              <a:t>The data cannot be tampered with or stolen.</a:t>
            </a:r>
            <a:endParaRPr b="0" lang="en-US" sz="1600" spc="-1" strike="noStrike">
              <a:latin typeface="Arial"/>
            </a:endParaRPr>
          </a:p>
          <a:p>
            <a:pPr marL="457200" indent="-457200">
              <a:lnSpc>
                <a:spcPct val="150000"/>
              </a:lnSpc>
              <a:buClr>
                <a:srgbClr val="000000"/>
              </a:buClr>
              <a:buFont typeface="Wingdings" charset="2"/>
              <a:buChar char=""/>
            </a:pPr>
            <a:r>
              <a:rPr b="0" lang="en-US" sz="1600" spc="-1" strike="noStrike">
                <a:solidFill>
                  <a:srgbClr val="ffffff"/>
                </a:solidFill>
                <a:latin typeface="Verdana"/>
                <a:ea typeface="Verdana"/>
              </a:rPr>
              <a:t>There is no need for a central entity or place to store data.</a:t>
            </a:r>
            <a:endParaRPr b="0" lang="en-US" sz="1600" spc="-1" strike="noStrike">
              <a:latin typeface="Arial"/>
            </a:endParaRPr>
          </a:p>
          <a:p>
            <a:pPr marL="457200" indent="-457200">
              <a:lnSpc>
                <a:spcPct val="150000"/>
              </a:lnSpc>
              <a:buClr>
                <a:srgbClr val="000000"/>
              </a:buClr>
              <a:buFont typeface="Wingdings" charset="2"/>
              <a:buChar char=""/>
            </a:pPr>
            <a:r>
              <a:rPr b="0" lang="en-US" sz="1600" spc="-1" strike="noStrike">
                <a:solidFill>
                  <a:srgbClr val="ffffff"/>
                </a:solidFill>
                <a:latin typeface="Verdana"/>
                <a:ea typeface="Verdana"/>
              </a:rPr>
              <a:t>There is no need for a third party.</a:t>
            </a:r>
            <a:endParaRPr b="0" lang="en-US" sz="1600" spc="-1" strike="noStrike">
              <a:latin typeface="Arial"/>
            </a:endParaRPr>
          </a:p>
        </p:txBody>
      </p:sp>
      <p:pic>
        <p:nvPicPr>
          <p:cNvPr id="743" name="Picture 11" descr="https://lh3.googleusercontent.com/SuGy43oMfhrwH93K1APLMyu7G6od-xBR8Cqz0QrOcgmXSkWnap5S4y0ZL5MPqpapQw9X0I8rnWIYyqaPVyXZJQbsp1EV73h65Xo8YGvwsHSnwGjt_-xQuTS1lWKKCSOHYK-rFiHbgP0"/>
          <p:cNvPicPr/>
          <p:nvPr/>
        </p:nvPicPr>
        <p:blipFill>
          <a:blip r:embed="rId1"/>
          <a:stretch/>
        </p:blipFill>
        <p:spPr>
          <a:xfrm>
            <a:off x="4476960" y="1544760"/>
            <a:ext cx="4894200" cy="2568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Bitcoin Key Highlights</a:t>
            </a:r>
            <a:endParaRPr b="0" lang="en-US" sz="4400" spc="-1" strike="noStrike">
              <a:latin typeface="Arial"/>
            </a:endParaRPr>
          </a:p>
        </p:txBody>
      </p:sp>
      <p:sp>
        <p:nvSpPr>
          <p:cNvPr id="335" name="PlaceHolder 2"/>
          <p:cNvSpPr>
            <a:spLocks noGrp="1"/>
          </p:cNvSpPr>
          <p:nvPr>
            <p:ph/>
          </p:nvPr>
        </p:nvSpPr>
        <p:spPr>
          <a:xfrm>
            <a:off x="503640" y="914040"/>
            <a:ext cx="9065520" cy="3696840"/>
          </a:xfrm>
          <a:prstGeom prst="rect">
            <a:avLst/>
          </a:prstGeom>
          <a:noFill/>
          <a:ln w="0">
            <a:noFill/>
          </a:ln>
        </p:spPr>
        <p:txBody>
          <a:bodyPr lIns="0" rIns="0" tIns="0" bIns="0" anchor="t">
            <a:normAutofit fontScale="47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October 31, 2008: Bitcoin white paper published by the anonymous Satoshi Nakamoto.</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January 3, 2009: 30,000 lines of C++ code spelled out the beginning of Bitcoin. The Genesis Block is mined.</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January 12, 2009: The first Bitcoin transaction.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December 16, 2009: Version 0.2 is released.</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 2010 selling Pizza from a handful of merchants. Today, the amount of bitcoin used to purchase those pizzas is valued over $100 million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November 6, 2010: Market cap value exceeds $1 million USD.</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Spring 2011, BitPay, The largest merchant services provider in Bitcoin history began</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In 2011, the Silk Road, an online marketplace for illegal drugs, launched. It used bitcoin as its chief form of currency.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On April 23, 2011, Nakamoto sent Bitcoin Core developer Mike Hearn a brief email.  “I've moved on to other things,". The future of Bitcoin, he wrote, was "in good hands."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44"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Enigma</a:t>
            </a:r>
            <a:endParaRPr b="0" lang="en-US" sz="4000" spc="-1" strike="noStrike">
              <a:latin typeface="Arial"/>
            </a:endParaRPr>
          </a:p>
        </p:txBody>
      </p:sp>
      <p:sp>
        <p:nvSpPr>
          <p:cNvPr id="745" name="Rectangle 39"/>
          <p:cNvSpPr/>
          <p:nvPr/>
        </p:nvSpPr>
        <p:spPr>
          <a:xfrm>
            <a:off x="470880" y="1395360"/>
            <a:ext cx="5242680" cy="227988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ffffff"/>
              </a:buClr>
              <a:buSzPct val="45000"/>
              <a:buFont typeface="Wingdings" charset="2"/>
              <a:buChar char=""/>
            </a:pPr>
            <a:r>
              <a:rPr b="0" lang="en-US" sz="1600" spc="-1" strike="noStrike" u="sng">
                <a:solidFill>
                  <a:srgbClr val="0000ff"/>
                </a:solidFill>
                <a:uFillTx/>
                <a:latin typeface="Verdana"/>
                <a:ea typeface="Verdana"/>
                <a:hlinkClick r:id="rId1"/>
              </a:rPr>
              <a:t>http://livinglab.mit.edu/wp-content/uploads/2016/01/enigma_full.pdf</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ffffff"/>
              </a:buClr>
              <a:buSzPct val="45000"/>
              <a:buFont typeface="Wingdings" charset="2"/>
              <a:buChar char=""/>
            </a:pPr>
            <a:r>
              <a:rPr b="0" lang="en-US" sz="1600" spc="-1" strike="noStrike">
                <a:solidFill>
                  <a:srgbClr val="ffffff"/>
                </a:solidFill>
                <a:latin typeface="Verdana"/>
                <a:ea typeface="Verdana"/>
              </a:rPr>
              <a:t>A decentralized computation platform with guaranteed privacy, and an evolution upon the blockchain technology. </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ffffff"/>
              </a:buClr>
              <a:buSzPct val="45000"/>
              <a:buFont typeface="Wingdings" charset="2"/>
              <a:buChar char=""/>
            </a:pPr>
            <a:r>
              <a:rPr b="0" lang="en-US" sz="1600" spc="-1" strike="noStrike">
                <a:solidFill>
                  <a:srgbClr val="ffffff"/>
                </a:solidFill>
                <a:latin typeface="Verdana"/>
                <a:ea typeface="Verdana"/>
              </a:rPr>
              <a:t>goal is to enable developers to build a ‘privacy by design’, end-to-end decentralized application without a trusted third party</a:t>
            </a:r>
            <a:endParaRPr b="0" lang="en-US" sz="1600" spc="-1" strike="noStrike">
              <a:latin typeface="Arial"/>
            </a:endParaRPr>
          </a:p>
        </p:txBody>
      </p:sp>
      <p:pic>
        <p:nvPicPr>
          <p:cNvPr id="746" name="Picture 14" descr="https://lh4.googleusercontent.com/oyv4iggbUV4Vdx5v08ATUOo6TmM4kkw4QCiljOwcfgVtcIvUMWMknGfr_5zyD_527ZVG8apDFcOlk3iBX3g84BoKLHZVL8rAdO8fu7Kn38NyYBK0NTe5oZzEy57jmphfpjyqglbKnok"/>
          <p:cNvPicPr/>
          <p:nvPr/>
        </p:nvPicPr>
        <p:blipFill>
          <a:blip r:embed="rId2"/>
          <a:stretch/>
        </p:blipFill>
        <p:spPr>
          <a:xfrm>
            <a:off x="5959080" y="1263600"/>
            <a:ext cx="3898080" cy="29703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Picture 13" descr="https://lh3.googleusercontent.com/Xh3YNwXBG89jaNeUqJIEf-lUtMbJamC_097JD6pTj_PV7yAltPxbJRGOUh7nB8WpXkOFjiTUZhq29zA_Q3RHYlEkeKsVJf1TZ9j-8akPzfxQnZdFVe3PETxojjrFKXR58CZGY1pfv2c"/>
          <p:cNvPicPr/>
          <p:nvPr/>
        </p:nvPicPr>
        <p:blipFill>
          <a:blip r:embed="rId1"/>
          <a:stretch/>
        </p:blipFill>
        <p:spPr>
          <a:xfrm>
            <a:off x="0" y="0"/>
            <a:ext cx="10074600" cy="5667120"/>
          </a:xfrm>
          <a:prstGeom prst="rect">
            <a:avLst/>
          </a:prstGeom>
          <a:ln w="0">
            <a:noFill/>
          </a:ln>
        </p:spPr>
      </p:pic>
      <p:sp>
        <p:nvSpPr>
          <p:cNvPr id="748" name="Rectangle 40"/>
          <p:cNvSpPr/>
          <p:nvPr/>
        </p:nvSpPr>
        <p:spPr>
          <a:xfrm>
            <a:off x="762120" y="2249280"/>
            <a:ext cx="503640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spcAft>
                <a:spcPts val="1199"/>
              </a:spcAft>
              <a:buNone/>
            </a:pPr>
            <a:r>
              <a:rPr b="1" lang="en-US" sz="6000" spc="-1" strike="noStrike">
                <a:solidFill>
                  <a:srgbClr val="ffffff"/>
                </a:solidFill>
                <a:latin typeface="Verdana"/>
                <a:ea typeface="Verdana"/>
              </a:rPr>
              <a:t>Real Estate</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49"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Real Estate</a:t>
            </a:r>
            <a:endParaRPr b="0" lang="en-US" sz="3200" spc="-1" strike="noStrike">
              <a:latin typeface="Arial"/>
            </a:endParaRPr>
          </a:p>
        </p:txBody>
      </p:sp>
      <p:sp>
        <p:nvSpPr>
          <p:cNvPr id="750" name="PlaceHolder 13"/>
          <p:cNvSpPr/>
          <p:nvPr/>
        </p:nvSpPr>
        <p:spPr>
          <a:xfrm>
            <a:off x="264960" y="2766600"/>
            <a:ext cx="9563400" cy="596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50000"/>
              </a:lnSpc>
              <a:buClr>
                <a:srgbClr val="ffffff"/>
              </a:buClr>
              <a:buSzPct val="45000"/>
              <a:buFont typeface="Wingdings" charset="2"/>
              <a:buChar char=""/>
              <a:tabLst>
                <a:tab algn="l" pos="0"/>
              </a:tabLst>
            </a:pPr>
            <a:r>
              <a:rPr b="1" lang="en-US" sz="1600" spc="-1" strike="noStrike">
                <a:solidFill>
                  <a:srgbClr val="ffffff"/>
                </a:solidFill>
                <a:latin typeface="Verdana"/>
                <a:ea typeface="Verdana"/>
              </a:rPr>
              <a:t>Real Estate</a:t>
            </a:r>
            <a:r>
              <a:rPr b="0" lang="en-US" sz="1600" spc="-1" strike="noStrike">
                <a:solidFill>
                  <a:srgbClr val="ffffff"/>
                </a:solidFill>
                <a:latin typeface="Verdana"/>
                <a:ea typeface="Verdana"/>
              </a:rPr>
              <a:t> are the assets owned by a company, group of people or an ordinary person, such as buildings, and lands which are physical, tangible, real and can be owned.</a:t>
            </a:r>
            <a:endParaRPr b="0" lang="en-US" sz="1600" spc="-1" strike="noStrike">
              <a:latin typeface="Arial"/>
            </a:endParaRPr>
          </a:p>
          <a:p>
            <a:pPr>
              <a:lnSpc>
                <a:spcPct val="150000"/>
              </a:lnSpc>
              <a:buNone/>
              <a:tabLst>
                <a:tab algn="l" pos="0"/>
              </a:tabLst>
            </a:pP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Before Blockchain:</a:t>
            </a:r>
            <a:endParaRPr b="0" lang="en-US" sz="16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Needs face to face engagement.</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Needs prove the legal property.</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Papers need to be signed by the government organizations.</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Real estate fraud.</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Real estate sector is vulnerable.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51" name="TextBox 78"/>
          <p:cNvSpPr/>
          <p:nvPr/>
        </p:nvSpPr>
        <p:spPr>
          <a:xfrm>
            <a:off x="0" y="161280"/>
            <a:ext cx="99396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600" spc="-1" strike="noStrike">
                <a:solidFill>
                  <a:srgbClr val="ffffff"/>
                </a:solidFill>
                <a:latin typeface="Verdana"/>
                <a:ea typeface="Verdana"/>
              </a:rPr>
              <a:t>Real Estate Sector Development </a:t>
            </a:r>
            <a:r>
              <a:rPr b="1" lang="en-US" sz="2800" spc="-1" strike="noStrike">
                <a:solidFill>
                  <a:srgbClr val="ffffff"/>
                </a:solidFill>
                <a:latin typeface="Verdana"/>
                <a:ea typeface="Verdana"/>
              </a:rPr>
              <a:t>after</a:t>
            </a:r>
            <a:r>
              <a:rPr b="1" lang="en-US" sz="2600" spc="-1" strike="noStrike">
                <a:solidFill>
                  <a:srgbClr val="ffffff"/>
                </a:solidFill>
                <a:latin typeface="Verdana"/>
                <a:ea typeface="Verdana"/>
              </a:rPr>
              <a:t> Blockchain </a:t>
            </a:r>
            <a:endParaRPr b="0" lang="en-US" sz="2600" spc="-1" strike="noStrike">
              <a:latin typeface="Arial"/>
            </a:endParaRPr>
          </a:p>
        </p:txBody>
      </p:sp>
      <p:pic>
        <p:nvPicPr>
          <p:cNvPr id="752" name="Picture 15" descr=""/>
          <p:cNvPicPr/>
          <p:nvPr/>
        </p:nvPicPr>
        <p:blipFill>
          <a:blip r:embed="rId1"/>
          <a:stretch/>
        </p:blipFill>
        <p:spPr>
          <a:xfrm>
            <a:off x="5583600" y="1938600"/>
            <a:ext cx="4087440" cy="2852280"/>
          </a:xfrm>
          <a:prstGeom prst="rect">
            <a:avLst/>
          </a:prstGeom>
          <a:ln w="0">
            <a:noFill/>
          </a:ln>
        </p:spPr>
      </p:pic>
      <p:sp>
        <p:nvSpPr>
          <p:cNvPr id="753" name="TextBox 81"/>
          <p:cNvSpPr/>
          <p:nvPr/>
        </p:nvSpPr>
        <p:spPr>
          <a:xfrm>
            <a:off x="360" y="1025640"/>
            <a:ext cx="10074600" cy="9126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800" spc="-1" strike="noStrike">
                <a:solidFill>
                  <a:srgbClr val="ffffff"/>
                </a:solidFill>
                <a:latin typeface="Verdana"/>
                <a:ea typeface="Verdana"/>
              </a:rPr>
              <a:t>- it enables the owners to digitize their assets and store them inside the blockchain cryptography.</a:t>
            </a:r>
            <a:endParaRPr b="0" lang="en-US" sz="1800" spc="-1" strike="noStrike">
              <a:latin typeface="Arial"/>
            </a:endParaRPr>
          </a:p>
        </p:txBody>
      </p:sp>
      <p:sp>
        <p:nvSpPr>
          <p:cNvPr id="754" name="TextBox 82"/>
          <p:cNvSpPr/>
          <p:nvPr/>
        </p:nvSpPr>
        <p:spPr>
          <a:xfrm>
            <a:off x="168840" y="2109240"/>
            <a:ext cx="5544720" cy="22798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600" spc="-1" strike="noStrike">
                <a:solidFill>
                  <a:srgbClr val="ffffff"/>
                </a:solidFill>
                <a:latin typeface="Verdana"/>
                <a:ea typeface="Verdana"/>
              </a:rPr>
              <a:t>- offers the speed and security.</a:t>
            </a:r>
            <a:endParaRPr b="0" lang="en-US" sz="1600" spc="-1" strike="noStrike">
              <a:latin typeface="Arial"/>
            </a:endParaRPr>
          </a:p>
          <a:p>
            <a:pPr>
              <a:lnSpc>
                <a:spcPct val="150000"/>
              </a:lnSpc>
              <a:buNone/>
            </a:pPr>
            <a:r>
              <a:rPr b="0" lang="en-US" sz="1600" spc="-1" strike="noStrike">
                <a:solidFill>
                  <a:srgbClr val="ffffff"/>
                </a:solidFill>
                <a:latin typeface="Verdana"/>
                <a:ea typeface="Verdana"/>
              </a:rPr>
              <a:t>- there is no third party control and validates the transaction.</a:t>
            </a:r>
            <a:endParaRPr b="0" lang="en-US" sz="1600" spc="-1" strike="noStrike">
              <a:latin typeface="Arial"/>
            </a:endParaRPr>
          </a:p>
          <a:p>
            <a:pPr>
              <a:lnSpc>
                <a:spcPct val="150000"/>
              </a:lnSpc>
              <a:buNone/>
            </a:pPr>
            <a:r>
              <a:rPr b="0" lang="en-US" sz="1600" spc="-1" strike="noStrike">
                <a:solidFill>
                  <a:srgbClr val="ffffff"/>
                </a:solidFill>
                <a:latin typeface="Verdana"/>
                <a:ea typeface="Verdana"/>
              </a:rPr>
              <a:t>- offers the transparency.</a:t>
            </a:r>
            <a:endParaRPr b="0" lang="en-US" sz="1600" spc="-1" strike="noStrike">
              <a:latin typeface="Arial"/>
            </a:endParaRPr>
          </a:p>
          <a:p>
            <a:pPr>
              <a:lnSpc>
                <a:spcPct val="150000"/>
              </a:lnSpc>
              <a:buNone/>
            </a:pPr>
            <a:r>
              <a:rPr b="0" lang="en-US" sz="1600" spc="-1" strike="noStrike">
                <a:solidFill>
                  <a:srgbClr val="ffffff"/>
                </a:solidFill>
                <a:latin typeface="Verdana"/>
                <a:ea typeface="Verdana"/>
              </a:rPr>
              <a:t>- Automation of the entire home-buying/selling process.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55" name="TextBox 79"/>
          <p:cNvSpPr/>
          <p:nvPr/>
        </p:nvSpPr>
        <p:spPr>
          <a:xfrm>
            <a:off x="123480" y="113760"/>
            <a:ext cx="98226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4000" spc="-1" strike="noStrike">
                <a:solidFill>
                  <a:srgbClr val="ffffff"/>
                </a:solidFill>
                <a:latin typeface="Verdana"/>
                <a:ea typeface="Verdana"/>
              </a:rPr>
              <a:t>Propy Company</a:t>
            </a:r>
            <a:endParaRPr b="0" lang="en-US" sz="4000" spc="-1" strike="noStrike">
              <a:latin typeface="Arial"/>
            </a:endParaRPr>
          </a:p>
        </p:txBody>
      </p:sp>
      <p:pic>
        <p:nvPicPr>
          <p:cNvPr id="756" name="Picture 18" descr=""/>
          <p:cNvPicPr/>
          <p:nvPr/>
        </p:nvPicPr>
        <p:blipFill>
          <a:blip r:embed="rId1"/>
          <a:stretch/>
        </p:blipFill>
        <p:spPr>
          <a:xfrm>
            <a:off x="3744360" y="1110960"/>
            <a:ext cx="6082920" cy="4073760"/>
          </a:xfrm>
          <a:prstGeom prst="rect">
            <a:avLst/>
          </a:prstGeom>
          <a:ln w="0">
            <a:noFill/>
          </a:ln>
        </p:spPr>
      </p:pic>
      <p:sp>
        <p:nvSpPr>
          <p:cNvPr id="757" name="TextBox 80"/>
          <p:cNvSpPr/>
          <p:nvPr/>
        </p:nvSpPr>
        <p:spPr>
          <a:xfrm>
            <a:off x="123480" y="1461960"/>
            <a:ext cx="3618720" cy="3290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000" spc="-1" strike="noStrike">
                <a:solidFill>
                  <a:srgbClr val="ffffff"/>
                </a:solidFill>
                <a:latin typeface="Verdana"/>
                <a:ea typeface="Verdana"/>
              </a:rPr>
              <a:t>one of the first businesses to use smart contracts in the purchase and sale of real estate. A $60,000 apartment in Ukraine was the first transaction made using their system.</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8" name="Picture 17" descr="https://lh6.googleusercontent.com/i0W92KtBF9Q5rJr-QVKYh9dZG-y-4DRGbV0OyY3NK6ALwm2kUTD7FUwMszVKjl6-H2LzPPTxMilIRW-ge1b-RCgfbrNLJ7Akpxa94Tb3iRmDet7RznhgMFH6TIKuHizYydHBtat1-2Q"/>
          <p:cNvPicPr/>
          <p:nvPr/>
        </p:nvPicPr>
        <p:blipFill>
          <a:blip r:embed="rId1"/>
          <a:stretch/>
        </p:blipFill>
        <p:spPr>
          <a:xfrm>
            <a:off x="0" y="481680"/>
            <a:ext cx="10074600" cy="47160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59"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Crowdfunding </a:t>
            </a:r>
            <a:endParaRPr b="0" lang="en-US" sz="3200" spc="-1" strike="noStrike">
              <a:latin typeface="Arial"/>
            </a:endParaRPr>
          </a:p>
        </p:txBody>
      </p:sp>
      <p:pic>
        <p:nvPicPr>
          <p:cNvPr id="760" name="Picture 5" descr=""/>
          <p:cNvPicPr/>
          <p:nvPr/>
        </p:nvPicPr>
        <p:blipFill>
          <a:blip r:embed="rId1"/>
          <a:stretch/>
        </p:blipFill>
        <p:spPr>
          <a:xfrm>
            <a:off x="183600" y="1223280"/>
            <a:ext cx="9739800" cy="4262040"/>
          </a:xfrm>
          <a:prstGeom prst="rect">
            <a:avLst/>
          </a:prstGeom>
          <a:ln w="0">
            <a:noFill/>
          </a:ln>
        </p:spPr>
      </p:pic>
      <p:sp>
        <p:nvSpPr>
          <p:cNvPr id="761" name="TextBox 4"/>
          <p:cNvSpPr/>
          <p:nvPr/>
        </p:nvSpPr>
        <p:spPr>
          <a:xfrm>
            <a:off x="5320800" y="2468880"/>
            <a:ext cx="28605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Verdana"/>
                <a:ea typeface="Verdana"/>
              </a:rPr>
              <a:t>Collecting small amounts of donations from a large </a:t>
            </a:r>
            <a:r>
              <a:rPr b="0" lang="en-US" sz="1600" spc="-1" strike="noStrike">
                <a:solidFill>
                  <a:srgbClr val="ffffff"/>
                </a:solidFill>
                <a:latin typeface="Verdana"/>
                <a:ea typeface="Verdana"/>
              </a:rPr>
              <a:t>group</a:t>
            </a:r>
            <a:r>
              <a:rPr b="0" lang="en-US" sz="1800" spc="-1" strike="noStrike">
                <a:solidFill>
                  <a:srgbClr val="ffffff"/>
                </a:solidFill>
                <a:latin typeface="Verdana"/>
                <a:ea typeface="Verdana"/>
              </a:rPr>
              <a:t> of people to support a new business idea.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62" name="Rectangle 42"/>
          <p:cNvSpPr/>
          <p:nvPr/>
        </p:nvSpPr>
        <p:spPr>
          <a:xfrm>
            <a:off x="66960" y="189360"/>
            <a:ext cx="956628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4000" spc="-1" strike="noStrike">
                <a:solidFill>
                  <a:srgbClr val="ffffff"/>
                </a:solidFill>
                <a:latin typeface="Verdana"/>
                <a:ea typeface="Verdana"/>
              </a:rPr>
              <a:t>Traditional Crowdfunding</a:t>
            </a:r>
            <a:endParaRPr b="0" lang="en-US" sz="4000" spc="-1" strike="noStrike">
              <a:latin typeface="Arial"/>
            </a:endParaRPr>
          </a:p>
        </p:txBody>
      </p:sp>
      <p:sp>
        <p:nvSpPr>
          <p:cNvPr id="763" name="TextBox 83"/>
          <p:cNvSpPr/>
          <p:nvPr/>
        </p:nvSpPr>
        <p:spPr>
          <a:xfrm>
            <a:off x="5391000" y="4716720"/>
            <a:ext cx="2751120" cy="424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200" spc="-1" strike="noStrike">
                <a:solidFill>
                  <a:srgbClr val="ffffff"/>
                </a:solidFill>
                <a:latin typeface="Verdana"/>
                <a:ea typeface="Verdana"/>
              </a:rPr>
              <a:t>Fraud and abuse</a:t>
            </a:r>
            <a:endParaRPr b="0" lang="en-US" sz="2200" spc="-1" strike="noStrike">
              <a:latin typeface="Arial"/>
            </a:endParaRPr>
          </a:p>
        </p:txBody>
      </p:sp>
      <p:sp>
        <p:nvSpPr>
          <p:cNvPr id="764" name="TextBox 84"/>
          <p:cNvSpPr/>
          <p:nvPr/>
        </p:nvSpPr>
        <p:spPr>
          <a:xfrm>
            <a:off x="1930680" y="4398840"/>
            <a:ext cx="2632320" cy="759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200" spc="-1" strike="noStrike">
                <a:solidFill>
                  <a:srgbClr val="ffffff"/>
                </a:solidFill>
                <a:latin typeface="Verdana"/>
                <a:ea typeface="Verdana"/>
              </a:rPr>
              <a:t>Illegal Transactions</a:t>
            </a:r>
            <a:endParaRPr b="0" lang="en-US" sz="2200" spc="-1" strike="noStrike">
              <a:latin typeface="Arial"/>
            </a:endParaRPr>
          </a:p>
        </p:txBody>
      </p:sp>
      <p:sp>
        <p:nvSpPr>
          <p:cNvPr id="765" name="Google Shape;416;p 2"/>
          <p:cNvSpPr/>
          <p:nvPr/>
        </p:nvSpPr>
        <p:spPr>
          <a:xfrm>
            <a:off x="3059280" y="3790080"/>
            <a:ext cx="357840" cy="431640"/>
          </a:xfrm>
          <a:custGeom>
            <a:avLst/>
            <a:gdLst/>
            <a:ah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w="0">
            <a:noFill/>
          </a:ln>
        </p:spPr>
        <p:style>
          <a:lnRef idx="0"/>
          <a:fillRef idx="0"/>
          <a:effectRef idx="0"/>
          <a:fontRef idx="minor"/>
        </p:style>
      </p:sp>
      <p:sp>
        <p:nvSpPr>
          <p:cNvPr id="766" name="Google Shape;1766;p 2"/>
          <p:cNvSpPr/>
          <p:nvPr/>
        </p:nvSpPr>
        <p:spPr>
          <a:xfrm>
            <a:off x="4855680" y="1773000"/>
            <a:ext cx="375120" cy="415080"/>
          </a:xfrm>
          <a:custGeom>
            <a:avLst/>
            <a:gdLst/>
            <a:ah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2"/>
          </a:solidFill>
          <a:ln w="0">
            <a:noFill/>
          </a:ln>
        </p:spPr>
        <p:style>
          <a:lnRef idx="0"/>
          <a:fillRef idx="0"/>
          <a:effectRef idx="0"/>
          <a:fontRef idx="minor"/>
        </p:style>
      </p:sp>
      <p:grpSp>
        <p:nvGrpSpPr>
          <p:cNvPr id="767" name="Google Shape;13875;p 2"/>
          <p:cNvGrpSpPr/>
          <p:nvPr/>
        </p:nvGrpSpPr>
        <p:grpSpPr>
          <a:xfrm>
            <a:off x="6172560" y="3957120"/>
            <a:ext cx="693000" cy="559440"/>
            <a:chOff x="6172560" y="3957120"/>
            <a:chExt cx="693000" cy="559440"/>
          </a:xfrm>
        </p:grpSpPr>
        <p:sp>
          <p:nvSpPr>
            <p:cNvPr id="768" name="Google Shape;13876;p 2"/>
            <p:cNvSpPr/>
            <p:nvPr/>
          </p:nvSpPr>
          <p:spPr>
            <a:xfrm>
              <a:off x="6554160" y="4014360"/>
              <a:ext cx="311400" cy="281880"/>
            </a:xfrm>
            <a:custGeom>
              <a:avLst/>
              <a:gdLst/>
              <a:ahLst/>
              <a:rect l="l" t="t" r="r" b="b"/>
              <a:pathLst>
                <a:path w="6442" h="6739">
                  <a:moveTo>
                    <a:pt x="690" y="0"/>
                  </a:moveTo>
                  <a:cubicBezTo>
                    <a:pt x="307" y="0"/>
                    <a:pt x="1" y="316"/>
                    <a:pt x="1" y="689"/>
                  </a:cubicBezTo>
                  <a:lnTo>
                    <a:pt x="1" y="4374"/>
                  </a:lnTo>
                  <a:cubicBezTo>
                    <a:pt x="1" y="4757"/>
                    <a:pt x="307" y="5063"/>
                    <a:pt x="690" y="5063"/>
                  </a:cubicBezTo>
                  <a:lnTo>
                    <a:pt x="1379" y="5063"/>
                  </a:lnTo>
                  <a:lnTo>
                    <a:pt x="996" y="6604"/>
                  </a:lnTo>
                  <a:cubicBezTo>
                    <a:pt x="982" y="6676"/>
                    <a:pt x="1039" y="6738"/>
                    <a:pt x="1110" y="6738"/>
                  </a:cubicBezTo>
                  <a:cubicBezTo>
                    <a:pt x="1132" y="6738"/>
                    <a:pt x="1155" y="6732"/>
                    <a:pt x="1178" y="6718"/>
                  </a:cubicBezTo>
                  <a:lnTo>
                    <a:pt x="3446" y="5063"/>
                  </a:lnTo>
                  <a:lnTo>
                    <a:pt x="5753" y="5063"/>
                  </a:lnTo>
                  <a:cubicBezTo>
                    <a:pt x="6126" y="5063"/>
                    <a:pt x="6442" y="4757"/>
                    <a:pt x="6442" y="4374"/>
                  </a:cubicBezTo>
                  <a:lnTo>
                    <a:pt x="6442" y="689"/>
                  </a:lnTo>
                  <a:cubicBezTo>
                    <a:pt x="6442" y="316"/>
                    <a:pt x="6135" y="10"/>
                    <a:pt x="5753" y="0"/>
                  </a:cubicBezTo>
                  <a:close/>
                </a:path>
              </a:pathLst>
            </a:custGeom>
            <a:solidFill>
              <a:srgbClr val="e2e9ed"/>
            </a:solidFill>
            <a:ln w="0">
              <a:noFill/>
            </a:ln>
          </p:spPr>
          <p:style>
            <a:lnRef idx="0"/>
            <a:fillRef idx="0"/>
            <a:effectRef idx="0"/>
            <a:fontRef idx="minor"/>
          </p:style>
        </p:sp>
        <p:sp>
          <p:nvSpPr>
            <p:cNvPr id="769" name="Google Shape;13877;p 2"/>
            <p:cNvSpPr/>
            <p:nvPr/>
          </p:nvSpPr>
          <p:spPr>
            <a:xfrm>
              <a:off x="6665760" y="4014360"/>
              <a:ext cx="87840" cy="182160"/>
            </a:xfrm>
            <a:custGeom>
              <a:avLst/>
              <a:gdLst/>
              <a:ahLst/>
              <a:rect l="l" t="t" r="r" b="b"/>
              <a:pathLst>
                <a:path w="1848" h="4374">
                  <a:moveTo>
                    <a:pt x="1" y="0"/>
                  </a:moveTo>
                  <a:lnTo>
                    <a:pt x="1" y="3455"/>
                  </a:lnTo>
                  <a:cubicBezTo>
                    <a:pt x="1" y="3962"/>
                    <a:pt x="412" y="4374"/>
                    <a:pt x="919" y="4374"/>
                  </a:cubicBezTo>
                  <a:cubicBezTo>
                    <a:pt x="1427" y="4374"/>
                    <a:pt x="1848" y="3962"/>
                    <a:pt x="1848" y="3455"/>
                  </a:cubicBezTo>
                  <a:lnTo>
                    <a:pt x="1848" y="0"/>
                  </a:lnTo>
                  <a:close/>
                </a:path>
              </a:pathLst>
            </a:custGeom>
            <a:solidFill>
              <a:srgbClr val="e2e9ed"/>
            </a:solidFill>
            <a:ln w="0">
              <a:noFill/>
            </a:ln>
          </p:spPr>
          <p:style>
            <a:lnRef idx="0"/>
            <a:fillRef idx="0"/>
            <a:effectRef idx="0"/>
            <a:fontRef idx="minor"/>
          </p:style>
        </p:sp>
        <p:sp>
          <p:nvSpPr>
            <p:cNvPr id="770" name="Google Shape;13878;p 2"/>
            <p:cNvSpPr/>
            <p:nvPr/>
          </p:nvSpPr>
          <p:spPr>
            <a:xfrm>
              <a:off x="6688440" y="3957120"/>
              <a:ext cx="42120" cy="152640"/>
            </a:xfrm>
            <a:custGeom>
              <a:avLst/>
              <a:gdLst/>
              <a:ahLst/>
              <a:rect l="l" t="t" r="r" b="b"/>
              <a:pathLst>
                <a:path w="901" h="3676">
                  <a:moveTo>
                    <a:pt x="224" y="0"/>
                  </a:moveTo>
                  <a:cubicBezTo>
                    <a:pt x="98" y="0"/>
                    <a:pt x="1" y="111"/>
                    <a:pt x="10" y="240"/>
                  </a:cubicBezTo>
                  <a:lnTo>
                    <a:pt x="211" y="3455"/>
                  </a:lnTo>
                  <a:cubicBezTo>
                    <a:pt x="211" y="3580"/>
                    <a:pt x="316" y="3676"/>
                    <a:pt x="441" y="3676"/>
                  </a:cubicBezTo>
                  <a:lnTo>
                    <a:pt x="470" y="3676"/>
                  </a:lnTo>
                  <a:cubicBezTo>
                    <a:pt x="584" y="3676"/>
                    <a:pt x="690" y="3580"/>
                    <a:pt x="699" y="3455"/>
                  </a:cubicBezTo>
                  <a:lnTo>
                    <a:pt x="900" y="240"/>
                  </a:lnTo>
                  <a:cubicBezTo>
                    <a:pt x="900" y="111"/>
                    <a:pt x="803" y="0"/>
                    <a:pt x="685" y="0"/>
                  </a:cubicBezTo>
                  <a:cubicBezTo>
                    <a:pt x="680" y="0"/>
                    <a:pt x="675" y="0"/>
                    <a:pt x="671" y="1"/>
                  </a:cubicBezTo>
                  <a:lnTo>
                    <a:pt x="240" y="1"/>
                  </a:lnTo>
                  <a:cubicBezTo>
                    <a:pt x="235" y="0"/>
                    <a:pt x="229" y="0"/>
                    <a:pt x="224" y="0"/>
                  </a:cubicBezTo>
                  <a:close/>
                </a:path>
              </a:pathLst>
            </a:custGeom>
            <a:solidFill>
              <a:srgbClr val="657a8d"/>
            </a:solidFill>
            <a:ln w="0">
              <a:noFill/>
            </a:ln>
          </p:spPr>
          <p:style>
            <a:lnRef idx="0"/>
            <a:fillRef idx="0"/>
            <a:effectRef idx="0"/>
            <a:fontRef idx="minor"/>
          </p:style>
        </p:sp>
        <p:sp>
          <p:nvSpPr>
            <p:cNvPr id="771" name="Google Shape;13879;p 2"/>
            <p:cNvSpPr/>
            <p:nvPr/>
          </p:nvSpPr>
          <p:spPr>
            <a:xfrm>
              <a:off x="6688080" y="4140720"/>
              <a:ext cx="43200" cy="36720"/>
            </a:xfrm>
            <a:custGeom>
              <a:avLst/>
              <a:gdLst/>
              <a:ahLst/>
              <a:rect l="l" t="t" r="r" b="b"/>
              <a:pathLst>
                <a:path w="929" h="920">
                  <a:moveTo>
                    <a:pt x="459" y="1"/>
                  </a:moveTo>
                  <a:cubicBezTo>
                    <a:pt x="211" y="1"/>
                    <a:pt x="0" y="211"/>
                    <a:pt x="0" y="460"/>
                  </a:cubicBezTo>
                  <a:cubicBezTo>
                    <a:pt x="0" y="718"/>
                    <a:pt x="211" y="919"/>
                    <a:pt x="459" y="919"/>
                  </a:cubicBezTo>
                  <a:cubicBezTo>
                    <a:pt x="718" y="919"/>
                    <a:pt x="928" y="718"/>
                    <a:pt x="928" y="460"/>
                  </a:cubicBezTo>
                  <a:cubicBezTo>
                    <a:pt x="928" y="211"/>
                    <a:pt x="718" y="1"/>
                    <a:pt x="459" y="1"/>
                  </a:cubicBezTo>
                  <a:close/>
                </a:path>
              </a:pathLst>
            </a:custGeom>
            <a:solidFill>
              <a:srgbClr val="657a8d"/>
            </a:solidFill>
            <a:ln w="0">
              <a:noFill/>
            </a:ln>
          </p:spPr>
          <p:style>
            <a:lnRef idx="0"/>
            <a:fillRef idx="0"/>
            <a:effectRef idx="0"/>
            <a:fontRef idx="minor"/>
          </p:style>
        </p:sp>
        <p:sp>
          <p:nvSpPr>
            <p:cNvPr id="772" name="Google Shape;13880;p 2"/>
            <p:cNvSpPr/>
            <p:nvPr/>
          </p:nvSpPr>
          <p:spPr>
            <a:xfrm>
              <a:off x="6172560" y="4383000"/>
              <a:ext cx="378720" cy="133560"/>
            </a:xfrm>
            <a:custGeom>
              <a:avLst/>
              <a:gdLst/>
              <a:ahLst/>
              <a:rect l="l" t="t" r="r" b="b"/>
              <a:pathLst>
                <a:path w="7820" h="3226">
                  <a:moveTo>
                    <a:pt x="2527" y="0"/>
                  </a:moveTo>
                  <a:lnTo>
                    <a:pt x="603" y="709"/>
                  </a:lnTo>
                  <a:cubicBezTo>
                    <a:pt x="240" y="833"/>
                    <a:pt x="0" y="1177"/>
                    <a:pt x="0" y="1570"/>
                  </a:cubicBezTo>
                  <a:lnTo>
                    <a:pt x="0" y="2996"/>
                  </a:lnTo>
                  <a:cubicBezTo>
                    <a:pt x="0" y="3120"/>
                    <a:pt x="96" y="3226"/>
                    <a:pt x="230" y="3226"/>
                  </a:cubicBezTo>
                  <a:lnTo>
                    <a:pt x="7590" y="3226"/>
                  </a:lnTo>
                  <a:cubicBezTo>
                    <a:pt x="7714" y="3226"/>
                    <a:pt x="7819" y="3120"/>
                    <a:pt x="7819" y="2996"/>
                  </a:cubicBezTo>
                  <a:lnTo>
                    <a:pt x="7819" y="1570"/>
                  </a:lnTo>
                  <a:cubicBezTo>
                    <a:pt x="7819" y="1187"/>
                    <a:pt x="7580" y="843"/>
                    <a:pt x="7216" y="709"/>
                  </a:cubicBezTo>
                  <a:lnTo>
                    <a:pt x="5293" y="0"/>
                  </a:lnTo>
                  <a:lnTo>
                    <a:pt x="3915" y="460"/>
                  </a:lnTo>
                  <a:lnTo>
                    <a:pt x="2527" y="0"/>
                  </a:lnTo>
                  <a:close/>
                </a:path>
              </a:pathLst>
            </a:custGeom>
            <a:solidFill>
              <a:srgbClr val="7f91a0"/>
            </a:solidFill>
            <a:ln w="0">
              <a:noFill/>
            </a:ln>
          </p:spPr>
          <p:style>
            <a:lnRef idx="0"/>
            <a:fillRef idx="0"/>
            <a:effectRef idx="0"/>
            <a:fontRef idx="minor"/>
          </p:style>
        </p:sp>
        <p:sp>
          <p:nvSpPr>
            <p:cNvPr id="773" name="Google Shape;13881;p 2"/>
            <p:cNvSpPr/>
            <p:nvPr/>
          </p:nvSpPr>
          <p:spPr>
            <a:xfrm>
              <a:off x="6340320" y="4421880"/>
              <a:ext cx="43200" cy="94680"/>
            </a:xfrm>
            <a:custGeom>
              <a:avLst/>
              <a:gdLst/>
              <a:ahLst/>
              <a:rect l="l" t="t" r="r" b="b"/>
              <a:pathLst>
                <a:path w="929" h="2298">
                  <a:moveTo>
                    <a:pt x="221" y="1"/>
                  </a:moveTo>
                  <a:lnTo>
                    <a:pt x="1" y="2298"/>
                  </a:lnTo>
                  <a:lnTo>
                    <a:pt x="929" y="2298"/>
                  </a:lnTo>
                  <a:lnTo>
                    <a:pt x="709" y="1"/>
                  </a:lnTo>
                  <a:close/>
                </a:path>
              </a:pathLst>
            </a:custGeom>
            <a:solidFill>
              <a:srgbClr val="476077"/>
            </a:solidFill>
            <a:ln w="0">
              <a:noFill/>
            </a:ln>
          </p:spPr>
          <p:style>
            <a:lnRef idx="0"/>
            <a:fillRef idx="0"/>
            <a:effectRef idx="0"/>
            <a:fontRef idx="minor"/>
          </p:style>
        </p:sp>
        <p:sp>
          <p:nvSpPr>
            <p:cNvPr id="774" name="Google Shape;13882;p 2"/>
            <p:cNvSpPr/>
            <p:nvPr/>
          </p:nvSpPr>
          <p:spPr>
            <a:xfrm>
              <a:off x="6343560" y="4402440"/>
              <a:ext cx="37440" cy="30960"/>
            </a:xfrm>
            <a:custGeom>
              <a:avLst/>
              <a:gdLst/>
              <a:ahLst/>
              <a:rect l="l" t="t" r="r" b="b"/>
              <a:pathLst>
                <a:path w="805" h="786">
                  <a:moveTo>
                    <a:pt x="1" y="1"/>
                  </a:moveTo>
                  <a:lnTo>
                    <a:pt x="1" y="623"/>
                  </a:lnTo>
                  <a:cubicBezTo>
                    <a:pt x="1" y="709"/>
                    <a:pt x="77" y="785"/>
                    <a:pt x="163" y="785"/>
                  </a:cubicBezTo>
                  <a:lnTo>
                    <a:pt x="642" y="785"/>
                  </a:lnTo>
                  <a:cubicBezTo>
                    <a:pt x="728" y="785"/>
                    <a:pt x="805" y="709"/>
                    <a:pt x="805" y="623"/>
                  </a:cubicBezTo>
                  <a:lnTo>
                    <a:pt x="805" y="1"/>
                  </a:lnTo>
                  <a:close/>
                </a:path>
              </a:pathLst>
            </a:custGeom>
            <a:solidFill>
              <a:srgbClr val="465c73"/>
            </a:solidFill>
            <a:ln w="0">
              <a:noFill/>
            </a:ln>
          </p:spPr>
          <p:style>
            <a:lnRef idx="0"/>
            <a:fillRef idx="0"/>
            <a:effectRef idx="0"/>
            <a:fontRef idx="minor"/>
          </p:style>
        </p:sp>
        <p:sp>
          <p:nvSpPr>
            <p:cNvPr id="775" name="Google Shape;13883;p 2"/>
            <p:cNvSpPr/>
            <p:nvPr/>
          </p:nvSpPr>
          <p:spPr>
            <a:xfrm>
              <a:off x="6486840" y="4422240"/>
              <a:ext cx="65160" cy="94320"/>
            </a:xfrm>
            <a:custGeom>
              <a:avLst/>
              <a:gdLst/>
              <a:ahLst/>
              <a:rect l="l" t="t" r="r" b="b"/>
              <a:pathLst>
                <a:path w="1379" h="2288">
                  <a:moveTo>
                    <a:pt x="1130" y="0"/>
                  </a:moveTo>
                  <a:lnTo>
                    <a:pt x="269" y="862"/>
                  </a:lnTo>
                  <a:cubicBezTo>
                    <a:pt x="96" y="1043"/>
                    <a:pt x="1" y="1273"/>
                    <a:pt x="1" y="1522"/>
                  </a:cubicBezTo>
                  <a:lnTo>
                    <a:pt x="1" y="2288"/>
                  </a:lnTo>
                  <a:lnTo>
                    <a:pt x="1149" y="2288"/>
                  </a:lnTo>
                  <a:cubicBezTo>
                    <a:pt x="1274" y="2288"/>
                    <a:pt x="1379" y="2182"/>
                    <a:pt x="1379" y="2058"/>
                  </a:cubicBezTo>
                  <a:lnTo>
                    <a:pt x="1379" y="632"/>
                  </a:lnTo>
                  <a:cubicBezTo>
                    <a:pt x="1379" y="402"/>
                    <a:pt x="1283" y="173"/>
                    <a:pt x="1130" y="0"/>
                  </a:cubicBezTo>
                  <a:close/>
                </a:path>
              </a:pathLst>
            </a:custGeom>
            <a:solidFill>
              <a:srgbClr val="6a7f91"/>
            </a:solidFill>
            <a:ln w="0">
              <a:noFill/>
            </a:ln>
          </p:spPr>
          <p:style>
            <a:lnRef idx="0"/>
            <a:fillRef idx="0"/>
            <a:effectRef idx="0"/>
            <a:fontRef idx="minor"/>
          </p:style>
        </p:sp>
        <p:sp>
          <p:nvSpPr>
            <p:cNvPr id="776" name="Google Shape;13884;p 2"/>
            <p:cNvSpPr/>
            <p:nvPr/>
          </p:nvSpPr>
          <p:spPr>
            <a:xfrm>
              <a:off x="6239880" y="4082760"/>
              <a:ext cx="244440" cy="153000"/>
            </a:xfrm>
            <a:custGeom>
              <a:avLst/>
              <a:gdLst/>
              <a:ahLst/>
              <a:rect l="l" t="t" r="r" b="b"/>
              <a:pathLst>
                <a:path w="5064" h="3686">
                  <a:moveTo>
                    <a:pt x="1847" y="1"/>
                  </a:moveTo>
                  <a:cubicBezTo>
                    <a:pt x="823" y="1"/>
                    <a:pt x="0" y="824"/>
                    <a:pt x="0" y="1838"/>
                  </a:cubicBezTo>
                  <a:lnTo>
                    <a:pt x="0" y="2384"/>
                  </a:lnTo>
                  <a:cubicBezTo>
                    <a:pt x="0" y="2632"/>
                    <a:pt x="39" y="2881"/>
                    <a:pt x="125" y="3111"/>
                  </a:cubicBezTo>
                  <a:lnTo>
                    <a:pt x="201" y="3341"/>
                  </a:lnTo>
                  <a:cubicBezTo>
                    <a:pt x="221" y="3417"/>
                    <a:pt x="230" y="3484"/>
                    <a:pt x="230" y="3561"/>
                  </a:cubicBezTo>
                  <a:lnTo>
                    <a:pt x="230" y="3685"/>
                  </a:lnTo>
                  <a:lnTo>
                    <a:pt x="4833" y="3685"/>
                  </a:lnTo>
                  <a:lnTo>
                    <a:pt x="4833" y="3561"/>
                  </a:lnTo>
                  <a:cubicBezTo>
                    <a:pt x="4833" y="3484"/>
                    <a:pt x="4853" y="3417"/>
                    <a:pt x="4872" y="3341"/>
                  </a:cubicBezTo>
                  <a:lnTo>
                    <a:pt x="4948" y="3111"/>
                  </a:lnTo>
                  <a:cubicBezTo>
                    <a:pt x="5025" y="2881"/>
                    <a:pt x="5063" y="2632"/>
                    <a:pt x="5063" y="2384"/>
                  </a:cubicBezTo>
                  <a:lnTo>
                    <a:pt x="5063" y="460"/>
                  </a:lnTo>
                  <a:cubicBezTo>
                    <a:pt x="5063" y="201"/>
                    <a:pt x="4862" y="1"/>
                    <a:pt x="4604" y="1"/>
                  </a:cubicBezTo>
                  <a:close/>
                </a:path>
              </a:pathLst>
            </a:custGeom>
            <a:solidFill>
              <a:srgbClr val="657a8d"/>
            </a:solidFill>
            <a:ln w="0">
              <a:noFill/>
            </a:ln>
          </p:spPr>
          <p:style>
            <a:lnRef idx="0"/>
            <a:fillRef idx="0"/>
            <a:effectRef idx="0"/>
            <a:fontRef idx="minor"/>
          </p:style>
        </p:sp>
        <p:sp>
          <p:nvSpPr>
            <p:cNvPr id="777" name="Google Shape;13885;p 2"/>
            <p:cNvSpPr/>
            <p:nvPr/>
          </p:nvSpPr>
          <p:spPr>
            <a:xfrm>
              <a:off x="6295680" y="4082760"/>
              <a:ext cx="188640" cy="153000"/>
            </a:xfrm>
            <a:custGeom>
              <a:avLst/>
              <a:gdLst/>
              <a:ahLst/>
              <a:rect l="l" t="t" r="r" b="b"/>
              <a:pathLst>
                <a:path w="3916" h="3686">
                  <a:moveTo>
                    <a:pt x="931" y="0"/>
                  </a:moveTo>
                  <a:cubicBezTo>
                    <a:pt x="413" y="0"/>
                    <a:pt x="1" y="418"/>
                    <a:pt x="1" y="929"/>
                  </a:cubicBezTo>
                  <a:cubicBezTo>
                    <a:pt x="1" y="1446"/>
                    <a:pt x="422" y="1867"/>
                    <a:pt x="939" y="1867"/>
                  </a:cubicBezTo>
                  <a:lnTo>
                    <a:pt x="1063" y="1867"/>
                  </a:lnTo>
                  <a:lnTo>
                    <a:pt x="1130" y="3685"/>
                  </a:lnTo>
                  <a:lnTo>
                    <a:pt x="3685" y="3685"/>
                  </a:lnTo>
                  <a:lnTo>
                    <a:pt x="3685" y="3561"/>
                  </a:lnTo>
                  <a:cubicBezTo>
                    <a:pt x="3685" y="3484"/>
                    <a:pt x="3695" y="3417"/>
                    <a:pt x="3724" y="3341"/>
                  </a:cubicBezTo>
                  <a:lnTo>
                    <a:pt x="3800" y="3111"/>
                  </a:lnTo>
                  <a:cubicBezTo>
                    <a:pt x="3877" y="2881"/>
                    <a:pt x="3915" y="2632"/>
                    <a:pt x="3915" y="2384"/>
                  </a:cubicBezTo>
                  <a:lnTo>
                    <a:pt x="3915" y="460"/>
                  </a:lnTo>
                  <a:cubicBezTo>
                    <a:pt x="3915" y="201"/>
                    <a:pt x="3714" y="1"/>
                    <a:pt x="3456" y="1"/>
                  </a:cubicBezTo>
                  <a:lnTo>
                    <a:pt x="948" y="1"/>
                  </a:lnTo>
                  <a:cubicBezTo>
                    <a:pt x="942" y="0"/>
                    <a:pt x="937" y="0"/>
                    <a:pt x="931" y="0"/>
                  </a:cubicBezTo>
                  <a:close/>
                </a:path>
              </a:pathLst>
            </a:custGeom>
            <a:solidFill>
              <a:srgbClr val="657a8d"/>
            </a:solidFill>
            <a:ln w="0">
              <a:noFill/>
            </a:ln>
          </p:spPr>
          <p:style>
            <a:lnRef idx="0"/>
            <a:fillRef idx="0"/>
            <a:effectRef idx="0"/>
            <a:fontRef idx="minor"/>
          </p:style>
        </p:sp>
        <p:sp>
          <p:nvSpPr>
            <p:cNvPr id="778" name="Google Shape;13886;p 2"/>
            <p:cNvSpPr/>
            <p:nvPr/>
          </p:nvSpPr>
          <p:spPr>
            <a:xfrm>
              <a:off x="6295680" y="4315320"/>
              <a:ext cx="132840" cy="84960"/>
            </a:xfrm>
            <a:custGeom>
              <a:avLst/>
              <a:gdLst/>
              <a:ahLst/>
              <a:rect l="l" t="t" r="r" b="b"/>
              <a:pathLst>
                <a:path w="2767" h="2068">
                  <a:moveTo>
                    <a:pt x="1" y="1"/>
                  </a:moveTo>
                  <a:lnTo>
                    <a:pt x="1" y="2068"/>
                  </a:lnTo>
                  <a:lnTo>
                    <a:pt x="2767" y="2068"/>
                  </a:lnTo>
                  <a:lnTo>
                    <a:pt x="2767" y="1"/>
                  </a:lnTo>
                  <a:close/>
                </a:path>
              </a:pathLst>
            </a:custGeom>
            <a:solidFill>
              <a:srgbClr val="aab8c4"/>
            </a:solidFill>
            <a:ln w="0">
              <a:noFill/>
            </a:ln>
          </p:spPr>
          <p:style>
            <a:lnRef idx="0"/>
            <a:fillRef idx="0"/>
            <a:effectRef idx="0"/>
            <a:fontRef idx="minor"/>
          </p:style>
        </p:sp>
        <p:sp>
          <p:nvSpPr>
            <p:cNvPr id="779" name="Google Shape;13887;p 2"/>
            <p:cNvSpPr/>
            <p:nvPr/>
          </p:nvSpPr>
          <p:spPr>
            <a:xfrm>
              <a:off x="6295680" y="4315320"/>
              <a:ext cx="132840" cy="46440"/>
            </a:xfrm>
            <a:custGeom>
              <a:avLst/>
              <a:gdLst/>
              <a:ahLst/>
              <a:rect l="l" t="t" r="r" b="b"/>
              <a:pathLst>
                <a:path w="2767" h="1149">
                  <a:moveTo>
                    <a:pt x="1" y="1"/>
                  </a:moveTo>
                  <a:lnTo>
                    <a:pt x="1" y="776"/>
                  </a:lnTo>
                  <a:cubicBezTo>
                    <a:pt x="427" y="1025"/>
                    <a:pt x="905" y="1149"/>
                    <a:pt x="1384" y="1149"/>
                  </a:cubicBezTo>
                  <a:cubicBezTo>
                    <a:pt x="1862" y="1149"/>
                    <a:pt x="2341" y="1025"/>
                    <a:pt x="2767" y="776"/>
                  </a:cubicBezTo>
                  <a:lnTo>
                    <a:pt x="2767" y="1"/>
                  </a:lnTo>
                  <a:close/>
                </a:path>
              </a:pathLst>
            </a:custGeom>
            <a:solidFill>
              <a:srgbClr val="99a8b4"/>
            </a:solidFill>
            <a:ln w="0">
              <a:noFill/>
            </a:ln>
          </p:spPr>
          <p:style>
            <a:lnRef idx="0"/>
            <a:fillRef idx="0"/>
            <a:effectRef idx="0"/>
            <a:fontRef idx="minor"/>
          </p:style>
        </p:sp>
        <p:sp>
          <p:nvSpPr>
            <p:cNvPr id="780" name="Google Shape;13888;p 2"/>
            <p:cNvSpPr/>
            <p:nvPr/>
          </p:nvSpPr>
          <p:spPr>
            <a:xfrm>
              <a:off x="6273360" y="4366800"/>
              <a:ext cx="88200" cy="67320"/>
            </a:xfrm>
            <a:custGeom>
              <a:avLst/>
              <a:gdLst/>
              <a:ahLst/>
              <a:rect l="l" t="t" r="r" b="b"/>
              <a:pathLst>
                <a:path w="1848" h="1645">
                  <a:moveTo>
                    <a:pt x="406" y="1"/>
                  </a:moveTo>
                  <a:cubicBezTo>
                    <a:pt x="322" y="1"/>
                    <a:pt x="240" y="50"/>
                    <a:pt x="201" y="134"/>
                  </a:cubicBezTo>
                  <a:lnTo>
                    <a:pt x="0" y="555"/>
                  </a:lnTo>
                  <a:lnTo>
                    <a:pt x="766" y="1559"/>
                  </a:lnTo>
                  <a:cubicBezTo>
                    <a:pt x="812" y="1616"/>
                    <a:pt x="880" y="1645"/>
                    <a:pt x="948" y="1645"/>
                  </a:cubicBezTo>
                  <a:cubicBezTo>
                    <a:pt x="1007" y="1645"/>
                    <a:pt x="1066" y="1623"/>
                    <a:pt x="1111" y="1579"/>
                  </a:cubicBezTo>
                  <a:lnTo>
                    <a:pt x="1848" y="842"/>
                  </a:lnTo>
                  <a:lnTo>
                    <a:pt x="527" y="38"/>
                  </a:lnTo>
                  <a:cubicBezTo>
                    <a:pt x="489" y="13"/>
                    <a:pt x="447" y="1"/>
                    <a:pt x="406" y="1"/>
                  </a:cubicBezTo>
                  <a:close/>
                </a:path>
              </a:pathLst>
            </a:custGeom>
            <a:solidFill>
              <a:srgbClr val="6a7f91"/>
            </a:solidFill>
            <a:ln w="0">
              <a:noFill/>
            </a:ln>
          </p:spPr>
          <p:style>
            <a:lnRef idx="0"/>
            <a:fillRef idx="0"/>
            <a:effectRef idx="0"/>
            <a:fontRef idx="minor"/>
          </p:style>
        </p:sp>
        <p:sp>
          <p:nvSpPr>
            <p:cNvPr id="781" name="Google Shape;13889;p 2"/>
            <p:cNvSpPr/>
            <p:nvPr/>
          </p:nvSpPr>
          <p:spPr>
            <a:xfrm>
              <a:off x="6363360" y="4366800"/>
              <a:ext cx="87480" cy="67320"/>
            </a:xfrm>
            <a:custGeom>
              <a:avLst/>
              <a:gdLst/>
              <a:ahLst/>
              <a:rect l="l" t="t" r="r" b="b"/>
              <a:pathLst>
                <a:path w="1839" h="1645">
                  <a:moveTo>
                    <a:pt x="1433" y="1"/>
                  </a:moveTo>
                  <a:cubicBezTo>
                    <a:pt x="1391" y="1"/>
                    <a:pt x="1349" y="13"/>
                    <a:pt x="1312" y="38"/>
                  </a:cubicBezTo>
                  <a:lnTo>
                    <a:pt x="1" y="842"/>
                  </a:lnTo>
                  <a:lnTo>
                    <a:pt x="728" y="1579"/>
                  </a:lnTo>
                  <a:cubicBezTo>
                    <a:pt x="777" y="1623"/>
                    <a:pt x="838" y="1645"/>
                    <a:pt x="897" y="1645"/>
                  </a:cubicBezTo>
                  <a:cubicBezTo>
                    <a:pt x="966" y="1645"/>
                    <a:pt x="1031" y="1616"/>
                    <a:pt x="1072" y="1559"/>
                  </a:cubicBezTo>
                  <a:lnTo>
                    <a:pt x="1838" y="555"/>
                  </a:lnTo>
                  <a:lnTo>
                    <a:pt x="1647" y="134"/>
                  </a:lnTo>
                  <a:cubicBezTo>
                    <a:pt x="1602" y="50"/>
                    <a:pt x="1518" y="1"/>
                    <a:pt x="1433" y="1"/>
                  </a:cubicBezTo>
                  <a:close/>
                </a:path>
              </a:pathLst>
            </a:custGeom>
            <a:solidFill>
              <a:srgbClr val="6a7f91"/>
            </a:solidFill>
            <a:ln w="0">
              <a:noFill/>
            </a:ln>
          </p:spPr>
          <p:style>
            <a:lnRef idx="0"/>
            <a:fillRef idx="0"/>
            <a:effectRef idx="0"/>
            <a:fontRef idx="minor"/>
          </p:style>
        </p:sp>
        <p:sp>
          <p:nvSpPr>
            <p:cNvPr id="782" name="Google Shape;13890;p 2"/>
            <p:cNvSpPr/>
            <p:nvPr/>
          </p:nvSpPr>
          <p:spPr>
            <a:xfrm>
              <a:off x="6251040" y="4161240"/>
              <a:ext cx="222840" cy="181080"/>
            </a:xfrm>
            <a:custGeom>
              <a:avLst/>
              <a:gdLst/>
              <a:ahLst/>
              <a:rect l="l" t="t" r="r" b="b"/>
              <a:pathLst>
                <a:path w="4613" h="4349">
                  <a:moveTo>
                    <a:pt x="1986" y="0"/>
                  </a:moveTo>
                  <a:cubicBezTo>
                    <a:pt x="1399" y="0"/>
                    <a:pt x="893" y="98"/>
                    <a:pt x="641" y="157"/>
                  </a:cubicBezTo>
                  <a:cubicBezTo>
                    <a:pt x="536" y="186"/>
                    <a:pt x="459" y="281"/>
                    <a:pt x="459" y="387"/>
                  </a:cubicBezTo>
                  <a:lnTo>
                    <a:pt x="459" y="942"/>
                  </a:lnTo>
                  <a:cubicBezTo>
                    <a:pt x="459" y="1056"/>
                    <a:pt x="412" y="1171"/>
                    <a:pt x="325" y="1267"/>
                  </a:cubicBezTo>
                  <a:lnTo>
                    <a:pt x="134" y="1449"/>
                  </a:lnTo>
                  <a:cubicBezTo>
                    <a:pt x="48" y="1535"/>
                    <a:pt x="0" y="1659"/>
                    <a:pt x="0" y="1774"/>
                  </a:cubicBezTo>
                  <a:lnTo>
                    <a:pt x="0" y="2052"/>
                  </a:lnTo>
                  <a:cubicBezTo>
                    <a:pt x="0" y="3315"/>
                    <a:pt x="1034" y="4349"/>
                    <a:pt x="2307" y="4349"/>
                  </a:cubicBezTo>
                  <a:cubicBezTo>
                    <a:pt x="3579" y="4349"/>
                    <a:pt x="4613" y="3315"/>
                    <a:pt x="4613" y="2042"/>
                  </a:cubicBezTo>
                  <a:lnTo>
                    <a:pt x="4613" y="1774"/>
                  </a:lnTo>
                  <a:cubicBezTo>
                    <a:pt x="4603" y="1650"/>
                    <a:pt x="4556" y="1535"/>
                    <a:pt x="4469" y="1449"/>
                  </a:cubicBezTo>
                  <a:lnTo>
                    <a:pt x="4288" y="1257"/>
                  </a:lnTo>
                  <a:cubicBezTo>
                    <a:pt x="4192" y="1171"/>
                    <a:pt x="4144" y="1056"/>
                    <a:pt x="4144" y="932"/>
                  </a:cubicBezTo>
                  <a:lnTo>
                    <a:pt x="4144" y="817"/>
                  </a:lnTo>
                  <a:cubicBezTo>
                    <a:pt x="4144" y="721"/>
                    <a:pt x="4106" y="635"/>
                    <a:pt x="4029" y="578"/>
                  </a:cubicBezTo>
                  <a:cubicBezTo>
                    <a:pt x="3415" y="126"/>
                    <a:pt x="2649" y="0"/>
                    <a:pt x="1986" y="0"/>
                  </a:cubicBezTo>
                  <a:close/>
                </a:path>
              </a:pathLst>
            </a:custGeom>
            <a:solidFill>
              <a:srgbClr val="bbc6cf"/>
            </a:solidFill>
            <a:ln w="0">
              <a:noFill/>
            </a:ln>
          </p:spPr>
          <p:style>
            <a:lnRef idx="0"/>
            <a:fillRef idx="0"/>
            <a:effectRef idx="0"/>
            <a:fontRef idx="minor"/>
          </p:style>
        </p:sp>
        <p:sp>
          <p:nvSpPr>
            <p:cNvPr id="783" name="Google Shape;13891;p 2"/>
            <p:cNvSpPr/>
            <p:nvPr/>
          </p:nvSpPr>
          <p:spPr>
            <a:xfrm>
              <a:off x="6251040" y="4161240"/>
              <a:ext cx="200160" cy="180360"/>
            </a:xfrm>
            <a:custGeom>
              <a:avLst/>
              <a:gdLst/>
              <a:ahLst/>
              <a:rect l="l" t="t" r="r" b="b"/>
              <a:pathLst>
                <a:path w="4145" h="4330">
                  <a:moveTo>
                    <a:pt x="1990" y="1"/>
                  </a:moveTo>
                  <a:cubicBezTo>
                    <a:pt x="1773" y="1"/>
                    <a:pt x="1566" y="14"/>
                    <a:pt x="1378" y="32"/>
                  </a:cubicBezTo>
                  <a:cubicBezTo>
                    <a:pt x="1129" y="61"/>
                    <a:pt x="881" y="99"/>
                    <a:pt x="641" y="157"/>
                  </a:cubicBezTo>
                  <a:cubicBezTo>
                    <a:pt x="536" y="186"/>
                    <a:pt x="459" y="281"/>
                    <a:pt x="459" y="387"/>
                  </a:cubicBezTo>
                  <a:lnTo>
                    <a:pt x="459" y="932"/>
                  </a:lnTo>
                  <a:cubicBezTo>
                    <a:pt x="459" y="1056"/>
                    <a:pt x="412" y="1171"/>
                    <a:pt x="325" y="1257"/>
                  </a:cubicBezTo>
                  <a:lnTo>
                    <a:pt x="134" y="1449"/>
                  </a:lnTo>
                  <a:cubicBezTo>
                    <a:pt x="48" y="1535"/>
                    <a:pt x="0" y="1650"/>
                    <a:pt x="0" y="1774"/>
                  </a:cubicBezTo>
                  <a:lnTo>
                    <a:pt x="0" y="2042"/>
                  </a:lnTo>
                  <a:cubicBezTo>
                    <a:pt x="0" y="3210"/>
                    <a:pt x="871" y="4186"/>
                    <a:pt x="2029" y="4329"/>
                  </a:cubicBezTo>
                  <a:cubicBezTo>
                    <a:pt x="1608" y="3899"/>
                    <a:pt x="1378" y="3334"/>
                    <a:pt x="1378" y="2741"/>
                  </a:cubicBezTo>
                  <a:lnTo>
                    <a:pt x="1378" y="1056"/>
                  </a:lnTo>
                  <a:cubicBezTo>
                    <a:pt x="1378" y="827"/>
                    <a:pt x="1560" y="626"/>
                    <a:pt x="1790" y="597"/>
                  </a:cubicBezTo>
                  <a:cubicBezTo>
                    <a:pt x="1971" y="575"/>
                    <a:pt x="2201" y="556"/>
                    <a:pt x="2456" y="556"/>
                  </a:cubicBezTo>
                  <a:cubicBezTo>
                    <a:pt x="2980" y="556"/>
                    <a:pt x="3610" y="636"/>
                    <a:pt x="4144" y="932"/>
                  </a:cubicBezTo>
                  <a:lnTo>
                    <a:pt x="4144" y="817"/>
                  </a:lnTo>
                  <a:cubicBezTo>
                    <a:pt x="4144" y="721"/>
                    <a:pt x="4106" y="635"/>
                    <a:pt x="4029" y="578"/>
                  </a:cubicBezTo>
                  <a:cubicBezTo>
                    <a:pt x="3416" y="123"/>
                    <a:pt x="2655" y="1"/>
                    <a:pt x="1990" y="1"/>
                  </a:cubicBezTo>
                  <a:close/>
                </a:path>
              </a:pathLst>
            </a:custGeom>
            <a:solidFill>
              <a:srgbClr val="aab8c4"/>
            </a:solidFill>
            <a:ln w="0">
              <a:noFill/>
            </a:ln>
          </p:spPr>
          <p:style>
            <a:lnRef idx="0"/>
            <a:fillRef idx="0"/>
            <a:effectRef idx="0"/>
            <a:fontRef idx="minor"/>
          </p:style>
        </p:sp>
        <p:sp>
          <p:nvSpPr>
            <p:cNvPr id="784" name="Google Shape;13892;p 2"/>
            <p:cNvSpPr/>
            <p:nvPr/>
          </p:nvSpPr>
          <p:spPr>
            <a:xfrm>
              <a:off x="6172560" y="4422240"/>
              <a:ext cx="65160" cy="94320"/>
            </a:xfrm>
            <a:custGeom>
              <a:avLst/>
              <a:gdLst/>
              <a:ahLst/>
              <a:rect l="l" t="t" r="r" b="b"/>
              <a:pathLst>
                <a:path w="1379" h="2288">
                  <a:moveTo>
                    <a:pt x="249" y="0"/>
                  </a:moveTo>
                  <a:cubicBezTo>
                    <a:pt x="86" y="173"/>
                    <a:pt x="0" y="402"/>
                    <a:pt x="0" y="632"/>
                  </a:cubicBezTo>
                  <a:lnTo>
                    <a:pt x="0" y="2058"/>
                  </a:lnTo>
                  <a:cubicBezTo>
                    <a:pt x="0" y="2182"/>
                    <a:pt x="96" y="2288"/>
                    <a:pt x="230" y="2288"/>
                  </a:cubicBezTo>
                  <a:lnTo>
                    <a:pt x="1378" y="2288"/>
                  </a:lnTo>
                  <a:lnTo>
                    <a:pt x="1378" y="1522"/>
                  </a:lnTo>
                  <a:cubicBezTo>
                    <a:pt x="1378" y="1273"/>
                    <a:pt x="1283" y="1043"/>
                    <a:pt x="1110" y="862"/>
                  </a:cubicBezTo>
                  <a:lnTo>
                    <a:pt x="249" y="0"/>
                  </a:lnTo>
                  <a:close/>
                </a:path>
              </a:pathLst>
            </a:custGeom>
            <a:solidFill>
              <a:srgbClr val="6a7f91"/>
            </a:solidFill>
            <a:ln w="0">
              <a:noFill/>
            </a:ln>
          </p:spPr>
          <p:style>
            <a:lnRef idx="0"/>
            <a:fillRef idx="0"/>
            <a:effectRef idx="0"/>
            <a:fontRef idx="minor"/>
          </p:style>
        </p:sp>
      </p:grpSp>
      <p:grpSp>
        <p:nvGrpSpPr>
          <p:cNvPr id="785" name="Google Shape;16798;p 2"/>
          <p:cNvGrpSpPr/>
          <p:nvPr/>
        </p:nvGrpSpPr>
        <p:grpSpPr>
          <a:xfrm>
            <a:off x="6937560" y="4014360"/>
            <a:ext cx="353520" cy="465480"/>
            <a:chOff x="6937560" y="4014360"/>
            <a:chExt cx="353520" cy="465480"/>
          </a:xfrm>
        </p:grpSpPr>
        <p:sp>
          <p:nvSpPr>
            <p:cNvPr id="786" name="Google Shape;16799;p 2"/>
            <p:cNvSpPr/>
            <p:nvPr/>
          </p:nvSpPr>
          <p:spPr>
            <a:xfrm>
              <a:off x="6937560" y="4271040"/>
              <a:ext cx="353520" cy="208800"/>
            </a:xfrm>
            <a:custGeom>
              <a:avLst/>
              <a:gdLst/>
              <a:ahLst/>
              <a:rect l="l" t="t" r="r" b="b"/>
              <a:pathLst>
                <a:path w="10486" h="6116">
                  <a:moveTo>
                    <a:pt x="3712" y="1"/>
                  </a:moveTo>
                  <a:lnTo>
                    <a:pt x="3712" y="1632"/>
                  </a:lnTo>
                  <a:cubicBezTo>
                    <a:pt x="3712" y="1918"/>
                    <a:pt x="3521" y="2176"/>
                    <a:pt x="3244" y="2252"/>
                  </a:cubicBezTo>
                  <a:lnTo>
                    <a:pt x="945" y="2929"/>
                  </a:lnTo>
                  <a:cubicBezTo>
                    <a:pt x="382" y="3101"/>
                    <a:pt x="1" y="3607"/>
                    <a:pt x="1" y="4189"/>
                  </a:cubicBezTo>
                  <a:lnTo>
                    <a:pt x="1" y="5457"/>
                  </a:lnTo>
                  <a:cubicBezTo>
                    <a:pt x="1" y="5820"/>
                    <a:pt x="296" y="6116"/>
                    <a:pt x="659" y="6116"/>
                  </a:cubicBezTo>
                  <a:lnTo>
                    <a:pt x="9827" y="6116"/>
                  </a:lnTo>
                  <a:cubicBezTo>
                    <a:pt x="10189" y="6116"/>
                    <a:pt x="10485" y="5820"/>
                    <a:pt x="10485" y="5457"/>
                  </a:cubicBezTo>
                  <a:lnTo>
                    <a:pt x="10485" y="4189"/>
                  </a:lnTo>
                  <a:cubicBezTo>
                    <a:pt x="10485" y="3607"/>
                    <a:pt x="10104" y="3101"/>
                    <a:pt x="9541" y="2939"/>
                  </a:cubicBezTo>
                  <a:lnTo>
                    <a:pt x="7242" y="2262"/>
                  </a:lnTo>
                  <a:cubicBezTo>
                    <a:pt x="6965" y="2176"/>
                    <a:pt x="6774" y="1918"/>
                    <a:pt x="6774" y="1632"/>
                  </a:cubicBezTo>
                  <a:lnTo>
                    <a:pt x="6774" y="1"/>
                  </a:lnTo>
                  <a:close/>
                </a:path>
              </a:pathLst>
            </a:custGeom>
            <a:solidFill>
              <a:srgbClr val="395168"/>
            </a:solidFill>
            <a:ln w="0">
              <a:noFill/>
            </a:ln>
          </p:spPr>
          <p:style>
            <a:lnRef idx="0"/>
            <a:fillRef idx="0"/>
            <a:effectRef idx="0"/>
            <a:fontRef idx="minor"/>
          </p:style>
        </p:sp>
        <p:sp>
          <p:nvSpPr>
            <p:cNvPr id="787" name="Google Shape;16800;p 2"/>
            <p:cNvSpPr/>
            <p:nvPr/>
          </p:nvSpPr>
          <p:spPr>
            <a:xfrm>
              <a:off x="7107840" y="4413600"/>
              <a:ext cx="12600" cy="65880"/>
            </a:xfrm>
            <a:custGeom>
              <a:avLst/>
              <a:gdLst/>
              <a:ahLst/>
              <a:rect l="l" t="t" r="r" b="b"/>
              <a:pathLst>
                <a:path w="440" h="1966">
                  <a:moveTo>
                    <a:pt x="1" y="0"/>
                  </a:moveTo>
                  <a:lnTo>
                    <a:pt x="1" y="1966"/>
                  </a:lnTo>
                  <a:lnTo>
                    <a:pt x="440" y="1966"/>
                  </a:lnTo>
                  <a:lnTo>
                    <a:pt x="440" y="0"/>
                  </a:lnTo>
                  <a:close/>
                </a:path>
              </a:pathLst>
            </a:custGeom>
            <a:solidFill>
              <a:srgbClr val="788a9a"/>
            </a:solidFill>
            <a:ln w="0">
              <a:noFill/>
            </a:ln>
          </p:spPr>
          <p:style>
            <a:lnRef idx="0"/>
            <a:fillRef idx="0"/>
            <a:effectRef idx="0"/>
            <a:fontRef idx="minor"/>
          </p:style>
        </p:sp>
        <p:sp>
          <p:nvSpPr>
            <p:cNvPr id="788" name="Google Shape;16801;p 2"/>
            <p:cNvSpPr/>
            <p:nvPr/>
          </p:nvSpPr>
          <p:spPr>
            <a:xfrm>
              <a:off x="6989400" y="4284000"/>
              <a:ext cx="249840" cy="133560"/>
            </a:xfrm>
            <a:custGeom>
              <a:avLst/>
              <a:gdLst/>
              <a:ahLst/>
              <a:rect l="l" t="t" r="r" b="b"/>
              <a:pathLst>
                <a:path w="7432" h="3931">
                  <a:moveTo>
                    <a:pt x="1317" y="0"/>
                  </a:moveTo>
                  <a:cubicBezTo>
                    <a:pt x="592" y="0"/>
                    <a:pt x="0" y="582"/>
                    <a:pt x="0" y="1307"/>
                  </a:cubicBezTo>
                  <a:cubicBezTo>
                    <a:pt x="0" y="2757"/>
                    <a:pt x="1174" y="3931"/>
                    <a:pt x="2624" y="3931"/>
                  </a:cubicBezTo>
                  <a:lnTo>
                    <a:pt x="4808" y="3931"/>
                  </a:lnTo>
                  <a:cubicBezTo>
                    <a:pt x="6258" y="3931"/>
                    <a:pt x="7432" y="2757"/>
                    <a:pt x="7432" y="1307"/>
                  </a:cubicBezTo>
                  <a:cubicBezTo>
                    <a:pt x="7432" y="582"/>
                    <a:pt x="6840" y="0"/>
                    <a:pt x="6115" y="0"/>
                  </a:cubicBezTo>
                  <a:close/>
                </a:path>
              </a:pathLst>
            </a:custGeom>
            <a:solidFill>
              <a:srgbClr val="788a9a"/>
            </a:solidFill>
            <a:ln w="0">
              <a:noFill/>
            </a:ln>
          </p:spPr>
          <p:style>
            <a:lnRef idx="0"/>
            <a:fillRef idx="0"/>
            <a:effectRef idx="0"/>
            <a:fontRef idx="minor"/>
          </p:style>
        </p:sp>
        <p:sp>
          <p:nvSpPr>
            <p:cNvPr id="789" name="Google Shape;16802;p 2"/>
            <p:cNvSpPr/>
            <p:nvPr/>
          </p:nvSpPr>
          <p:spPr>
            <a:xfrm>
              <a:off x="7012800" y="4306680"/>
              <a:ext cx="202320" cy="83520"/>
            </a:xfrm>
            <a:custGeom>
              <a:avLst/>
              <a:gdLst/>
              <a:ahLst/>
              <a:rect l="l" t="t" r="r" b="b"/>
              <a:pathLst>
                <a:path w="6027" h="2484">
                  <a:moveTo>
                    <a:pt x="650" y="0"/>
                  </a:moveTo>
                  <a:cubicBezTo>
                    <a:pt x="179" y="0"/>
                    <a:pt x="0" y="624"/>
                    <a:pt x="404" y="878"/>
                  </a:cubicBezTo>
                  <a:lnTo>
                    <a:pt x="2656" y="2376"/>
                  </a:lnTo>
                  <a:cubicBezTo>
                    <a:pt x="2765" y="2447"/>
                    <a:pt x="2892" y="2483"/>
                    <a:pt x="3018" y="2483"/>
                  </a:cubicBezTo>
                  <a:cubicBezTo>
                    <a:pt x="3145" y="2483"/>
                    <a:pt x="3271" y="2447"/>
                    <a:pt x="3381" y="2376"/>
                  </a:cubicBezTo>
                  <a:lnTo>
                    <a:pt x="5632" y="878"/>
                  </a:lnTo>
                  <a:cubicBezTo>
                    <a:pt x="6027" y="624"/>
                    <a:pt x="5847" y="0"/>
                    <a:pt x="5386" y="0"/>
                  </a:cubicBezTo>
                  <a:cubicBezTo>
                    <a:pt x="5379" y="0"/>
                    <a:pt x="5372" y="0"/>
                    <a:pt x="5365" y="0"/>
                  </a:cubicBezTo>
                  <a:lnTo>
                    <a:pt x="671" y="0"/>
                  </a:lnTo>
                  <a:cubicBezTo>
                    <a:pt x="664" y="0"/>
                    <a:pt x="657" y="0"/>
                    <a:pt x="650" y="0"/>
                  </a:cubicBezTo>
                  <a:close/>
                </a:path>
              </a:pathLst>
            </a:custGeom>
            <a:solidFill>
              <a:srgbClr val="395168"/>
            </a:solidFill>
            <a:ln w="0">
              <a:noFill/>
            </a:ln>
          </p:spPr>
          <p:style>
            <a:lnRef idx="0"/>
            <a:fillRef idx="0"/>
            <a:effectRef idx="0"/>
            <a:fontRef idx="minor"/>
          </p:style>
        </p:sp>
        <p:sp>
          <p:nvSpPr>
            <p:cNvPr id="790" name="Google Shape;16803;p 2"/>
            <p:cNvSpPr/>
            <p:nvPr/>
          </p:nvSpPr>
          <p:spPr>
            <a:xfrm>
              <a:off x="7045200" y="4278240"/>
              <a:ext cx="137880" cy="111960"/>
            </a:xfrm>
            <a:custGeom>
              <a:avLst/>
              <a:gdLst/>
              <a:ahLst/>
              <a:rect l="l" t="t" r="r" b="b"/>
              <a:pathLst>
                <a:path w="4122" h="3304">
                  <a:moveTo>
                    <a:pt x="1" y="2061"/>
                  </a:moveTo>
                  <a:lnTo>
                    <a:pt x="10" y="2070"/>
                  </a:lnTo>
                  <a:lnTo>
                    <a:pt x="13" y="2069"/>
                  </a:lnTo>
                  <a:lnTo>
                    <a:pt x="13" y="2069"/>
                  </a:lnTo>
                  <a:lnTo>
                    <a:pt x="1" y="2061"/>
                  </a:lnTo>
                  <a:close/>
                  <a:moveTo>
                    <a:pt x="535" y="0"/>
                  </a:moveTo>
                  <a:lnTo>
                    <a:pt x="535" y="1421"/>
                  </a:lnTo>
                  <a:cubicBezTo>
                    <a:pt x="535" y="1708"/>
                    <a:pt x="344" y="1965"/>
                    <a:pt x="67" y="2051"/>
                  </a:cubicBezTo>
                  <a:lnTo>
                    <a:pt x="13" y="2069"/>
                  </a:lnTo>
                  <a:lnTo>
                    <a:pt x="13" y="2069"/>
                  </a:lnTo>
                  <a:lnTo>
                    <a:pt x="1699" y="3196"/>
                  </a:lnTo>
                  <a:cubicBezTo>
                    <a:pt x="1808" y="3267"/>
                    <a:pt x="1935" y="3303"/>
                    <a:pt x="2061" y="3303"/>
                  </a:cubicBezTo>
                  <a:cubicBezTo>
                    <a:pt x="2188" y="3303"/>
                    <a:pt x="2314" y="3267"/>
                    <a:pt x="2424" y="3196"/>
                  </a:cubicBezTo>
                  <a:lnTo>
                    <a:pt x="4122" y="2061"/>
                  </a:lnTo>
                  <a:lnTo>
                    <a:pt x="4065" y="2051"/>
                  </a:lnTo>
                  <a:cubicBezTo>
                    <a:pt x="3788" y="1965"/>
                    <a:pt x="3597" y="1708"/>
                    <a:pt x="3597" y="1421"/>
                  </a:cubicBezTo>
                  <a:lnTo>
                    <a:pt x="3597" y="0"/>
                  </a:lnTo>
                  <a:close/>
                </a:path>
              </a:pathLst>
            </a:custGeom>
            <a:solidFill>
              <a:srgbClr val="f2f4f6"/>
            </a:solidFill>
            <a:ln w="0">
              <a:noFill/>
            </a:ln>
          </p:spPr>
          <p:style>
            <a:lnRef idx="0"/>
            <a:fillRef idx="0"/>
            <a:effectRef idx="0"/>
            <a:fontRef idx="minor"/>
          </p:style>
        </p:sp>
        <p:sp>
          <p:nvSpPr>
            <p:cNvPr id="791" name="Google Shape;16804;p 2"/>
            <p:cNvSpPr/>
            <p:nvPr/>
          </p:nvSpPr>
          <p:spPr>
            <a:xfrm>
              <a:off x="7063560" y="4278240"/>
              <a:ext cx="101520" cy="35640"/>
            </a:xfrm>
            <a:custGeom>
              <a:avLst/>
              <a:gdLst/>
              <a:ahLst/>
              <a:rect l="l" t="t" r="r" b="b"/>
              <a:pathLst>
                <a:path w="3064" h="1093">
                  <a:moveTo>
                    <a:pt x="1" y="0"/>
                  </a:moveTo>
                  <a:lnTo>
                    <a:pt x="1" y="706"/>
                  </a:lnTo>
                  <a:cubicBezTo>
                    <a:pt x="478" y="964"/>
                    <a:pt x="1002" y="1092"/>
                    <a:pt x="1528" y="1092"/>
                  </a:cubicBezTo>
                  <a:cubicBezTo>
                    <a:pt x="2054" y="1092"/>
                    <a:pt x="2581" y="964"/>
                    <a:pt x="3063" y="706"/>
                  </a:cubicBezTo>
                  <a:lnTo>
                    <a:pt x="3063" y="0"/>
                  </a:lnTo>
                  <a:close/>
                </a:path>
              </a:pathLst>
            </a:custGeom>
            <a:solidFill>
              <a:srgbClr val="eef1f4"/>
            </a:solidFill>
            <a:ln w="0">
              <a:noFill/>
            </a:ln>
          </p:spPr>
          <p:style>
            <a:lnRef idx="0"/>
            <a:fillRef idx="0"/>
            <a:effectRef idx="0"/>
            <a:fontRef idx="minor"/>
          </p:style>
        </p:sp>
        <p:sp>
          <p:nvSpPr>
            <p:cNvPr id="792" name="Google Shape;16805;p 2"/>
            <p:cNvSpPr/>
            <p:nvPr/>
          </p:nvSpPr>
          <p:spPr>
            <a:xfrm>
              <a:off x="6990480" y="4150080"/>
              <a:ext cx="246960" cy="148320"/>
            </a:xfrm>
            <a:custGeom>
              <a:avLst/>
              <a:gdLst/>
              <a:ahLst/>
              <a:rect l="l" t="t" r="r" b="b"/>
              <a:pathLst>
                <a:path w="7347" h="4370">
                  <a:moveTo>
                    <a:pt x="830" y="0"/>
                  </a:moveTo>
                  <a:lnTo>
                    <a:pt x="830" y="659"/>
                  </a:lnTo>
                  <a:lnTo>
                    <a:pt x="725" y="659"/>
                  </a:lnTo>
                  <a:cubicBezTo>
                    <a:pt x="0" y="659"/>
                    <a:pt x="0" y="1756"/>
                    <a:pt x="725" y="1756"/>
                  </a:cubicBezTo>
                  <a:lnTo>
                    <a:pt x="840" y="1756"/>
                  </a:lnTo>
                  <a:cubicBezTo>
                    <a:pt x="954" y="3234"/>
                    <a:pt x="2194" y="4370"/>
                    <a:pt x="3673" y="4370"/>
                  </a:cubicBezTo>
                  <a:cubicBezTo>
                    <a:pt x="5152" y="4370"/>
                    <a:pt x="6392" y="3234"/>
                    <a:pt x="6497" y="1756"/>
                  </a:cubicBezTo>
                  <a:lnTo>
                    <a:pt x="6621" y="1756"/>
                  </a:lnTo>
                  <a:cubicBezTo>
                    <a:pt x="7346" y="1756"/>
                    <a:pt x="7346" y="659"/>
                    <a:pt x="6621" y="659"/>
                  </a:cubicBezTo>
                  <a:lnTo>
                    <a:pt x="6516" y="659"/>
                  </a:lnTo>
                  <a:lnTo>
                    <a:pt x="6516" y="0"/>
                  </a:lnTo>
                  <a:close/>
                </a:path>
              </a:pathLst>
            </a:custGeom>
            <a:solidFill>
              <a:srgbClr val="f6f8f9"/>
            </a:solidFill>
            <a:ln w="0">
              <a:noFill/>
            </a:ln>
          </p:spPr>
          <p:style>
            <a:lnRef idx="0"/>
            <a:fillRef idx="0"/>
            <a:effectRef idx="0"/>
            <a:fontRef idx="minor"/>
          </p:style>
        </p:sp>
        <p:sp>
          <p:nvSpPr>
            <p:cNvPr id="793" name="Google Shape;16806;p 2"/>
            <p:cNvSpPr/>
            <p:nvPr/>
          </p:nvSpPr>
          <p:spPr>
            <a:xfrm>
              <a:off x="6990480" y="4150440"/>
              <a:ext cx="137520" cy="148320"/>
            </a:xfrm>
            <a:custGeom>
              <a:avLst/>
              <a:gdLst/>
              <a:ahLst/>
              <a:rect l="l" t="t" r="r" b="b"/>
              <a:pathLst>
                <a:path w="4113" h="4369">
                  <a:moveTo>
                    <a:pt x="840" y="0"/>
                  </a:moveTo>
                  <a:lnTo>
                    <a:pt x="840" y="649"/>
                  </a:lnTo>
                  <a:lnTo>
                    <a:pt x="725" y="649"/>
                  </a:lnTo>
                  <a:cubicBezTo>
                    <a:pt x="0" y="649"/>
                    <a:pt x="0" y="1746"/>
                    <a:pt x="725" y="1746"/>
                  </a:cubicBezTo>
                  <a:lnTo>
                    <a:pt x="849" y="1746"/>
                  </a:lnTo>
                  <a:cubicBezTo>
                    <a:pt x="953" y="3241"/>
                    <a:pt x="2200" y="4368"/>
                    <a:pt x="3654" y="4368"/>
                  </a:cubicBezTo>
                  <a:cubicBezTo>
                    <a:pt x="3805" y="4368"/>
                    <a:pt x="3958" y="4356"/>
                    <a:pt x="4112" y="4331"/>
                  </a:cubicBezTo>
                  <a:cubicBezTo>
                    <a:pt x="2729" y="4112"/>
                    <a:pt x="1708" y="2919"/>
                    <a:pt x="1708" y="1526"/>
                  </a:cubicBezTo>
                  <a:lnTo>
                    <a:pt x="1708" y="0"/>
                  </a:lnTo>
                  <a:close/>
                </a:path>
              </a:pathLst>
            </a:custGeom>
            <a:solidFill>
              <a:srgbClr val="f2f4f6"/>
            </a:solidFill>
            <a:ln w="0">
              <a:noFill/>
            </a:ln>
          </p:spPr>
          <p:style>
            <a:lnRef idx="0"/>
            <a:fillRef idx="0"/>
            <a:effectRef idx="0"/>
            <a:fontRef idx="minor"/>
          </p:style>
        </p:sp>
        <p:sp>
          <p:nvSpPr>
            <p:cNvPr id="794" name="Google Shape;16807;p 2"/>
            <p:cNvSpPr/>
            <p:nvPr/>
          </p:nvSpPr>
          <p:spPr>
            <a:xfrm>
              <a:off x="7090200" y="4232880"/>
              <a:ext cx="47520" cy="12960"/>
            </a:xfrm>
            <a:custGeom>
              <a:avLst/>
              <a:gdLst/>
              <a:ahLst/>
              <a:rect l="l" t="t" r="r" b="b"/>
              <a:pathLst>
                <a:path w="1461" h="440">
                  <a:moveTo>
                    <a:pt x="296" y="1"/>
                  </a:moveTo>
                  <a:cubicBezTo>
                    <a:pt x="1" y="1"/>
                    <a:pt x="1" y="439"/>
                    <a:pt x="296" y="439"/>
                  </a:cubicBezTo>
                  <a:lnTo>
                    <a:pt x="1174" y="439"/>
                  </a:lnTo>
                  <a:cubicBezTo>
                    <a:pt x="1460" y="439"/>
                    <a:pt x="1460" y="1"/>
                    <a:pt x="1174" y="1"/>
                  </a:cubicBezTo>
                  <a:close/>
                </a:path>
              </a:pathLst>
            </a:custGeom>
            <a:solidFill>
              <a:srgbClr val="e7ecf0"/>
            </a:solidFill>
            <a:ln w="0">
              <a:noFill/>
            </a:ln>
          </p:spPr>
          <p:style>
            <a:lnRef idx="0"/>
            <a:fillRef idx="0"/>
            <a:effectRef idx="0"/>
            <a:fontRef idx="minor"/>
          </p:style>
        </p:sp>
        <p:sp>
          <p:nvSpPr>
            <p:cNvPr id="795" name="Google Shape;16808;p 2"/>
            <p:cNvSpPr/>
            <p:nvPr/>
          </p:nvSpPr>
          <p:spPr>
            <a:xfrm>
              <a:off x="7005240" y="4014360"/>
              <a:ext cx="218160" cy="95760"/>
            </a:xfrm>
            <a:custGeom>
              <a:avLst/>
              <a:gdLst/>
              <a:ahLst/>
              <a:rect l="l" t="t" r="r" b="b"/>
              <a:pathLst>
                <a:path w="6498" h="2843">
                  <a:moveTo>
                    <a:pt x="3244" y="0"/>
                  </a:moveTo>
                  <a:cubicBezTo>
                    <a:pt x="1613" y="0"/>
                    <a:pt x="220" y="1221"/>
                    <a:pt x="1" y="2843"/>
                  </a:cubicBezTo>
                  <a:lnTo>
                    <a:pt x="6497" y="2843"/>
                  </a:lnTo>
                  <a:cubicBezTo>
                    <a:pt x="6278" y="1212"/>
                    <a:pt x="4885" y="0"/>
                    <a:pt x="3244" y="0"/>
                  </a:cubicBezTo>
                  <a:close/>
                </a:path>
              </a:pathLst>
            </a:custGeom>
            <a:solidFill>
              <a:srgbClr val="395168"/>
            </a:solidFill>
            <a:ln w="0">
              <a:noFill/>
            </a:ln>
          </p:spPr>
          <p:style>
            <a:lnRef idx="0"/>
            <a:fillRef idx="0"/>
            <a:effectRef idx="0"/>
            <a:fontRef idx="minor"/>
          </p:style>
        </p:sp>
        <p:sp>
          <p:nvSpPr>
            <p:cNvPr id="796" name="Google Shape;16809;p 2"/>
            <p:cNvSpPr/>
            <p:nvPr/>
          </p:nvSpPr>
          <p:spPr>
            <a:xfrm>
              <a:off x="7100640" y="4406400"/>
              <a:ext cx="27360" cy="28080"/>
            </a:xfrm>
            <a:custGeom>
              <a:avLst/>
              <a:gdLst/>
              <a:ahLst/>
              <a:rect l="l" t="t" r="r" b="b"/>
              <a:pathLst>
                <a:path w="870" h="878">
                  <a:moveTo>
                    <a:pt x="430" y="0"/>
                  </a:moveTo>
                  <a:cubicBezTo>
                    <a:pt x="192" y="0"/>
                    <a:pt x="1" y="191"/>
                    <a:pt x="1" y="439"/>
                  </a:cubicBezTo>
                  <a:cubicBezTo>
                    <a:pt x="1" y="677"/>
                    <a:pt x="192" y="878"/>
                    <a:pt x="430" y="878"/>
                  </a:cubicBezTo>
                  <a:cubicBezTo>
                    <a:pt x="678" y="878"/>
                    <a:pt x="869" y="677"/>
                    <a:pt x="869" y="439"/>
                  </a:cubicBezTo>
                  <a:cubicBezTo>
                    <a:pt x="869" y="191"/>
                    <a:pt x="678" y="0"/>
                    <a:pt x="430" y="0"/>
                  </a:cubicBezTo>
                  <a:close/>
                </a:path>
              </a:pathLst>
            </a:custGeom>
            <a:solidFill>
              <a:srgbClr val="445d73"/>
            </a:solidFill>
            <a:ln w="0">
              <a:noFill/>
            </a:ln>
          </p:spPr>
          <p:style>
            <a:lnRef idx="0"/>
            <a:fillRef idx="0"/>
            <a:effectRef idx="0"/>
            <a:fontRef idx="minor"/>
          </p:style>
        </p:sp>
        <p:sp>
          <p:nvSpPr>
            <p:cNvPr id="797" name="Google Shape;16810;p 2"/>
            <p:cNvSpPr/>
            <p:nvPr/>
          </p:nvSpPr>
          <p:spPr>
            <a:xfrm>
              <a:off x="6941880" y="4384080"/>
              <a:ext cx="60120" cy="95400"/>
            </a:xfrm>
            <a:custGeom>
              <a:avLst/>
              <a:gdLst/>
              <a:ahLst/>
              <a:rect l="l" t="t" r="r" b="b"/>
              <a:pathLst>
                <a:path w="1842" h="2834">
                  <a:moveTo>
                    <a:pt x="249" y="0"/>
                  </a:moveTo>
                  <a:cubicBezTo>
                    <a:pt x="144" y="96"/>
                    <a:pt x="68" y="220"/>
                    <a:pt x="1" y="353"/>
                  </a:cubicBezTo>
                  <a:lnTo>
                    <a:pt x="1174" y="1365"/>
                  </a:lnTo>
                  <a:cubicBezTo>
                    <a:pt x="1327" y="1489"/>
                    <a:pt x="1403" y="1670"/>
                    <a:pt x="1403" y="1861"/>
                  </a:cubicBezTo>
                  <a:lnTo>
                    <a:pt x="1403" y="2834"/>
                  </a:lnTo>
                  <a:lnTo>
                    <a:pt x="1842" y="2834"/>
                  </a:lnTo>
                  <a:lnTo>
                    <a:pt x="1842" y="1870"/>
                  </a:lnTo>
                  <a:cubicBezTo>
                    <a:pt x="1842" y="1546"/>
                    <a:pt x="1699" y="1250"/>
                    <a:pt x="1460" y="1040"/>
                  </a:cubicBezTo>
                  <a:lnTo>
                    <a:pt x="249" y="0"/>
                  </a:lnTo>
                  <a:close/>
                </a:path>
              </a:pathLst>
            </a:custGeom>
            <a:solidFill>
              <a:srgbClr val="445d73"/>
            </a:solidFill>
            <a:ln w="0">
              <a:noFill/>
            </a:ln>
          </p:spPr>
          <p:style>
            <a:lnRef idx="0"/>
            <a:fillRef idx="0"/>
            <a:effectRef idx="0"/>
            <a:fontRef idx="minor"/>
          </p:style>
        </p:sp>
        <p:sp>
          <p:nvSpPr>
            <p:cNvPr id="798" name="Google Shape;16811;p 2"/>
            <p:cNvSpPr/>
            <p:nvPr/>
          </p:nvSpPr>
          <p:spPr>
            <a:xfrm>
              <a:off x="7226280" y="4384080"/>
              <a:ext cx="60480" cy="95400"/>
            </a:xfrm>
            <a:custGeom>
              <a:avLst/>
              <a:gdLst/>
              <a:ahLst/>
              <a:rect l="l" t="t" r="r" b="b"/>
              <a:pathLst>
                <a:path w="1842" h="2834">
                  <a:moveTo>
                    <a:pt x="1594" y="0"/>
                  </a:moveTo>
                  <a:lnTo>
                    <a:pt x="382" y="1040"/>
                  </a:lnTo>
                  <a:cubicBezTo>
                    <a:pt x="143" y="1250"/>
                    <a:pt x="0" y="1546"/>
                    <a:pt x="0" y="1870"/>
                  </a:cubicBezTo>
                  <a:lnTo>
                    <a:pt x="0" y="2834"/>
                  </a:lnTo>
                  <a:lnTo>
                    <a:pt x="439" y="2834"/>
                  </a:lnTo>
                  <a:lnTo>
                    <a:pt x="439" y="1861"/>
                  </a:lnTo>
                  <a:cubicBezTo>
                    <a:pt x="439" y="1670"/>
                    <a:pt x="525" y="1489"/>
                    <a:pt x="668" y="1365"/>
                  </a:cubicBezTo>
                  <a:lnTo>
                    <a:pt x="1842" y="353"/>
                  </a:lnTo>
                  <a:cubicBezTo>
                    <a:pt x="1784" y="220"/>
                    <a:pt x="1698" y="96"/>
                    <a:pt x="1594" y="0"/>
                  </a:cubicBezTo>
                  <a:close/>
                </a:path>
              </a:pathLst>
            </a:custGeom>
            <a:solidFill>
              <a:srgbClr val="445d73"/>
            </a:solidFill>
            <a:ln w="0">
              <a:noFill/>
            </a:ln>
          </p:spPr>
          <p:style>
            <a:lnRef idx="0"/>
            <a:fillRef idx="0"/>
            <a:effectRef idx="0"/>
            <a:fontRef idx="minor"/>
          </p:style>
        </p:sp>
        <p:sp>
          <p:nvSpPr>
            <p:cNvPr id="799" name="Google Shape;16812;p 2"/>
            <p:cNvSpPr/>
            <p:nvPr/>
          </p:nvSpPr>
          <p:spPr>
            <a:xfrm>
              <a:off x="6996600" y="4112640"/>
              <a:ext cx="235440" cy="35640"/>
            </a:xfrm>
            <a:custGeom>
              <a:avLst/>
              <a:gdLst/>
              <a:ahLst/>
              <a:rect l="l" t="t" r="r" b="b"/>
              <a:pathLst>
                <a:path w="7003" h="1099">
                  <a:moveTo>
                    <a:pt x="219" y="1"/>
                  </a:moveTo>
                  <a:cubicBezTo>
                    <a:pt x="105" y="1"/>
                    <a:pt x="0" y="96"/>
                    <a:pt x="0" y="220"/>
                  </a:cubicBezTo>
                  <a:lnTo>
                    <a:pt x="0" y="879"/>
                  </a:lnTo>
                  <a:cubicBezTo>
                    <a:pt x="0" y="993"/>
                    <a:pt x="105" y="1098"/>
                    <a:pt x="219" y="1098"/>
                  </a:cubicBezTo>
                  <a:lnTo>
                    <a:pt x="6783" y="1098"/>
                  </a:lnTo>
                  <a:cubicBezTo>
                    <a:pt x="6897" y="1098"/>
                    <a:pt x="7002" y="993"/>
                    <a:pt x="7002" y="879"/>
                  </a:cubicBezTo>
                  <a:lnTo>
                    <a:pt x="7002" y="220"/>
                  </a:lnTo>
                  <a:cubicBezTo>
                    <a:pt x="7002" y="96"/>
                    <a:pt x="6897" y="1"/>
                    <a:pt x="6783" y="1"/>
                  </a:cubicBezTo>
                  <a:close/>
                </a:path>
              </a:pathLst>
            </a:custGeom>
            <a:solidFill>
              <a:srgbClr val="788a9a"/>
            </a:solidFill>
            <a:ln w="0">
              <a:noFill/>
            </a:ln>
          </p:spPr>
          <p:style>
            <a:lnRef idx="0"/>
            <a:fillRef idx="0"/>
            <a:effectRef idx="0"/>
            <a:fontRef idx="minor"/>
          </p:style>
        </p:sp>
        <p:sp>
          <p:nvSpPr>
            <p:cNvPr id="800" name="Google Shape;16813;p 2"/>
            <p:cNvSpPr/>
            <p:nvPr/>
          </p:nvSpPr>
          <p:spPr>
            <a:xfrm>
              <a:off x="7034400" y="4014360"/>
              <a:ext cx="79200" cy="95760"/>
            </a:xfrm>
            <a:custGeom>
              <a:avLst/>
              <a:gdLst/>
              <a:ahLst/>
              <a:rect l="l" t="t" r="r" b="b"/>
              <a:pathLst>
                <a:path w="2395" h="2843">
                  <a:moveTo>
                    <a:pt x="2395" y="0"/>
                  </a:moveTo>
                  <a:cubicBezTo>
                    <a:pt x="1880" y="0"/>
                    <a:pt x="1374" y="124"/>
                    <a:pt x="916" y="363"/>
                  </a:cubicBezTo>
                  <a:cubicBezTo>
                    <a:pt x="420" y="954"/>
                    <a:pt x="77" y="1832"/>
                    <a:pt x="0" y="2843"/>
                  </a:cubicBezTo>
                  <a:lnTo>
                    <a:pt x="439" y="2843"/>
                  </a:lnTo>
                  <a:cubicBezTo>
                    <a:pt x="544" y="1603"/>
                    <a:pt x="1059" y="592"/>
                    <a:pt x="1746" y="191"/>
                  </a:cubicBezTo>
                  <a:lnTo>
                    <a:pt x="1746" y="191"/>
                  </a:lnTo>
                  <a:cubicBezTo>
                    <a:pt x="1460" y="868"/>
                    <a:pt x="1336" y="1984"/>
                    <a:pt x="1307" y="2843"/>
                  </a:cubicBezTo>
                  <a:lnTo>
                    <a:pt x="1746" y="2843"/>
                  </a:lnTo>
                  <a:cubicBezTo>
                    <a:pt x="1803" y="992"/>
                    <a:pt x="2223" y="0"/>
                    <a:pt x="2395" y="0"/>
                  </a:cubicBezTo>
                  <a:close/>
                </a:path>
              </a:pathLst>
            </a:custGeom>
            <a:solidFill>
              <a:srgbClr val="445d73"/>
            </a:solidFill>
            <a:ln w="0">
              <a:noFill/>
            </a:ln>
          </p:spPr>
          <p:style>
            <a:lnRef idx="0"/>
            <a:fillRef idx="0"/>
            <a:effectRef idx="0"/>
            <a:fontRef idx="minor"/>
          </p:style>
        </p:sp>
        <p:sp>
          <p:nvSpPr>
            <p:cNvPr id="801" name="Google Shape;16814;p 2"/>
            <p:cNvSpPr/>
            <p:nvPr/>
          </p:nvSpPr>
          <p:spPr>
            <a:xfrm>
              <a:off x="7115400" y="4014360"/>
              <a:ext cx="78840" cy="95400"/>
            </a:xfrm>
            <a:custGeom>
              <a:avLst/>
              <a:gdLst/>
              <a:ahLst/>
              <a:rect l="l" t="t" r="r" b="b"/>
              <a:pathLst>
                <a:path w="2386" h="2834">
                  <a:moveTo>
                    <a:pt x="0" y="0"/>
                  </a:moveTo>
                  <a:cubicBezTo>
                    <a:pt x="181" y="0"/>
                    <a:pt x="592" y="992"/>
                    <a:pt x="649" y="2833"/>
                  </a:cubicBezTo>
                  <a:lnTo>
                    <a:pt x="1088" y="2833"/>
                  </a:lnTo>
                  <a:cubicBezTo>
                    <a:pt x="1059" y="1984"/>
                    <a:pt x="935" y="868"/>
                    <a:pt x="649" y="181"/>
                  </a:cubicBezTo>
                  <a:lnTo>
                    <a:pt x="649" y="181"/>
                  </a:lnTo>
                  <a:cubicBezTo>
                    <a:pt x="1336" y="582"/>
                    <a:pt x="1851" y="1603"/>
                    <a:pt x="1956" y="2833"/>
                  </a:cubicBezTo>
                  <a:lnTo>
                    <a:pt x="2385" y="2833"/>
                  </a:lnTo>
                  <a:cubicBezTo>
                    <a:pt x="2309" y="1832"/>
                    <a:pt x="1975" y="954"/>
                    <a:pt x="1479" y="353"/>
                  </a:cubicBezTo>
                  <a:cubicBezTo>
                    <a:pt x="1021" y="124"/>
                    <a:pt x="515" y="0"/>
                    <a:pt x="0" y="0"/>
                  </a:cubicBezTo>
                  <a:close/>
                </a:path>
              </a:pathLst>
            </a:custGeom>
            <a:solidFill>
              <a:srgbClr val="445d73"/>
            </a:solidFill>
            <a:ln w="0">
              <a:noFill/>
            </a:ln>
          </p:spPr>
          <p:style>
            <a:lnRef idx="0"/>
            <a:fillRef idx="0"/>
            <a:effectRef idx="0"/>
            <a:fontRef idx="minor"/>
          </p:style>
        </p:sp>
        <p:sp>
          <p:nvSpPr>
            <p:cNvPr id="802" name="Google Shape;16815;p 2"/>
            <p:cNvSpPr/>
            <p:nvPr/>
          </p:nvSpPr>
          <p:spPr>
            <a:xfrm>
              <a:off x="6996960" y="4112640"/>
              <a:ext cx="49680" cy="35280"/>
            </a:xfrm>
            <a:custGeom>
              <a:avLst/>
              <a:gdLst/>
              <a:ahLst/>
              <a:rect l="l" t="t" r="r" b="b"/>
              <a:pathLst>
                <a:path w="1527" h="1089">
                  <a:moveTo>
                    <a:pt x="220" y="1"/>
                  </a:moveTo>
                  <a:cubicBezTo>
                    <a:pt x="96" y="1"/>
                    <a:pt x="1" y="96"/>
                    <a:pt x="1" y="220"/>
                  </a:cubicBezTo>
                  <a:lnTo>
                    <a:pt x="1" y="879"/>
                  </a:lnTo>
                  <a:cubicBezTo>
                    <a:pt x="1" y="993"/>
                    <a:pt x="96" y="1088"/>
                    <a:pt x="220" y="1088"/>
                  </a:cubicBezTo>
                  <a:lnTo>
                    <a:pt x="1527" y="1088"/>
                  </a:lnTo>
                  <a:cubicBezTo>
                    <a:pt x="1412" y="1088"/>
                    <a:pt x="1308" y="993"/>
                    <a:pt x="1308" y="879"/>
                  </a:cubicBezTo>
                  <a:lnTo>
                    <a:pt x="1308" y="220"/>
                  </a:lnTo>
                  <a:cubicBezTo>
                    <a:pt x="1308" y="96"/>
                    <a:pt x="1412" y="1"/>
                    <a:pt x="1527" y="1"/>
                  </a:cubicBezTo>
                  <a:close/>
                </a:path>
              </a:pathLst>
            </a:custGeom>
            <a:solidFill>
              <a:srgbClr val="395168"/>
            </a:solidFill>
            <a:ln w="0">
              <a:noFill/>
            </a:ln>
          </p:spPr>
          <p:style>
            <a:lnRef idx="0"/>
            <a:fillRef idx="0"/>
            <a:effectRef idx="0"/>
            <a:fontRef idx="minor"/>
          </p:style>
        </p:sp>
        <p:sp>
          <p:nvSpPr>
            <p:cNvPr id="803" name="Google Shape;16816;p 2"/>
            <p:cNvSpPr/>
            <p:nvPr/>
          </p:nvSpPr>
          <p:spPr>
            <a:xfrm>
              <a:off x="7004160" y="4150080"/>
              <a:ext cx="220320" cy="63360"/>
            </a:xfrm>
            <a:custGeom>
              <a:avLst/>
              <a:gdLst/>
              <a:ahLst/>
              <a:rect l="l" t="t" r="r" b="b"/>
              <a:pathLst>
                <a:path w="6555" h="1898">
                  <a:moveTo>
                    <a:pt x="1" y="0"/>
                  </a:moveTo>
                  <a:lnTo>
                    <a:pt x="1" y="430"/>
                  </a:lnTo>
                  <a:cubicBezTo>
                    <a:pt x="1" y="573"/>
                    <a:pt x="68" y="706"/>
                    <a:pt x="192" y="792"/>
                  </a:cubicBezTo>
                  <a:lnTo>
                    <a:pt x="1585" y="1756"/>
                  </a:lnTo>
                  <a:cubicBezTo>
                    <a:pt x="1723" y="1852"/>
                    <a:pt x="1881" y="1898"/>
                    <a:pt x="2037" y="1898"/>
                  </a:cubicBezTo>
                  <a:cubicBezTo>
                    <a:pt x="2344" y="1898"/>
                    <a:pt x="2644" y="1722"/>
                    <a:pt x="2777" y="1412"/>
                  </a:cubicBezTo>
                  <a:cubicBezTo>
                    <a:pt x="2860" y="1219"/>
                    <a:pt x="3049" y="1097"/>
                    <a:pt x="3251" y="1097"/>
                  </a:cubicBezTo>
                  <a:cubicBezTo>
                    <a:pt x="3258" y="1097"/>
                    <a:pt x="3266" y="1097"/>
                    <a:pt x="3273" y="1098"/>
                  </a:cubicBezTo>
                  <a:cubicBezTo>
                    <a:pt x="3281" y="1097"/>
                    <a:pt x="3289" y="1097"/>
                    <a:pt x="3297" y="1097"/>
                  </a:cubicBezTo>
                  <a:cubicBezTo>
                    <a:pt x="3507" y="1097"/>
                    <a:pt x="3696" y="1219"/>
                    <a:pt x="3779" y="1412"/>
                  </a:cubicBezTo>
                  <a:cubicBezTo>
                    <a:pt x="3912" y="1722"/>
                    <a:pt x="4208" y="1898"/>
                    <a:pt x="4515" y="1898"/>
                  </a:cubicBezTo>
                  <a:cubicBezTo>
                    <a:pt x="4671" y="1898"/>
                    <a:pt x="4830" y="1852"/>
                    <a:pt x="4971" y="1756"/>
                  </a:cubicBezTo>
                  <a:lnTo>
                    <a:pt x="6364" y="792"/>
                  </a:lnTo>
                  <a:cubicBezTo>
                    <a:pt x="6479" y="706"/>
                    <a:pt x="6555" y="573"/>
                    <a:pt x="6555" y="430"/>
                  </a:cubicBezTo>
                  <a:lnTo>
                    <a:pt x="6555" y="0"/>
                  </a:lnTo>
                  <a:close/>
                </a:path>
              </a:pathLst>
            </a:custGeom>
            <a:solidFill>
              <a:srgbClr val="395168"/>
            </a:solidFill>
            <a:ln w="0">
              <a:noFill/>
            </a:ln>
          </p:spPr>
          <p:style>
            <a:lnRef idx="0"/>
            <a:fillRef idx="0"/>
            <a:effectRef idx="0"/>
            <a:fontRef idx="minor"/>
          </p:style>
        </p:sp>
        <p:sp>
          <p:nvSpPr>
            <p:cNvPr id="804" name="Google Shape;16817;p 2"/>
            <p:cNvSpPr/>
            <p:nvPr/>
          </p:nvSpPr>
          <p:spPr>
            <a:xfrm>
              <a:off x="7063560" y="4173120"/>
              <a:ext cx="12600" cy="20520"/>
            </a:xfrm>
            <a:custGeom>
              <a:avLst/>
              <a:gdLst/>
              <a:ahLst/>
              <a:rect l="l" t="t" r="r" b="b"/>
              <a:pathLst>
                <a:path w="440" h="654">
                  <a:moveTo>
                    <a:pt x="220" y="0"/>
                  </a:moveTo>
                  <a:cubicBezTo>
                    <a:pt x="111" y="0"/>
                    <a:pt x="1" y="72"/>
                    <a:pt x="1" y="215"/>
                  </a:cubicBezTo>
                  <a:lnTo>
                    <a:pt x="1" y="435"/>
                  </a:lnTo>
                  <a:cubicBezTo>
                    <a:pt x="1" y="559"/>
                    <a:pt x="96" y="654"/>
                    <a:pt x="220" y="654"/>
                  </a:cubicBezTo>
                  <a:cubicBezTo>
                    <a:pt x="344" y="654"/>
                    <a:pt x="440" y="559"/>
                    <a:pt x="440" y="435"/>
                  </a:cubicBezTo>
                  <a:lnTo>
                    <a:pt x="440" y="215"/>
                  </a:lnTo>
                  <a:cubicBezTo>
                    <a:pt x="440" y="72"/>
                    <a:pt x="330" y="0"/>
                    <a:pt x="220" y="0"/>
                  </a:cubicBezTo>
                  <a:close/>
                </a:path>
              </a:pathLst>
            </a:custGeom>
            <a:solidFill>
              <a:srgbClr val="f6f8f9"/>
            </a:solidFill>
            <a:ln w="0">
              <a:noFill/>
            </a:ln>
          </p:spPr>
          <p:style>
            <a:lnRef idx="0"/>
            <a:fillRef idx="0"/>
            <a:effectRef idx="0"/>
            <a:fontRef idx="minor"/>
          </p:style>
        </p:sp>
        <p:sp>
          <p:nvSpPr>
            <p:cNvPr id="805" name="Google Shape;16818;p 2"/>
            <p:cNvSpPr/>
            <p:nvPr/>
          </p:nvSpPr>
          <p:spPr>
            <a:xfrm>
              <a:off x="7152480" y="4173120"/>
              <a:ext cx="12600" cy="20520"/>
            </a:xfrm>
            <a:custGeom>
              <a:avLst/>
              <a:gdLst/>
              <a:ahLst/>
              <a:rect l="l" t="t" r="r" b="b"/>
              <a:pathLst>
                <a:path w="440" h="654">
                  <a:moveTo>
                    <a:pt x="220" y="0"/>
                  </a:moveTo>
                  <a:cubicBezTo>
                    <a:pt x="110" y="0"/>
                    <a:pt x="0" y="72"/>
                    <a:pt x="0" y="215"/>
                  </a:cubicBezTo>
                  <a:lnTo>
                    <a:pt x="0" y="435"/>
                  </a:lnTo>
                  <a:cubicBezTo>
                    <a:pt x="0" y="559"/>
                    <a:pt x="96" y="654"/>
                    <a:pt x="220" y="654"/>
                  </a:cubicBezTo>
                  <a:cubicBezTo>
                    <a:pt x="334" y="654"/>
                    <a:pt x="439" y="559"/>
                    <a:pt x="439" y="435"/>
                  </a:cubicBezTo>
                  <a:lnTo>
                    <a:pt x="439" y="215"/>
                  </a:lnTo>
                  <a:cubicBezTo>
                    <a:pt x="439" y="72"/>
                    <a:pt x="329" y="0"/>
                    <a:pt x="220" y="0"/>
                  </a:cubicBezTo>
                  <a:close/>
                </a:path>
              </a:pathLst>
            </a:custGeom>
            <a:solidFill>
              <a:srgbClr val="f6f8f9"/>
            </a:solidFill>
            <a:ln w="0">
              <a:noFill/>
            </a:ln>
          </p:spPr>
          <p:style>
            <a:lnRef idx="0"/>
            <a:fillRef idx="0"/>
            <a:effectRef idx="0"/>
            <a:fontRef idx="minor"/>
          </p:style>
        </p:sp>
        <p:sp>
          <p:nvSpPr>
            <p:cNvPr id="806" name="Google Shape;16819;p 2"/>
            <p:cNvSpPr/>
            <p:nvPr/>
          </p:nvSpPr>
          <p:spPr>
            <a:xfrm>
              <a:off x="7003800" y="4150080"/>
              <a:ext cx="220680" cy="12960"/>
            </a:xfrm>
            <a:custGeom>
              <a:avLst/>
              <a:gdLst/>
              <a:ahLst/>
              <a:rect l="l" t="t" r="r" b="b"/>
              <a:pathLst>
                <a:path w="6564" h="440">
                  <a:moveTo>
                    <a:pt x="0" y="0"/>
                  </a:moveTo>
                  <a:lnTo>
                    <a:pt x="0" y="430"/>
                  </a:lnTo>
                  <a:cubicBezTo>
                    <a:pt x="0" y="430"/>
                    <a:pt x="10" y="439"/>
                    <a:pt x="10" y="439"/>
                  </a:cubicBezTo>
                  <a:lnTo>
                    <a:pt x="6564" y="439"/>
                  </a:lnTo>
                  <a:lnTo>
                    <a:pt x="6564" y="430"/>
                  </a:lnTo>
                  <a:lnTo>
                    <a:pt x="6564" y="0"/>
                  </a:lnTo>
                  <a:close/>
                </a:path>
              </a:pathLst>
            </a:custGeom>
            <a:solidFill>
              <a:srgbClr val="213b55"/>
            </a:solidFill>
            <a:ln w="0">
              <a:noFill/>
            </a:ln>
          </p:spPr>
          <p:style>
            <a:lnRef idx="0"/>
            <a:fillRef idx="0"/>
            <a:effectRef idx="0"/>
            <a:fontRef idx="minor"/>
          </p:style>
        </p:sp>
      </p:grpSp>
      <p:sp>
        <p:nvSpPr>
          <p:cNvPr id="807" name="Google Shape;449;p 2"/>
          <p:cNvSpPr/>
          <p:nvPr/>
        </p:nvSpPr>
        <p:spPr>
          <a:xfrm>
            <a:off x="3601800" y="1423800"/>
            <a:ext cx="2882520" cy="1748160"/>
          </a:xfrm>
          <a:prstGeom prst="roundRect">
            <a:avLst>
              <a:gd name="adj" fmla="val 8843"/>
            </a:avLst>
          </a:prstGeom>
          <a:noFill/>
          <a:ln w="38100">
            <a:solidFill>
              <a:srgbClr val="19a5be"/>
            </a:solidFill>
            <a:miter/>
          </a:ln>
        </p:spPr>
        <p:style>
          <a:lnRef idx="0"/>
          <a:fillRef idx="0"/>
          <a:effectRef idx="0"/>
          <a:fontRef idx="minor"/>
        </p:style>
      </p:sp>
      <p:sp>
        <p:nvSpPr>
          <p:cNvPr id="808" name="Google Shape;452;p 2"/>
          <p:cNvSpPr/>
          <p:nvPr/>
        </p:nvSpPr>
        <p:spPr>
          <a:xfrm>
            <a:off x="1805760" y="3570480"/>
            <a:ext cx="2882520" cy="1760040"/>
          </a:xfrm>
          <a:prstGeom prst="roundRect">
            <a:avLst>
              <a:gd name="adj" fmla="val 8843"/>
            </a:avLst>
          </a:prstGeom>
          <a:noFill/>
          <a:ln w="38100">
            <a:solidFill>
              <a:srgbClr val="5ab4c1"/>
            </a:solidFill>
            <a:miter/>
          </a:ln>
        </p:spPr>
        <p:style>
          <a:lnRef idx="0"/>
          <a:fillRef idx="0"/>
          <a:effectRef idx="0"/>
          <a:fontRef idx="minor"/>
        </p:style>
      </p:sp>
      <p:sp>
        <p:nvSpPr>
          <p:cNvPr id="809" name="TextBox 88"/>
          <p:cNvSpPr/>
          <p:nvPr/>
        </p:nvSpPr>
        <p:spPr>
          <a:xfrm>
            <a:off x="3935880" y="2480760"/>
            <a:ext cx="2214720" cy="424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200" spc="-1" strike="noStrike">
                <a:solidFill>
                  <a:srgbClr val="ffffff"/>
                </a:solidFill>
                <a:latin typeface="Verdana"/>
                <a:ea typeface="Verdana"/>
              </a:rPr>
              <a:t>Security risks</a:t>
            </a:r>
            <a:endParaRPr b="0" lang="en-US" sz="2200" spc="-1" strike="noStrike">
              <a:latin typeface="Arial"/>
            </a:endParaRPr>
          </a:p>
        </p:txBody>
      </p:sp>
      <p:sp>
        <p:nvSpPr>
          <p:cNvPr id="810" name="Google Shape;454;p 2"/>
          <p:cNvSpPr/>
          <p:nvPr/>
        </p:nvSpPr>
        <p:spPr>
          <a:xfrm>
            <a:off x="5323320" y="3619080"/>
            <a:ext cx="2886120" cy="1725840"/>
          </a:xfrm>
          <a:prstGeom prst="roundRect">
            <a:avLst>
              <a:gd name="adj" fmla="val 8843"/>
            </a:avLst>
          </a:prstGeom>
          <a:noFill/>
          <a:ln w="38100">
            <a:solidFill>
              <a:srgbClr val="53c3cd"/>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1" name="PlaceHolder 1"/>
          <p:cNvSpPr>
            <a:spLocks noGrp="1"/>
          </p:cNvSpPr>
          <p:nvPr>
            <p:ph/>
          </p:nvPr>
        </p:nvSpPr>
        <p:spPr>
          <a:xfrm>
            <a:off x="267120" y="280080"/>
            <a:ext cx="956340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An example of a crowdfunding scam</a:t>
            </a:r>
            <a:endParaRPr b="0" lang="en-US" sz="3200" spc="-1" strike="noStrike">
              <a:latin typeface="Arial"/>
            </a:endParaRPr>
          </a:p>
        </p:txBody>
      </p:sp>
      <p:sp>
        <p:nvSpPr>
          <p:cNvPr id="812" name="Google Shape;10412;p 2"/>
          <p:cNvSpPr/>
          <p:nvPr/>
        </p:nvSpPr>
        <p:spPr>
          <a:xfrm rot="16200000">
            <a:off x="1485000" y="-126000"/>
            <a:ext cx="1040760" cy="347652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w="0">
            <a:noFill/>
          </a:ln>
        </p:spPr>
        <p:style>
          <a:lnRef idx="0"/>
          <a:fillRef idx="0"/>
          <a:effectRef idx="0"/>
          <a:fontRef idx="minor"/>
        </p:style>
      </p:sp>
      <p:sp>
        <p:nvSpPr>
          <p:cNvPr id="813" name="Rectangle 43"/>
          <p:cNvSpPr/>
          <p:nvPr/>
        </p:nvSpPr>
        <p:spPr>
          <a:xfrm>
            <a:off x="200520" y="2553480"/>
            <a:ext cx="9695520" cy="25585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By leveraging crowdfunding platforms such as Fundable and EquityNet.</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Raised 5 million dollars from about 90 investors.</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The money was supposed to be spent on oil and gas operations.</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The founder used most of the funds for overseas trips, dining, dietary supplements and personal care products.</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Before the SEC took action, 1.2 million dollars  had been siphoned off.</a:t>
            </a:r>
            <a:endParaRPr b="0" lang="en-US" sz="1800" spc="-1" strike="noStrike">
              <a:latin typeface="Arial"/>
            </a:endParaRPr>
          </a:p>
        </p:txBody>
      </p:sp>
      <p:sp>
        <p:nvSpPr>
          <p:cNvPr id="814" name="TextBox 87"/>
          <p:cNvSpPr/>
          <p:nvPr/>
        </p:nvSpPr>
        <p:spPr>
          <a:xfrm>
            <a:off x="906840" y="1306440"/>
            <a:ext cx="2837520" cy="729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100" spc="-1" strike="noStrike">
                <a:solidFill>
                  <a:srgbClr val="ffffff"/>
                </a:solidFill>
                <a:latin typeface="Verdana"/>
                <a:ea typeface="Verdana"/>
              </a:rPr>
              <a:t>Asenergy Case (</a:t>
            </a:r>
            <a:r>
              <a:rPr b="0" lang="en-US" sz="2100" spc="-1" strike="noStrike">
                <a:solidFill>
                  <a:srgbClr val="ffffff"/>
                </a:solidFill>
                <a:latin typeface="Verdana"/>
                <a:ea typeface="Verdana"/>
              </a:rPr>
              <a:t>2015)</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5"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600" spc="-1" strike="noStrike">
                <a:solidFill>
                  <a:srgbClr val="ffffff"/>
                </a:solidFill>
                <a:latin typeface="Verdana"/>
                <a:ea typeface="Verdana"/>
              </a:rPr>
              <a:t>Crowdfunding after blockchain </a:t>
            </a:r>
            <a:endParaRPr b="0" lang="en-US" sz="3600" spc="-1" strike="noStrike">
              <a:latin typeface="Arial"/>
            </a:endParaRPr>
          </a:p>
        </p:txBody>
      </p:sp>
      <p:grpSp>
        <p:nvGrpSpPr>
          <p:cNvPr id="816" name="Google Shape;9757;p 2"/>
          <p:cNvGrpSpPr/>
          <p:nvPr/>
        </p:nvGrpSpPr>
        <p:grpSpPr>
          <a:xfrm>
            <a:off x="360" y="1160280"/>
            <a:ext cx="10074600" cy="1777320"/>
            <a:chOff x="360" y="1160280"/>
            <a:chExt cx="10074600" cy="1777320"/>
          </a:xfrm>
        </p:grpSpPr>
        <p:sp>
          <p:nvSpPr>
            <p:cNvPr id="817" name="Google Shape;9759;p 2"/>
            <p:cNvSpPr/>
            <p:nvPr/>
          </p:nvSpPr>
          <p:spPr>
            <a:xfrm>
              <a:off x="360" y="1160280"/>
              <a:ext cx="3780720" cy="177732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chemeClr val="tx2"/>
            </a:solidFill>
            <a:ln w="0">
              <a:noFill/>
            </a:ln>
          </p:spPr>
          <p:style>
            <a:lnRef idx="0"/>
            <a:fillRef idx="0"/>
            <a:effectRef idx="0"/>
            <a:fontRef idx="minor"/>
          </p:style>
        </p:sp>
        <p:sp>
          <p:nvSpPr>
            <p:cNvPr id="818" name="Google Shape;9761;p 2"/>
            <p:cNvSpPr/>
            <p:nvPr/>
          </p:nvSpPr>
          <p:spPr>
            <a:xfrm>
              <a:off x="6294600" y="1160280"/>
              <a:ext cx="3780360" cy="177732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w="0">
              <a:noFill/>
            </a:ln>
          </p:spPr>
          <p:style>
            <a:lnRef idx="0"/>
            <a:fillRef idx="0"/>
            <a:effectRef idx="0"/>
            <a:fontRef idx="minor"/>
          </p:style>
        </p:sp>
        <p:sp>
          <p:nvSpPr>
            <p:cNvPr id="819" name="Google Shape;9762;p 2"/>
            <p:cNvSpPr/>
            <p:nvPr/>
          </p:nvSpPr>
          <p:spPr>
            <a:xfrm>
              <a:off x="3148560" y="1160280"/>
              <a:ext cx="3778200" cy="177732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w="0">
              <a:noFill/>
            </a:ln>
          </p:spPr>
          <p:style>
            <a:lnRef idx="0"/>
            <a:fillRef idx="0"/>
            <a:effectRef idx="0"/>
            <a:fontRef idx="minor"/>
          </p:style>
        </p:sp>
      </p:grpSp>
      <p:sp>
        <p:nvSpPr>
          <p:cNvPr id="820" name="TextBox 94"/>
          <p:cNvSpPr/>
          <p:nvPr/>
        </p:nvSpPr>
        <p:spPr>
          <a:xfrm>
            <a:off x="669240" y="1401480"/>
            <a:ext cx="2642760" cy="1369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ffffff"/>
                </a:solidFill>
                <a:latin typeface="Verdana"/>
                <a:ea typeface="Verdana"/>
              </a:rPr>
              <a:t>Business issues tokens that serve as the company's stock.</a:t>
            </a:r>
            <a:endParaRPr b="0" lang="en-US" sz="2100" spc="-1" strike="noStrike">
              <a:latin typeface="Arial"/>
            </a:endParaRPr>
          </a:p>
        </p:txBody>
      </p:sp>
      <p:sp>
        <p:nvSpPr>
          <p:cNvPr id="821" name="TextBox 95"/>
          <p:cNvSpPr/>
          <p:nvPr/>
        </p:nvSpPr>
        <p:spPr>
          <a:xfrm>
            <a:off x="3782160" y="1385640"/>
            <a:ext cx="2865960" cy="1369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ffffff"/>
                </a:solidFill>
                <a:latin typeface="Verdana"/>
                <a:ea typeface="Verdana"/>
              </a:rPr>
              <a:t>The tokens can be purchased with fiat currencies such as USD</a:t>
            </a:r>
            <a:endParaRPr b="0" lang="en-US" sz="2100" spc="-1" strike="noStrike">
              <a:latin typeface="Arial"/>
            </a:endParaRPr>
          </a:p>
        </p:txBody>
      </p:sp>
      <p:sp>
        <p:nvSpPr>
          <p:cNvPr id="822" name="TextBox 96"/>
          <p:cNvSpPr/>
          <p:nvPr/>
        </p:nvSpPr>
        <p:spPr>
          <a:xfrm>
            <a:off x="7025400" y="1538280"/>
            <a:ext cx="2804760" cy="1049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ffffff"/>
                </a:solidFill>
                <a:latin typeface="Verdana"/>
                <a:ea typeface="Verdana"/>
              </a:rPr>
              <a:t>These Tokens can be tracked across the network.</a:t>
            </a:r>
            <a:endParaRPr b="0" lang="en-US" sz="2100" spc="-1" strike="noStrike">
              <a:latin typeface="Arial"/>
            </a:endParaRPr>
          </a:p>
        </p:txBody>
      </p:sp>
      <p:sp>
        <p:nvSpPr>
          <p:cNvPr id="823" name="Google Shape;1204;p 2"/>
          <p:cNvSpPr/>
          <p:nvPr/>
        </p:nvSpPr>
        <p:spPr>
          <a:xfrm flipH="1" rot="10800000">
            <a:off x="5163120" y="3400560"/>
            <a:ext cx="615600" cy="398520"/>
          </a:xfrm>
          <a:prstGeom prst="rightArrow">
            <a:avLst>
              <a:gd name="adj1" fmla="val 50000"/>
              <a:gd name="adj2" fmla="val 50000"/>
            </a:avLst>
          </a:prstGeom>
          <a:solidFill>
            <a:schemeClr val="accent1"/>
          </a:solidFill>
          <a:ln w="0">
            <a:noFill/>
          </a:ln>
        </p:spPr>
        <p:style>
          <a:lnRef idx="0"/>
          <a:fillRef idx="0"/>
          <a:effectRef idx="0"/>
          <a:fontRef idx="minor"/>
        </p:style>
      </p:sp>
      <p:sp>
        <p:nvSpPr>
          <p:cNvPr id="824" name="Rectangle 44"/>
          <p:cNvSpPr/>
          <p:nvPr/>
        </p:nvSpPr>
        <p:spPr>
          <a:xfrm>
            <a:off x="185400" y="3366720"/>
            <a:ext cx="915588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200" spc="-1" strike="noStrike">
                <a:solidFill>
                  <a:srgbClr val="ffffff"/>
                </a:solidFill>
                <a:latin typeface="Verdana"/>
                <a:ea typeface="Verdana"/>
              </a:rPr>
              <a:t>With blockchain transactions are </a:t>
            </a:r>
            <a:endParaRPr b="0" lang="en-US" sz="2200" spc="-1" strike="noStrike">
              <a:latin typeface="Arial"/>
            </a:endParaRPr>
          </a:p>
        </p:txBody>
      </p:sp>
      <p:sp>
        <p:nvSpPr>
          <p:cNvPr id="825" name="TextBox 98"/>
          <p:cNvSpPr/>
          <p:nvPr/>
        </p:nvSpPr>
        <p:spPr>
          <a:xfrm>
            <a:off x="5780880" y="3358080"/>
            <a:ext cx="3560400" cy="17960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196491"/>
              </a:buClr>
              <a:buFont typeface="Wingdings" charset="2"/>
              <a:buChar char=""/>
            </a:pPr>
            <a:r>
              <a:rPr b="0" lang="en-US" sz="2800" spc="-1" strike="noStrike">
                <a:solidFill>
                  <a:srgbClr val="ffffff"/>
                </a:solidFill>
                <a:latin typeface="Verdana"/>
                <a:ea typeface="Verdana"/>
              </a:rPr>
              <a:t>Reliable</a:t>
            </a:r>
            <a:endParaRPr b="0" lang="en-US" sz="2800" spc="-1" strike="noStrike">
              <a:latin typeface="Arial"/>
            </a:endParaRPr>
          </a:p>
          <a:p>
            <a:pPr marL="285840" indent="-285840">
              <a:lnSpc>
                <a:spcPct val="100000"/>
              </a:lnSpc>
              <a:buClr>
                <a:srgbClr val="196491"/>
              </a:buClr>
              <a:buFont typeface="Wingdings" charset="2"/>
              <a:buChar char=""/>
            </a:pPr>
            <a:r>
              <a:rPr b="0" lang="en-US" sz="2800" spc="-1" strike="noStrike">
                <a:solidFill>
                  <a:srgbClr val="ffffff"/>
                </a:solidFill>
                <a:latin typeface="Verdana"/>
                <a:ea typeface="Verdana"/>
              </a:rPr>
              <a:t>Transparent</a:t>
            </a:r>
            <a:endParaRPr b="0" lang="en-US" sz="2800" spc="-1" strike="noStrike">
              <a:latin typeface="Arial"/>
            </a:endParaRPr>
          </a:p>
          <a:p>
            <a:pPr marL="285840" indent="-285840">
              <a:lnSpc>
                <a:spcPct val="100000"/>
              </a:lnSpc>
              <a:buClr>
                <a:srgbClr val="196491"/>
              </a:buClr>
              <a:buFont typeface="Wingdings" charset="2"/>
              <a:buChar char=""/>
            </a:pPr>
            <a:r>
              <a:rPr b="0" lang="en-US" sz="2800" spc="-1" strike="noStrike">
                <a:solidFill>
                  <a:srgbClr val="ffffff"/>
                </a:solidFill>
                <a:latin typeface="Verdana"/>
                <a:ea typeface="Verdana"/>
              </a:rPr>
              <a:t>Trusted</a:t>
            </a:r>
            <a:endParaRPr b="0" lang="en-US" sz="2800" spc="-1" strike="noStrike">
              <a:latin typeface="Arial"/>
            </a:endParaRPr>
          </a:p>
          <a:p>
            <a:pPr marL="285840" indent="-285840">
              <a:lnSpc>
                <a:spcPct val="100000"/>
              </a:lnSpc>
              <a:buClr>
                <a:srgbClr val="196491"/>
              </a:buClr>
              <a:buFont typeface="Wingdings" charset="2"/>
              <a:buChar char=""/>
            </a:pPr>
            <a:r>
              <a:rPr b="0" lang="en-US" sz="2800" spc="-1" strike="noStrike">
                <a:solidFill>
                  <a:srgbClr val="ffffff"/>
                </a:solidFill>
                <a:latin typeface="Verdana"/>
                <a:ea typeface="Verdana"/>
              </a:rPr>
              <a:t>Cost-efficient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Satoshi Nakamoto</a:t>
            </a:r>
            <a:endParaRPr b="0" lang="en-US" sz="4400" spc="-1" strike="noStrike">
              <a:latin typeface="Arial"/>
            </a:endParaRPr>
          </a:p>
        </p:txBody>
      </p:sp>
      <p:pic>
        <p:nvPicPr>
          <p:cNvPr id="337" name="" descr=""/>
          <p:cNvPicPr/>
          <p:nvPr/>
        </p:nvPicPr>
        <p:blipFill>
          <a:blip r:embed="rId1"/>
          <a:stretch/>
        </p:blipFill>
        <p:spPr>
          <a:xfrm>
            <a:off x="413280" y="916200"/>
            <a:ext cx="8450280" cy="41947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6"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600" spc="-1" strike="noStrike">
                <a:solidFill>
                  <a:srgbClr val="ffffff"/>
                </a:solidFill>
                <a:latin typeface="Verdana"/>
                <a:ea typeface="Verdana"/>
              </a:rPr>
              <a:t>Highest-funded crowdfunding projects</a:t>
            </a:r>
            <a:endParaRPr b="0" lang="en-US" sz="2600" spc="-1" strike="noStrike">
              <a:latin typeface="Arial"/>
            </a:endParaRPr>
          </a:p>
        </p:txBody>
      </p:sp>
      <p:sp>
        <p:nvSpPr>
          <p:cNvPr id="827" name=""/>
          <p:cNvSpPr/>
          <p:nvPr/>
        </p:nvSpPr>
        <p:spPr>
          <a:xfrm>
            <a:off x="457200" y="1482120"/>
            <a:ext cx="773208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u="sng">
                <a:solidFill>
                  <a:srgbClr val="0000ff"/>
                </a:solidFill>
                <a:uFillTx/>
                <a:latin typeface="Arial"/>
                <a:ea typeface="DejaVu Sans"/>
                <a:hlinkClick r:id="rId1"/>
              </a:rPr>
              <a:t>https://en.wikipedia.org/wiki/List_of_highest-funded_crowdfunding_projects</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8"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600" spc="-1" strike="noStrike">
                <a:solidFill>
                  <a:srgbClr val="ffffff"/>
                </a:solidFill>
                <a:latin typeface="Verdana"/>
                <a:ea typeface="Verdana"/>
              </a:rPr>
              <a:t>Ruja Ignatova</a:t>
            </a:r>
            <a:endParaRPr b="0" lang="en-US" sz="2600" spc="-1" strike="noStrike">
              <a:latin typeface="Arial"/>
            </a:endParaRPr>
          </a:p>
        </p:txBody>
      </p:sp>
      <p:pic>
        <p:nvPicPr>
          <p:cNvPr id="829" name="" descr=""/>
          <p:cNvPicPr/>
          <p:nvPr/>
        </p:nvPicPr>
        <p:blipFill>
          <a:blip r:embed="rId1"/>
          <a:stretch/>
        </p:blipFill>
        <p:spPr>
          <a:xfrm>
            <a:off x="4726800" y="1949400"/>
            <a:ext cx="5484960" cy="3374640"/>
          </a:xfrm>
          <a:prstGeom prst="rect">
            <a:avLst/>
          </a:prstGeom>
          <a:ln w="0">
            <a:noFill/>
          </a:ln>
        </p:spPr>
      </p:pic>
      <p:sp>
        <p:nvSpPr>
          <p:cNvPr id="830" name=""/>
          <p:cNvSpPr/>
          <p:nvPr/>
        </p:nvSpPr>
        <p:spPr>
          <a:xfrm>
            <a:off x="344880" y="1361880"/>
            <a:ext cx="6054480" cy="2299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FBI's Most Wanted Scammer </a:t>
            </a:r>
            <a:endParaRPr b="0" lang="en-US" sz="1500" spc="-1" strike="noStrike">
              <a:latin typeface="Arial"/>
            </a:endParaRPr>
          </a:p>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42-year-old woman, german citizen dubbed the 'Cryptoqueen'</a:t>
            </a:r>
            <a:endParaRPr b="0" lang="en-US" sz="1500" spc="-1" strike="noStrike">
              <a:latin typeface="Arial"/>
            </a:endParaRPr>
          </a:p>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European law at Oxford University</a:t>
            </a:r>
            <a:endParaRPr b="0" lang="en-US" sz="1500" spc="-1" strike="noStrike">
              <a:latin typeface="Arial"/>
            </a:endParaRPr>
          </a:p>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Behind $4 Billion Fraud</a:t>
            </a:r>
            <a:endParaRPr b="0" lang="en-US" sz="1500" spc="-1" strike="noStrike">
              <a:latin typeface="Arial"/>
            </a:endParaRPr>
          </a:p>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2014: defrauded billions of dollars from investors all over the world through her new company OneCoin (Bitcoin Killer)</a:t>
            </a:r>
            <a:endParaRPr b="0" lang="en-US" sz="1500" spc="-1" strike="noStrike">
              <a:latin typeface="Arial"/>
            </a:endParaRPr>
          </a:p>
          <a:p>
            <a:pPr marL="216000" indent="-216000">
              <a:lnSpc>
                <a:spcPct val="100000"/>
              </a:lnSpc>
              <a:buClr>
                <a:srgbClr val="ffffff"/>
              </a:buClr>
              <a:buSzPct val="45000"/>
              <a:buFont typeface="Wingdings" charset="2"/>
              <a:buChar char=""/>
            </a:pPr>
            <a:r>
              <a:rPr b="0" lang="en-US" sz="1500" spc="-1" strike="noStrike">
                <a:solidFill>
                  <a:srgbClr val="ffffff"/>
                </a:solidFill>
                <a:latin typeface="Verdana"/>
                <a:ea typeface="Verdana"/>
              </a:rPr>
              <a:t>October 2017: boarded a plane in Sofia, Bulgaria, and vanished with the stolen money.</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1" name="Picture 19" descr="https://lh3.googleusercontent.com/yji34MXW8Swu4XuxeK3coiJdHPkQwEODmkX_VdvWQS_JujLA9poWw1xcRsn7ZbzPZs0il7ktn6a0dVJqwCLiFBE9_c_2KCPCqaso8DLNP_mZ1FTIPL4DG0qOwu9fpBxJc3Y2OcjmoZM"/>
          <p:cNvPicPr/>
          <p:nvPr/>
        </p:nvPicPr>
        <p:blipFill>
          <a:blip r:embed="rId1"/>
          <a:srcRect l="0" t="0" r="0" b="15866"/>
          <a:stretch/>
        </p:blipFill>
        <p:spPr>
          <a:xfrm>
            <a:off x="0" y="716400"/>
            <a:ext cx="10074600" cy="42987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32" name="PlaceHolder 1"/>
          <p:cNvSpPr>
            <a:spLocks noGrp="1"/>
          </p:cNvSpPr>
          <p:nvPr>
            <p:ph/>
          </p:nvPr>
        </p:nvSpPr>
        <p:spPr>
          <a:xfrm>
            <a:off x="313560" y="32220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Supply Chain</a:t>
            </a:r>
            <a:endParaRPr b="0" lang="en-US" sz="3200" spc="-1" strike="noStrike">
              <a:latin typeface="Arial"/>
            </a:endParaRPr>
          </a:p>
        </p:txBody>
      </p:sp>
      <p:sp>
        <p:nvSpPr>
          <p:cNvPr id="833" name="PlaceHolder 18"/>
          <p:cNvSpPr/>
          <p:nvPr/>
        </p:nvSpPr>
        <p:spPr>
          <a:xfrm>
            <a:off x="264960" y="2262600"/>
            <a:ext cx="9563400" cy="596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Materials, information, and payments flow through the supply chain in both directions.</a:t>
            </a:r>
            <a:endParaRPr b="0" lang="en-US" sz="1600" spc="-1" strike="noStrike">
              <a:latin typeface="Arial"/>
            </a:endParaRPr>
          </a:p>
          <a:p>
            <a:pPr>
              <a:lnSpc>
                <a:spcPct val="150000"/>
              </a:lnSpc>
              <a:buNone/>
              <a:tabLst>
                <a:tab algn="l" pos="0"/>
              </a:tabLst>
            </a:pPr>
            <a:endParaRPr b="0" lang="en-US" sz="1600" spc="-1" strike="noStrike">
              <a:latin typeface="Arial"/>
            </a:endParaRPr>
          </a:p>
          <a:p>
            <a:pPr marL="216000" indent="-216000">
              <a:lnSpc>
                <a:spcPct val="150000"/>
              </a:lnSpc>
              <a:buClr>
                <a:srgbClr val="ffffff"/>
              </a:buClr>
              <a:buSzPct val="45000"/>
              <a:buFont typeface="Wingdings" charset="2"/>
              <a:buChar char=""/>
              <a:tabLst>
                <a:tab algn="l" pos="0"/>
              </a:tabLst>
            </a:pPr>
            <a:r>
              <a:rPr b="0" lang="en-US" sz="1600" spc="-1" strike="noStrike">
                <a:solidFill>
                  <a:srgbClr val="ffffff"/>
                </a:solidFill>
                <a:latin typeface="Verdana"/>
                <a:ea typeface="Verdana"/>
              </a:rPr>
              <a:t>Before Blockchain:</a:t>
            </a:r>
            <a:endParaRPr b="0" lang="en-US" sz="16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Lack of transparency </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Information disclosure</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Data tampering</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Single node attack</a:t>
            </a:r>
            <a:endParaRPr b="0" lang="en-US" sz="1500" spc="-1" strike="noStrike">
              <a:latin typeface="Arial"/>
            </a:endParaRPr>
          </a:p>
          <a:p>
            <a:pPr lvl="1" marL="432000" indent="-216000">
              <a:lnSpc>
                <a:spcPct val="150000"/>
              </a:lnSpc>
              <a:buClr>
                <a:srgbClr val="ffffff"/>
              </a:buClr>
              <a:buSzPct val="45000"/>
              <a:buFont typeface="Wingdings" charset="2"/>
              <a:buChar char=""/>
              <a:tabLst>
                <a:tab algn="l" pos="0"/>
              </a:tabLst>
            </a:pPr>
            <a:r>
              <a:rPr b="0" lang="en-US" sz="1500" spc="-1" strike="noStrike">
                <a:solidFill>
                  <a:srgbClr val="ffffff"/>
                </a:solidFill>
                <a:latin typeface="Verdana"/>
                <a:ea typeface="Verdana"/>
              </a:rPr>
              <a:t>Security threats</a:t>
            </a:r>
            <a:endParaRPr b="0" lang="en-US" sz="1500" spc="-1" strike="noStrike">
              <a:latin typeface="Arial"/>
            </a:endParaRPr>
          </a:p>
        </p:txBody>
      </p:sp>
      <p:pic>
        <p:nvPicPr>
          <p:cNvPr id="834" name="Picture 10" descr="https://lh5.googleusercontent.com/tB1tDlYOtsOe6oFpCDigele-gS0H2_bpNeiBVt_Q-a7-Q4beX9EvptiYpipFCIu6KaaridF1GXZPxWg76roxcMQLnalgjJNzNTkhsUyOw1fTICeW-d45CwnVU0at2qyQFYCy9oasaOk"/>
          <p:cNvPicPr/>
          <p:nvPr/>
        </p:nvPicPr>
        <p:blipFill>
          <a:blip r:embed="rId1"/>
          <a:stretch/>
        </p:blipFill>
        <p:spPr>
          <a:xfrm>
            <a:off x="3886200" y="1670040"/>
            <a:ext cx="5315760" cy="35863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35"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SCM after blockchain</a:t>
            </a:r>
            <a:endParaRPr b="0" lang="en-US" sz="4000" spc="-1" strike="noStrike">
              <a:latin typeface="Arial"/>
            </a:endParaRPr>
          </a:p>
        </p:txBody>
      </p:sp>
      <p:sp>
        <p:nvSpPr>
          <p:cNvPr id="836" name="Rectangle 47"/>
          <p:cNvSpPr/>
          <p:nvPr/>
        </p:nvSpPr>
        <p:spPr>
          <a:xfrm>
            <a:off x="319320" y="972000"/>
            <a:ext cx="8242560" cy="37072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400" spc="-1" strike="noStrike">
                <a:solidFill>
                  <a:srgbClr val="ffffff"/>
                </a:solidFill>
                <a:latin typeface="Verdana"/>
                <a:ea typeface="Verdana"/>
              </a:rPr>
              <a:t>supply chain companies can document production updates to a single shared ledger, which provides complete data visibility and a single source of truth. Because transactions are always time-stamped and up to date, companies can query a product's status and location at any point in time.</a:t>
            </a:r>
            <a:br>
              <a:rPr sz="1400"/>
            </a:br>
            <a:endParaRPr b="0" lang="en-US" sz="14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Secure traceability and control</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Data immutability</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Interoperability</a:t>
            </a:r>
            <a:endParaRPr b="0" lang="en-US" sz="1800" spc="-1" strike="noStrike">
              <a:latin typeface="Arial"/>
            </a:endParaRPr>
          </a:p>
          <a:p>
            <a:pPr marL="457200" indent="-457200">
              <a:lnSpc>
                <a:spcPct val="150000"/>
              </a:lnSpc>
              <a:buClr>
                <a:srgbClr val="1f497d"/>
              </a:buClr>
              <a:buFont typeface="Wingdings" charset="2"/>
              <a:buChar char=""/>
            </a:pPr>
            <a:r>
              <a:rPr b="0" lang="en-US" sz="1800" spc="-1" strike="noStrike">
                <a:solidFill>
                  <a:srgbClr val="ffffff"/>
                </a:solidFill>
                <a:latin typeface="Verdana"/>
                <a:ea typeface="Verdana"/>
              </a:rPr>
              <a:t>Transparency</a:t>
            </a:r>
            <a:endParaRPr b="0" lang="en-US" sz="1800" spc="-1" strike="noStrike">
              <a:latin typeface="Arial"/>
            </a:endParaRPr>
          </a:p>
          <a:p>
            <a:pPr>
              <a:lnSpc>
                <a:spcPct val="150000"/>
              </a:lnSpc>
              <a:buNone/>
            </a:pPr>
            <a:endParaRPr b="0" lang="en-US" sz="2100" spc="-1" strike="noStrike">
              <a:latin typeface="Arial"/>
            </a:endParaRPr>
          </a:p>
        </p:txBody>
      </p:sp>
      <p:pic>
        <p:nvPicPr>
          <p:cNvPr id="837" name="Picture 23" descr=""/>
          <p:cNvPicPr/>
          <p:nvPr/>
        </p:nvPicPr>
        <p:blipFill>
          <a:blip r:embed="rId1"/>
          <a:stretch/>
        </p:blipFill>
        <p:spPr>
          <a:xfrm>
            <a:off x="4686480" y="2286000"/>
            <a:ext cx="4913280" cy="258552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38"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Walmart</a:t>
            </a:r>
            <a:endParaRPr b="0" lang="en-US" sz="4000" spc="-1" strike="noStrike">
              <a:latin typeface="Arial"/>
            </a:endParaRPr>
          </a:p>
        </p:txBody>
      </p:sp>
      <p:sp>
        <p:nvSpPr>
          <p:cNvPr id="839" name="Rectangle 48"/>
          <p:cNvSpPr/>
          <p:nvPr/>
        </p:nvSpPr>
        <p:spPr>
          <a:xfrm>
            <a:off x="83160" y="1164600"/>
            <a:ext cx="8632080" cy="2147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800" spc="-1" strike="noStrike">
                <a:solidFill>
                  <a:srgbClr val="ffffff"/>
                </a:solidFill>
                <a:latin typeface="Verdana"/>
                <a:ea typeface="Verdana"/>
              </a:rPr>
              <a:t>Benefits after integrating with IBM for food safety in the supply chain:</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Reduction in fraud</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Improved supply chain efficiency</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Increased trust of the consumer</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Lower inventory and courier costs</a:t>
            </a:r>
            <a:endParaRPr b="0" lang="en-US" sz="1800" spc="-1" strike="noStrike">
              <a:latin typeface="Arial"/>
            </a:endParaRPr>
          </a:p>
        </p:txBody>
      </p:sp>
      <p:pic>
        <p:nvPicPr>
          <p:cNvPr id="840" name="Picture 22" descr=""/>
          <p:cNvPicPr/>
          <p:nvPr/>
        </p:nvPicPr>
        <p:blipFill>
          <a:blip r:embed="rId1"/>
          <a:stretch/>
        </p:blipFill>
        <p:spPr>
          <a:xfrm>
            <a:off x="4790520" y="1932480"/>
            <a:ext cx="4809240" cy="27619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1" name="Picture 24" descr="https://lh6.googleusercontent.com/owSrW05nT7KewgX6KmjYBFEMnysg8_VX7dGdh7GtLn0-iFqZQL5dkNEiPcbxgVXWVaE6Oj4bEYix4ZoPzsQh_pP74KHj7RvIjJXiYi13PEzMCWaQ40lgOLyd1xhutd73qdf7q_Xevsk"/>
          <p:cNvPicPr/>
          <p:nvPr/>
        </p:nvPicPr>
        <p:blipFill>
          <a:blip r:embed="rId1"/>
          <a:stretch/>
        </p:blipFill>
        <p:spPr>
          <a:xfrm>
            <a:off x="0" y="0"/>
            <a:ext cx="10074600" cy="56671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42"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marL="432000" indent="-324000">
              <a:lnSpc>
                <a:spcPct val="100000"/>
              </a:lnSpc>
              <a:buClr>
                <a:srgbClr val="ffffff"/>
              </a:buClr>
              <a:buSzPct val="45000"/>
              <a:buFont typeface="Wingdings" charset="2"/>
              <a:buChar char=""/>
            </a:pPr>
            <a:r>
              <a:rPr b="1" lang="en-US" sz="3600" spc="-1" strike="noStrike">
                <a:solidFill>
                  <a:srgbClr val="ffffff"/>
                </a:solidFill>
                <a:latin typeface="Verdana"/>
                <a:ea typeface="Verdana"/>
              </a:rPr>
              <a:t>Identity Theft</a:t>
            </a:r>
            <a:endParaRPr b="0" lang="en-US" sz="3600" spc="-1" strike="noStrike">
              <a:latin typeface="Arial"/>
            </a:endParaRPr>
          </a:p>
        </p:txBody>
      </p:sp>
      <p:sp>
        <p:nvSpPr>
          <p:cNvPr id="843" name="Rectangle 5"/>
          <p:cNvSpPr/>
          <p:nvPr/>
        </p:nvSpPr>
        <p:spPr>
          <a:xfrm>
            <a:off x="319320" y="972000"/>
            <a:ext cx="4480200" cy="39733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400" spc="-1" strike="noStrike">
                <a:solidFill>
                  <a:srgbClr val="ffffff"/>
                </a:solidFill>
                <a:latin typeface="Arial"/>
                <a:ea typeface="DejaVu Sans"/>
              </a:rPr>
              <a:t>Identity i</a:t>
            </a:r>
            <a:r>
              <a:rPr b="0" lang="en-US" sz="1400" spc="-1" strike="noStrike">
                <a:solidFill>
                  <a:srgbClr val="ffffff"/>
                </a:solidFill>
                <a:latin typeface="Verdana"/>
                <a:ea typeface="Verdana"/>
              </a:rPr>
              <a:t>s a bunch of data entered telling who you are as a person such as:</a:t>
            </a:r>
            <a:endParaRPr b="0" lang="en-US" sz="1400" spc="-1" strike="noStrike">
              <a:latin typeface="Arial"/>
            </a:endParaRPr>
          </a:p>
          <a:p>
            <a:pPr marL="216000" indent="-216000">
              <a:lnSpc>
                <a:spcPct val="150000"/>
              </a:lnSpc>
              <a:buClr>
                <a:srgbClr val="ffffff"/>
              </a:buClr>
              <a:buSzPct val="45000"/>
              <a:buFont typeface="Wingdings" charset="2"/>
              <a:buChar char=""/>
            </a:pPr>
            <a:r>
              <a:rPr b="0" lang="en-US" sz="1400" spc="-1" strike="noStrike">
                <a:solidFill>
                  <a:srgbClr val="ffffff"/>
                </a:solidFill>
                <a:latin typeface="Verdana"/>
                <a:ea typeface="Verdana"/>
              </a:rPr>
              <a:t>Address </a:t>
            </a:r>
            <a:endParaRPr b="0" lang="en-US" sz="1400" spc="-1" strike="noStrike">
              <a:latin typeface="Arial"/>
            </a:endParaRPr>
          </a:p>
          <a:p>
            <a:pPr marL="216000" indent="-216000">
              <a:lnSpc>
                <a:spcPct val="150000"/>
              </a:lnSpc>
              <a:buClr>
                <a:srgbClr val="ffffff"/>
              </a:buClr>
              <a:buSzPct val="45000"/>
              <a:buFont typeface="Wingdings" charset="2"/>
              <a:buChar char=""/>
            </a:pPr>
            <a:r>
              <a:rPr b="0" lang="en-US" sz="1400" spc="-1" strike="noStrike">
                <a:solidFill>
                  <a:srgbClr val="ffffff"/>
                </a:solidFill>
                <a:latin typeface="Verdana"/>
                <a:ea typeface="Verdana"/>
              </a:rPr>
              <a:t>ID number</a:t>
            </a:r>
            <a:endParaRPr b="0" lang="en-US" sz="1400" spc="-1" strike="noStrike">
              <a:latin typeface="Arial"/>
            </a:endParaRPr>
          </a:p>
          <a:p>
            <a:pPr marL="216000" indent="-216000">
              <a:lnSpc>
                <a:spcPct val="150000"/>
              </a:lnSpc>
              <a:buClr>
                <a:srgbClr val="ffffff"/>
              </a:buClr>
              <a:buSzPct val="45000"/>
              <a:buFont typeface="Wingdings" charset="2"/>
              <a:buChar char=""/>
            </a:pPr>
            <a:r>
              <a:rPr b="0" lang="en-US" sz="1400" spc="-1" strike="noStrike">
                <a:solidFill>
                  <a:srgbClr val="ffffff"/>
                </a:solidFill>
                <a:latin typeface="Verdana"/>
                <a:ea typeface="Verdana"/>
              </a:rPr>
              <a:t>Passport number </a:t>
            </a:r>
            <a:endParaRPr b="0" lang="en-US" sz="1400" spc="-1" strike="noStrike">
              <a:latin typeface="Arial"/>
            </a:endParaRPr>
          </a:p>
          <a:p>
            <a:pPr marL="216000" indent="-216000">
              <a:lnSpc>
                <a:spcPct val="150000"/>
              </a:lnSpc>
              <a:buClr>
                <a:srgbClr val="ffffff"/>
              </a:buClr>
              <a:buSzPct val="45000"/>
              <a:buFont typeface="Wingdings" charset="2"/>
              <a:buChar char=""/>
            </a:pPr>
            <a:r>
              <a:rPr b="0" lang="en-US" sz="1400" spc="-1" strike="noStrike">
                <a:solidFill>
                  <a:srgbClr val="ffffff"/>
                </a:solidFill>
                <a:latin typeface="Verdana"/>
                <a:ea typeface="Verdana"/>
              </a:rPr>
              <a:t>Driver's license number …etc.</a:t>
            </a:r>
            <a:br>
              <a:rPr sz="1400"/>
            </a:br>
            <a:r>
              <a:rPr b="0" lang="en-US" sz="1400" spc="-1" strike="noStrike">
                <a:solidFill>
                  <a:srgbClr val="ffffff"/>
                </a:solidFill>
                <a:latin typeface="Arial"/>
                <a:ea typeface="DejaVu Sans"/>
              </a:rPr>
              <a:t> </a:t>
            </a:r>
            <a:endParaRPr b="0" lang="en-US" sz="1400" spc="-1" strike="noStrike">
              <a:latin typeface="Arial"/>
            </a:endParaRPr>
          </a:p>
          <a:p>
            <a:pPr>
              <a:lnSpc>
                <a:spcPct val="150000"/>
              </a:lnSpc>
              <a:buNone/>
            </a:pPr>
            <a:r>
              <a:rPr b="0" lang="en-US" sz="1800" spc="-1" strike="noStrike">
                <a:solidFill>
                  <a:srgbClr val="ffffff"/>
                </a:solidFill>
                <a:latin typeface="Arial"/>
                <a:ea typeface="DejaVu Sans"/>
              </a:rPr>
              <a:t>It’s all types of crime in which someone steals another person's personal or financial data in order to use them in fraud or deception.</a:t>
            </a:r>
            <a:endParaRPr b="0" lang="en-US" sz="1800" spc="-1" strike="noStrike">
              <a:latin typeface="Arial"/>
            </a:endParaRPr>
          </a:p>
        </p:txBody>
      </p:sp>
      <p:pic>
        <p:nvPicPr>
          <p:cNvPr id="844" name="Picture 12" descr=""/>
          <p:cNvPicPr/>
          <p:nvPr/>
        </p:nvPicPr>
        <p:blipFill>
          <a:blip r:embed="rId1"/>
          <a:stretch/>
        </p:blipFill>
        <p:spPr>
          <a:xfrm>
            <a:off x="4989600" y="1511280"/>
            <a:ext cx="4696560" cy="326556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45" name="Rectangle 50"/>
          <p:cNvSpPr/>
          <p:nvPr/>
        </p:nvSpPr>
        <p:spPr>
          <a:xfrm>
            <a:off x="1731960" y="1418400"/>
            <a:ext cx="6646320" cy="469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846" name="PlaceHolder 1"/>
          <p:cNvSpPr>
            <a:spLocks noGrp="1"/>
          </p:cNvSpPr>
          <p:nvPr>
            <p:ph/>
          </p:nvPr>
        </p:nvSpPr>
        <p:spPr>
          <a:xfrm>
            <a:off x="267120" y="280080"/>
            <a:ext cx="956340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2800" spc="-1" strike="noStrike">
                <a:solidFill>
                  <a:srgbClr val="ffffff"/>
                </a:solidFill>
                <a:latin typeface="Verdana"/>
                <a:ea typeface="Verdana"/>
              </a:rPr>
              <a:t>How Identity theft can happen to a person?</a:t>
            </a:r>
            <a:endParaRPr b="0" lang="en-US" sz="2800" spc="-1" strike="noStrike">
              <a:latin typeface="Arial"/>
            </a:endParaRPr>
          </a:p>
        </p:txBody>
      </p:sp>
      <p:grpSp>
        <p:nvGrpSpPr>
          <p:cNvPr id="847" name="Group 52"/>
          <p:cNvGrpSpPr/>
          <p:nvPr/>
        </p:nvGrpSpPr>
        <p:grpSpPr>
          <a:xfrm>
            <a:off x="1003680" y="1086480"/>
            <a:ext cx="1568520" cy="1332720"/>
            <a:chOff x="1003680" y="1086480"/>
            <a:chExt cx="1568520" cy="1332720"/>
          </a:xfrm>
        </p:grpSpPr>
        <p:grpSp>
          <p:nvGrpSpPr>
            <p:cNvPr id="848" name="Graphic 4"/>
            <p:cNvGrpSpPr/>
            <p:nvPr/>
          </p:nvGrpSpPr>
          <p:grpSpPr>
            <a:xfrm>
              <a:off x="1003680" y="1086480"/>
              <a:ext cx="1568520" cy="1233360"/>
              <a:chOff x="1003680" y="1086480"/>
              <a:chExt cx="1568520" cy="1233360"/>
            </a:xfrm>
          </p:grpSpPr>
          <p:sp>
            <p:nvSpPr>
              <p:cNvPr id="849" name="Freeform: Shape 21"/>
              <p:cNvSpPr/>
              <p:nvPr/>
            </p:nvSpPr>
            <p:spPr>
              <a:xfrm>
                <a:off x="1546920" y="2140920"/>
                <a:ext cx="465840" cy="174600"/>
              </a:xfrm>
              <a:custGeom>
                <a:avLst/>
                <a:gdLst/>
                <a:ah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rotWithShape="0">
                <a:gsLst>
                  <a:gs pos="0">
                    <a:srgbClr val="bfbfbf"/>
                  </a:gs>
                  <a:gs pos="100000">
                    <a:srgbClr val="d9d9d9"/>
                  </a:gs>
                </a:gsLst>
                <a:lin ang="16200000"/>
              </a:gradFill>
              <a:ln w="9525">
                <a:noFill/>
              </a:ln>
            </p:spPr>
            <p:style>
              <a:lnRef idx="0"/>
              <a:fillRef idx="0"/>
              <a:effectRef idx="0"/>
              <a:fontRef idx="minor"/>
            </p:style>
          </p:sp>
          <p:sp>
            <p:nvSpPr>
              <p:cNvPr id="850" name="Freeform: Shape 22"/>
              <p:cNvSpPr/>
              <p:nvPr/>
            </p:nvSpPr>
            <p:spPr>
              <a:xfrm>
                <a:off x="1003680" y="1086480"/>
                <a:ext cx="1568520" cy="1065960"/>
              </a:xfrm>
              <a:custGeom>
                <a:avLst/>
                <a:gdLst/>
                <a:ah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a:noFill/>
              </a:ln>
            </p:spPr>
            <p:style>
              <a:lnRef idx="0"/>
              <a:fillRef idx="0"/>
              <a:effectRef idx="0"/>
              <a:fontRef idx="minor"/>
            </p:style>
          </p:sp>
          <p:sp>
            <p:nvSpPr>
              <p:cNvPr id="851" name="Freeform: Shape 23"/>
              <p:cNvSpPr/>
              <p:nvPr/>
            </p:nvSpPr>
            <p:spPr>
              <a:xfrm>
                <a:off x="2354400" y="2139120"/>
                <a:ext cx="103320" cy="15480"/>
              </a:xfrm>
              <a:custGeom>
                <a:avLst/>
                <a:gdLst/>
                <a:ah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a:noFill/>
              </a:ln>
            </p:spPr>
            <p:style>
              <a:lnRef idx="0"/>
              <a:fillRef idx="0"/>
              <a:effectRef idx="0"/>
              <a:fontRef idx="minor"/>
            </p:style>
          </p:sp>
          <p:sp>
            <p:nvSpPr>
              <p:cNvPr id="852" name="Freeform: Shape 24"/>
              <p:cNvSpPr/>
              <p:nvPr/>
            </p:nvSpPr>
            <p:spPr>
              <a:xfrm>
                <a:off x="1011600" y="1095480"/>
                <a:ext cx="1550880" cy="933120"/>
              </a:xfrm>
              <a:custGeom>
                <a:avLst/>
                <a:gdLst/>
                <a:ah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a:noFill/>
              </a:ln>
            </p:spPr>
            <p:style>
              <a:lnRef idx="0"/>
              <a:fillRef idx="0"/>
              <a:effectRef idx="0"/>
              <a:fontRef idx="minor"/>
            </p:style>
          </p:sp>
          <p:sp>
            <p:nvSpPr>
              <p:cNvPr id="853" name="Freeform: Shape 25"/>
              <p:cNvSpPr/>
              <p:nvPr/>
            </p:nvSpPr>
            <p:spPr>
              <a:xfrm>
                <a:off x="1548000" y="2295360"/>
                <a:ext cx="465840" cy="24480"/>
              </a:xfrm>
              <a:custGeom>
                <a:avLst/>
                <a:gdLst/>
                <a:ah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a:noFill/>
              </a:ln>
            </p:spPr>
            <p:style>
              <a:lnRef idx="0"/>
              <a:fillRef idx="0"/>
              <a:effectRef idx="0"/>
              <a:fontRef idx="minor"/>
            </p:style>
          </p:sp>
          <p:sp>
            <p:nvSpPr>
              <p:cNvPr id="854" name="Freeform: Shape 26"/>
              <p:cNvSpPr/>
              <p:nvPr/>
            </p:nvSpPr>
            <p:spPr>
              <a:xfrm>
                <a:off x="1011600" y="2024640"/>
                <a:ext cx="1550880" cy="121320"/>
              </a:xfrm>
              <a:custGeom>
                <a:avLst/>
                <a:gdLst/>
                <a:ah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a:noFill/>
              </a:ln>
            </p:spPr>
            <p:style>
              <a:lnRef idx="0"/>
              <a:fillRef idx="0"/>
              <a:effectRef idx="0"/>
              <a:fontRef idx="minor"/>
            </p:style>
          </p:sp>
          <p:sp>
            <p:nvSpPr>
              <p:cNvPr id="855" name="Freeform: Shape 27"/>
              <p:cNvSpPr/>
              <p:nvPr/>
            </p:nvSpPr>
            <p:spPr>
              <a:xfrm>
                <a:off x="1068840" y="1163160"/>
                <a:ext cx="1437840" cy="810000"/>
              </a:xfrm>
              <a:custGeom>
                <a:avLst/>
                <a:gdLst/>
                <a:ahLst/>
                <a:rect l="l" t="t" r="r" b="b"/>
                <a:pathLst>
                  <a:path w="6586571" h="3763755">
                    <a:moveTo>
                      <a:pt x="30683" y="30683"/>
                    </a:moveTo>
                    <a:lnTo>
                      <a:pt x="6564071" y="30683"/>
                    </a:lnTo>
                    <a:lnTo>
                      <a:pt x="6564071" y="3753528"/>
                    </a:lnTo>
                    <a:lnTo>
                      <a:pt x="30683" y="3753528"/>
                    </a:lnTo>
                    <a:close/>
                  </a:path>
                </a:pathLst>
              </a:custGeom>
              <a:solidFill>
                <a:srgbClr val="f2f2f2"/>
              </a:solidFill>
              <a:ln w="9525">
                <a:noFill/>
              </a:ln>
            </p:spPr>
            <p:style>
              <a:lnRef idx="0"/>
              <a:fillRef idx="0"/>
              <a:effectRef idx="0"/>
              <a:fontRef idx="minor"/>
            </p:style>
          </p:sp>
          <p:sp>
            <p:nvSpPr>
              <p:cNvPr id="856" name="Freeform: Shape 28"/>
              <p:cNvSpPr/>
              <p:nvPr/>
            </p:nvSpPr>
            <p:spPr>
              <a:xfrm>
                <a:off x="1695960" y="1169640"/>
                <a:ext cx="810720" cy="803880"/>
              </a:xfrm>
              <a:custGeom>
                <a:avLst/>
                <a:gdLst/>
                <a:ah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a:noFill/>
              </a:ln>
            </p:spPr>
            <p:style>
              <a:lnRef idx="0"/>
              <a:fillRef idx="0"/>
              <a:effectRef idx="0"/>
              <a:fontRef idx="minor"/>
            </p:style>
          </p:sp>
        </p:grpSp>
        <p:grpSp>
          <p:nvGrpSpPr>
            <p:cNvPr id="857" name="Group 53"/>
            <p:cNvGrpSpPr/>
            <p:nvPr/>
          </p:nvGrpSpPr>
          <p:grpSpPr>
            <a:xfrm>
              <a:off x="2072160" y="1650240"/>
              <a:ext cx="385920" cy="768960"/>
              <a:chOff x="2072160" y="1650240"/>
              <a:chExt cx="385920" cy="768960"/>
            </a:xfrm>
          </p:grpSpPr>
          <p:sp>
            <p:nvSpPr>
              <p:cNvPr id="858" name="Freeform: Shape 29"/>
              <p:cNvSpPr/>
              <p:nvPr/>
            </p:nvSpPr>
            <p:spPr>
              <a:xfrm>
                <a:off x="2076120" y="1650240"/>
                <a:ext cx="381960" cy="768960"/>
              </a:xfrm>
              <a:custGeom>
                <a:avLst/>
                <a:gdLst/>
                <a:ah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chemeClr val="tx1">
                  <a:lumMod val="50000"/>
                  <a:lumOff val="50000"/>
                </a:schemeClr>
              </a:solidFill>
              <a:ln w="7898">
                <a:noFill/>
              </a:ln>
            </p:spPr>
            <p:style>
              <a:lnRef idx="0"/>
              <a:fillRef idx="0"/>
              <a:effectRef idx="0"/>
              <a:fontRef idx="minor"/>
            </p:style>
          </p:sp>
          <p:sp>
            <p:nvSpPr>
              <p:cNvPr id="859" name="Freeform: Shape 30"/>
              <p:cNvSpPr/>
              <p:nvPr/>
            </p:nvSpPr>
            <p:spPr>
              <a:xfrm>
                <a:off x="2077920" y="1654200"/>
                <a:ext cx="377640" cy="760320"/>
              </a:xfrm>
              <a:custGeom>
                <a:avLst/>
                <a:gdLst/>
                <a:ah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chemeClr val="tx1"/>
              </a:solidFill>
              <a:ln w="7898">
                <a:noFill/>
              </a:ln>
            </p:spPr>
            <p:style>
              <a:lnRef idx="0"/>
              <a:fillRef idx="0"/>
              <a:effectRef idx="0"/>
              <a:fontRef idx="minor"/>
            </p:style>
          </p:sp>
          <p:sp>
            <p:nvSpPr>
              <p:cNvPr id="860" name="Freeform: Shape 31"/>
              <p:cNvSpPr/>
              <p:nvPr/>
            </p:nvSpPr>
            <p:spPr>
              <a:xfrm>
                <a:off x="2098440" y="1674360"/>
                <a:ext cx="336960" cy="720360"/>
              </a:xfrm>
              <a:custGeom>
                <a:avLst/>
                <a:gdLst/>
                <a:ahLst/>
                <a:rect l="l" t="t" r="r" b="b"/>
                <a:pathLst>
                  <a:path w="2824676" h="6012111">
                    <a:moveTo>
                      <a:pt x="2505165" y="6012112"/>
                    </a:moveTo>
                    <a:lnTo>
                      <a:pt x="319512" y="6012112"/>
                    </a:lnTo>
                    <a:cubicBezTo>
                      <a:pt x="143044" y="6012112"/>
                      <a:pt x="0" y="5869068"/>
                      <a:pt x="0" y="5692600"/>
                    </a:cubicBezTo>
                    <a:lnTo>
                      <a:pt x="0" y="319512"/>
                    </a:lnTo>
                    <a:cubicBezTo>
                      <a:pt x="0" y="143044"/>
                      <a:pt x="143044" y="0"/>
                      <a:pt x="319512" y="0"/>
                    </a:cubicBezTo>
                    <a:lnTo>
                      <a:pt x="2505165" y="0"/>
                    </a:lnTo>
                    <a:cubicBezTo>
                      <a:pt x="2681633" y="0"/>
                      <a:pt x="2824677" y="143044"/>
                      <a:pt x="2824677" y="319512"/>
                    </a:cubicBezTo>
                    <a:lnTo>
                      <a:pt x="2824677" y="5692600"/>
                    </a:lnTo>
                    <a:cubicBezTo>
                      <a:pt x="2824677" y="5869068"/>
                      <a:pt x="2681633" y="6012112"/>
                      <a:pt x="2505165" y="6012112"/>
                    </a:cubicBezTo>
                    <a:close/>
                  </a:path>
                </a:pathLst>
              </a:custGeom>
              <a:solidFill>
                <a:srgbClr val="f2f2f2"/>
              </a:solidFill>
              <a:ln w="9525">
                <a:noFill/>
              </a:ln>
            </p:spPr>
            <p:style>
              <a:lnRef idx="0"/>
              <a:fillRef idx="0"/>
              <a:effectRef idx="0"/>
              <a:fontRef idx="minor"/>
            </p:style>
          </p:sp>
          <p:sp>
            <p:nvSpPr>
              <p:cNvPr id="861" name="Freeform: Shape 32"/>
              <p:cNvSpPr/>
              <p:nvPr/>
            </p:nvSpPr>
            <p:spPr>
              <a:xfrm>
                <a:off x="2173680" y="1662840"/>
                <a:ext cx="187200" cy="32400"/>
              </a:xfrm>
              <a:custGeom>
                <a:avLst/>
                <a:gdLst/>
                <a:ahLst/>
                <a:rect l="l" t="t" r="r" b="b"/>
                <a:pathLst>
                  <a:path w="1574192" h="285136">
                    <a:moveTo>
                      <a:pt x="1462039" y="285137"/>
                    </a:moveTo>
                    <a:lnTo>
                      <a:pt x="112154" y="285137"/>
                    </a:lnTo>
                    <a:cubicBezTo>
                      <a:pt x="50216" y="285137"/>
                      <a:pt x="0" y="234921"/>
                      <a:pt x="0" y="172983"/>
                    </a:cubicBezTo>
                    <a:lnTo>
                      <a:pt x="0" y="4435"/>
                    </a:lnTo>
                    <a:cubicBezTo>
                      <a:pt x="0" y="1980"/>
                      <a:pt x="1980" y="0"/>
                      <a:pt x="4435" y="0"/>
                    </a:cubicBezTo>
                    <a:lnTo>
                      <a:pt x="1569758" y="0"/>
                    </a:lnTo>
                    <a:cubicBezTo>
                      <a:pt x="1572213" y="0"/>
                      <a:pt x="1574193" y="1980"/>
                      <a:pt x="1574193" y="4435"/>
                    </a:cubicBezTo>
                    <a:lnTo>
                      <a:pt x="1574193" y="172983"/>
                    </a:lnTo>
                    <a:cubicBezTo>
                      <a:pt x="1574193" y="234921"/>
                      <a:pt x="1523977" y="285137"/>
                      <a:pt x="1462039" y="285137"/>
                    </a:cubicBezTo>
                    <a:close/>
                  </a:path>
                </a:pathLst>
              </a:custGeom>
              <a:solidFill>
                <a:schemeClr val="tx1"/>
              </a:solidFill>
              <a:ln w="7898">
                <a:noFill/>
              </a:ln>
            </p:spPr>
            <p:style>
              <a:lnRef idx="0"/>
              <a:fillRef idx="0"/>
              <a:effectRef idx="0"/>
              <a:fontRef idx="minor"/>
            </p:style>
          </p:sp>
          <p:sp>
            <p:nvSpPr>
              <p:cNvPr id="862" name="Freeform: Shape 33"/>
              <p:cNvSpPr/>
              <p:nvPr/>
            </p:nvSpPr>
            <p:spPr>
              <a:xfrm>
                <a:off x="2072160" y="1750320"/>
                <a:ext cx="2520" cy="25920"/>
              </a:xfrm>
              <a:custGeom>
                <a:avLst/>
                <a:gdLst/>
                <a:ahLst/>
                <a:rect l="l" t="t" r="r" b="b"/>
                <a:pathLst>
                  <a:path w="38889" h="235000">
                    <a:moveTo>
                      <a:pt x="0" y="211793"/>
                    </a:moveTo>
                    <a:lnTo>
                      <a:pt x="0" y="23207"/>
                    </a:lnTo>
                    <a:cubicBezTo>
                      <a:pt x="0" y="10376"/>
                      <a:pt x="10376" y="0"/>
                      <a:pt x="23207" y="0"/>
                    </a:cubicBezTo>
                    <a:lnTo>
                      <a:pt x="31048" y="0"/>
                    </a:lnTo>
                    <a:cubicBezTo>
                      <a:pt x="35404" y="0"/>
                      <a:pt x="38889" y="3485"/>
                      <a:pt x="38889" y="7841"/>
                    </a:cubicBezTo>
                    <a:lnTo>
                      <a:pt x="38889" y="227159"/>
                    </a:lnTo>
                    <a:cubicBezTo>
                      <a:pt x="38889" y="231515"/>
                      <a:pt x="35404" y="235000"/>
                      <a:pt x="31048" y="235000"/>
                    </a:cubicBezTo>
                    <a:lnTo>
                      <a:pt x="23207" y="235000"/>
                    </a:lnTo>
                    <a:cubicBezTo>
                      <a:pt x="10376" y="235000"/>
                      <a:pt x="0" y="224545"/>
                      <a:pt x="0" y="211793"/>
                    </a:cubicBezTo>
                    <a:close/>
                  </a:path>
                </a:pathLst>
              </a:custGeom>
              <a:solidFill>
                <a:schemeClr val="tx1">
                  <a:lumMod val="50000"/>
                  <a:lumOff val="50000"/>
                </a:schemeClr>
              </a:solidFill>
              <a:ln w="7898">
                <a:noFill/>
              </a:ln>
            </p:spPr>
            <p:style>
              <a:lnRef idx="0"/>
              <a:fillRef idx="0"/>
              <a:effectRef idx="0"/>
              <a:fontRef idx="minor"/>
            </p:style>
          </p:sp>
          <p:sp>
            <p:nvSpPr>
              <p:cNvPr id="863" name="Freeform: Shape 34"/>
              <p:cNvSpPr/>
              <p:nvPr/>
            </p:nvSpPr>
            <p:spPr>
              <a:xfrm>
                <a:off x="2072160" y="1875960"/>
                <a:ext cx="2520" cy="53280"/>
              </a:xfrm>
              <a:custGeom>
                <a:avLst/>
                <a:gdLst/>
                <a:ahLst/>
                <a:rect l="l" t="t" r="r" b="b"/>
                <a:pathLst>
                  <a:path w="38810" h="460416">
                    <a:moveTo>
                      <a:pt x="0" y="434755"/>
                    </a:moveTo>
                    <a:lnTo>
                      <a:pt x="0" y="25583"/>
                    </a:lnTo>
                    <a:cubicBezTo>
                      <a:pt x="0" y="11405"/>
                      <a:pt x="11485" y="0"/>
                      <a:pt x="25583" y="0"/>
                    </a:cubicBezTo>
                    <a:lnTo>
                      <a:pt x="28514" y="0"/>
                    </a:lnTo>
                    <a:cubicBezTo>
                      <a:pt x="34216" y="0"/>
                      <a:pt x="38810" y="4594"/>
                      <a:pt x="38810" y="10297"/>
                    </a:cubicBezTo>
                    <a:lnTo>
                      <a:pt x="38810" y="450120"/>
                    </a:lnTo>
                    <a:cubicBezTo>
                      <a:pt x="38810" y="455823"/>
                      <a:pt x="34216" y="460417"/>
                      <a:pt x="28514" y="460417"/>
                    </a:cubicBezTo>
                    <a:lnTo>
                      <a:pt x="25583" y="460417"/>
                    </a:lnTo>
                    <a:cubicBezTo>
                      <a:pt x="11485" y="460417"/>
                      <a:pt x="0" y="448932"/>
                      <a:pt x="0" y="434755"/>
                    </a:cubicBezTo>
                    <a:close/>
                  </a:path>
                </a:pathLst>
              </a:custGeom>
              <a:solidFill>
                <a:schemeClr val="tx1">
                  <a:lumMod val="50000"/>
                  <a:lumOff val="50000"/>
                </a:schemeClr>
              </a:solidFill>
              <a:ln w="7898">
                <a:noFill/>
              </a:ln>
            </p:spPr>
            <p:style>
              <a:lnRef idx="0"/>
              <a:fillRef idx="0"/>
              <a:effectRef idx="0"/>
              <a:fontRef idx="minor"/>
            </p:style>
          </p:sp>
          <p:grpSp>
            <p:nvGrpSpPr>
              <p:cNvPr id="864" name="Group 54"/>
              <p:cNvGrpSpPr/>
              <p:nvPr/>
            </p:nvGrpSpPr>
            <p:grpSpPr>
              <a:xfrm>
                <a:off x="2230560" y="1676880"/>
                <a:ext cx="72720" cy="11160"/>
                <a:chOff x="2230560" y="1676880"/>
                <a:chExt cx="72720" cy="11160"/>
              </a:xfrm>
            </p:grpSpPr>
            <p:sp>
              <p:nvSpPr>
                <p:cNvPr id="865" name="Freeform: Shape 35"/>
                <p:cNvSpPr/>
                <p:nvPr/>
              </p:nvSpPr>
              <p:spPr>
                <a:xfrm>
                  <a:off x="2230560" y="1680480"/>
                  <a:ext cx="51120" cy="3600"/>
                </a:xfrm>
                <a:custGeom>
                  <a:avLst/>
                  <a:gdLst/>
                  <a:ahLst/>
                  <a:rect l="l" t="t" r="r" b="b"/>
                  <a:pathLst>
                    <a:path w="442595" h="47047">
                      <a:moveTo>
                        <a:pt x="419072" y="47048"/>
                      </a:moveTo>
                      <a:lnTo>
                        <a:pt x="23524" y="47048"/>
                      </a:lnTo>
                      <a:cubicBezTo>
                        <a:pt x="10534" y="47048"/>
                        <a:pt x="0" y="36513"/>
                        <a:pt x="0" y="23524"/>
                      </a:cubicBezTo>
                      <a:lnTo>
                        <a:pt x="0" y="23524"/>
                      </a:lnTo>
                      <a:cubicBezTo>
                        <a:pt x="0" y="10534"/>
                        <a:pt x="10534" y="0"/>
                        <a:pt x="23524" y="0"/>
                      </a:cubicBezTo>
                      <a:lnTo>
                        <a:pt x="419072" y="0"/>
                      </a:lnTo>
                      <a:cubicBezTo>
                        <a:pt x="432062" y="0"/>
                        <a:pt x="442596" y="10534"/>
                        <a:pt x="442596" y="23524"/>
                      </a:cubicBezTo>
                      <a:lnTo>
                        <a:pt x="442596" y="23524"/>
                      </a:lnTo>
                      <a:cubicBezTo>
                        <a:pt x="442596" y="36513"/>
                        <a:pt x="432062" y="47048"/>
                        <a:pt x="419072" y="47048"/>
                      </a:cubicBezTo>
                      <a:close/>
                    </a:path>
                  </a:pathLst>
                </a:custGeom>
                <a:solidFill>
                  <a:schemeClr val="tx1">
                    <a:lumMod val="50000"/>
                    <a:lumOff val="50000"/>
                  </a:schemeClr>
                </a:solidFill>
                <a:ln w="7898">
                  <a:noFill/>
                </a:ln>
              </p:spPr>
              <p:style>
                <a:lnRef idx="0"/>
                <a:fillRef idx="0"/>
                <a:effectRef idx="0"/>
                <a:fontRef idx="minor"/>
              </p:style>
            </p:sp>
            <p:sp>
              <p:nvSpPr>
                <p:cNvPr id="866" name="Freeform: Shape 36"/>
                <p:cNvSpPr/>
                <p:nvPr/>
              </p:nvSpPr>
              <p:spPr>
                <a:xfrm>
                  <a:off x="2292480" y="1676880"/>
                  <a:ext cx="10800" cy="11160"/>
                </a:xfrm>
                <a:custGeom>
                  <a:avLst/>
                  <a:gdLst/>
                  <a:ahLst/>
                  <a:rect l="l" t="t" r="r" b="b"/>
                  <a:pathLst>
                    <a:path w="109460" h="109460">
                      <a:moveTo>
                        <a:pt x="109461" y="54730"/>
                      </a:moveTo>
                      <a:cubicBezTo>
                        <a:pt x="109461" y="84957"/>
                        <a:pt x="84957" y="109461"/>
                        <a:pt x="54730" y="109461"/>
                      </a:cubicBezTo>
                      <a:cubicBezTo>
                        <a:pt x="24504" y="109461"/>
                        <a:pt x="0" y="84957"/>
                        <a:pt x="0" y="54730"/>
                      </a:cubicBezTo>
                      <a:cubicBezTo>
                        <a:pt x="0" y="24504"/>
                        <a:pt x="24504" y="0"/>
                        <a:pt x="54730" y="0"/>
                      </a:cubicBezTo>
                      <a:cubicBezTo>
                        <a:pt x="84957" y="0"/>
                        <a:pt x="109461" y="24504"/>
                        <a:pt x="109461" y="54730"/>
                      </a:cubicBezTo>
                      <a:close/>
                    </a:path>
                  </a:pathLst>
                </a:custGeom>
                <a:solidFill>
                  <a:schemeClr val="tx1">
                    <a:lumMod val="50000"/>
                    <a:lumOff val="50000"/>
                  </a:schemeClr>
                </a:solidFill>
                <a:ln w="7898">
                  <a:noFill/>
                </a:ln>
              </p:spPr>
              <p:style>
                <a:lnRef idx="0"/>
                <a:fillRef idx="0"/>
                <a:effectRef idx="0"/>
                <a:fontRef idx="minor"/>
              </p:style>
            </p:sp>
          </p:grpSp>
          <p:sp>
            <p:nvSpPr>
              <p:cNvPr id="867" name="Freeform: Shape 37"/>
              <p:cNvSpPr/>
              <p:nvPr/>
            </p:nvSpPr>
            <p:spPr>
              <a:xfrm>
                <a:off x="2164320" y="1674360"/>
                <a:ext cx="271080" cy="720360"/>
              </a:xfrm>
              <a:custGeom>
                <a:avLst/>
                <a:gdLst/>
                <a:ahLst/>
                <a:rect l="l" t="t" r="r" b="b"/>
                <a:pathLst>
                  <a:path w="783139" h="2068405">
                    <a:moveTo>
                      <a:pt x="538137" y="0"/>
                    </a:moveTo>
                    <a:lnTo>
                      <a:pt x="673215" y="0"/>
                    </a:lnTo>
                    <a:cubicBezTo>
                      <a:pt x="733927" y="0"/>
                      <a:pt x="783139" y="49213"/>
                      <a:pt x="783139" y="109925"/>
                    </a:cubicBezTo>
                    <a:lnTo>
                      <a:pt x="783139" y="1958480"/>
                    </a:lnTo>
                    <a:cubicBezTo>
                      <a:pt x="783139" y="2019192"/>
                      <a:pt x="733927" y="2068405"/>
                      <a:pt x="673215" y="2068405"/>
                    </a:cubicBezTo>
                    <a:lnTo>
                      <a:pt x="0" y="2068405"/>
                    </a:lnTo>
                    <a:close/>
                  </a:path>
                </a:pathLst>
              </a:custGeom>
              <a:solidFill>
                <a:srgbClr val="999999">
                  <a:alpha val="10000"/>
                </a:srgbClr>
              </a:solidFill>
              <a:ln w="9525">
                <a:noFill/>
              </a:ln>
            </p:spPr>
            <p:style>
              <a:lnRef idx="0"/>
              <a:fillRef idx="0"/>
              <a:effectRef idx="0"/>
              <a:fontRef idx="minor"/>
            </p:style>
          </p:sp>
        </p:grpSp>
      </p:grpSp>
      <p:grpSp>
        <p:nvGrpSpPr>
          <p:cNvPr id="868" name="Group 55"/>
          <p:cNvGrpSpPr/>
          <p:nvPr/>
        </p:nvGrpSpPr>
        <p:grpSpPr>
          <a:xfrm>
            <a:off x="1282680" y="3029400"/>
            <a:ext cx="1010160" cy="1596600"/>
            <a:chOff x="1282680" y="3029400"/>
            <a:chExt cx="1010160" cy="1596600"/>
          </a:xfrm>
        </p:grpSpPr>
        <p:sp>
          <p:nvSpPr>
            <p:cNvPr id="869" name="Freeform: Shape 38"/>
            <p:cNvSpPr/>
            <p:nvPr/>
          </p:nvSpPr>
          <p:spPr>
            <a:xfrm>
              <a:off x="1282680" y="3042360"/>
              <a:ext cx="1010160" cy="1416960"/>
            </a:xfrm>
            <a:custGeom>
              <a:avLst/>
              <a:gdLst/>
              <a:ahLst/>
              <a:rect l="l" t="t" r="r" b="b"/>
              <a:pathLst>
                <a:path w="3556570" h="4984678">
                  <a:moveTo>
                    <a:pt x="3414445" y="4984679"/>
                  </a:moveTo>
                  <a:lnTo>
                    <a:pt x="142126" y="4984679"/>
                  </a:lnTo>
                  <a:cubicBezTo>
                    <a:pt x="63357" y="4984679"/>
                    <a:pt x="0" y="4921321"/>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323241"/>
            </a:solidFill>
            <a:ln w="8558">
              <a:noFill/>
            </a:ln>
          </p:spPr>
          <p:style>
            <a:lnRef idx="0"/>
            <a:fillRef idx="0"/>
            <a:effectRef idx="0"/>
            <a:fontRef idx="minor"/>
          </p:style>
        </p:sp>
        <p:sp>
          <p:nvSpPr>
            <p:cNvPr id="870" name="Freeform: Shape 39"/>
            <p:cNvSpPr/>
            <p:nvPr/>
          </p:nvSpPr>
          <p:spPr>
            <a:xfrm>
              <a:off x="1282680" y="3068280"/>
              <a:ext cx="1010160" cy="1416960"/>
            </a:xfrm>
            <a:custGeom>
              <a:avLst/>
              <a:gdLst/>
              <a:ahLst/>
              <a:rect l="l" t="t" r="r" b="b"/>
              <a:pathLst>
                <a:path w="3556570" h="4984678">
                  <a:moveTo>
                    <a:pt x="3414445" y="4984679"/>
                  </a:moveTo>
                  <a:lnTo>
                    <a:pt x="142126" y="4984679"/>
                  </a:lnTo>
                  <a:cubicBezTo>
                    <a:pt x="63357" y="4984679"/>
                    <a:pt x="0" y="4921322"/>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525074"/>
            </a:solidFill>
            <a:ln w="8558">
              <a:noFill/>
            </a:ln>
          </p:spPr>
          <p:style>
            <a:lnRef idx="0"/>
            <a:fillRef idx="0"/>
            <a:effectRef idx="0"/>
            <a:fontRef idx="minor"/>
          </p:style>
        </p:sp>
        <p:sp>
          <p:nvSpPr>
            <p:cNvPr id="871" name="Freeform: Shape 61"/>
            <p:cNvSpPr/>
            <p:nvPr/>
          </p:nvSpPr>
          <p:spPr>
            <a:xfrm>
              <a:off x="1392840" y="4488480"/>
              <a:ext cx="790560" cy="137520"/>
            </a:xfrm>
            <a:custGeom>
              <a:avLst/>
              <a:gdLst/>
              <a:ahLst/>
              <a:rect l="l" t="t" r="r" b="b"/>
              <a:pathLst>
                <a:path w="2785152" h="490591">
                  <a:moveTo>
                    <a:pt x="2682411" y="490591"/>
                  </a:moveTo>
                  <a:lnTo>
                    <a:pt x="101885" y="490591"/>
                  </a:lnTo>
                  <a:cubicBezTo>
                    <a:pt x="45377" y="490591"/>
                    <a:pt x="0" y="445213"/>
                    <a:pt x="0" y="388706"/>
                  </a:cubicBezTo>
                  <a:lnTo>
                    <a:pt x="0" y="0"/>
                  </a:lnTo>
                  <a:lnTo>
                    <a:pt x="2785152" y="0"/>
                  </a:lnTo>
                  <a:lnTo>
                    <a:pt x="2785152" y="388706"/>
                  </a:lnTo>
                  <a:cubicBezTo>
                    <a:pt x="2784296" y="445213"/>
                    <a:pt x="2738918" y="490591"/>
                    <a:pt x="2682411" y="490591"/>
                  </a:cubicBezTo>
                  <a:close/>
                </a:path>
              </a:pathLst>
            </a:custGeom>
            <a:solidFill>
              <a:srgbClr val="e2e7f4"/>
            </a:solidFill>
            <a:ln w="8558">
              <a:noFill/>
            </a:ln>
          </p:spPr>
          <p:style>
            <a:lnRef idx="0"/>
            <a:fillRef idx="0"/>
            <a:effectRef idx="0"/>
            <a:fontRef idx="minor"/>
          </p:style>
        </p:sp>
        <p:sp>
          <p:nvSpPr>
            <p:cNvPr id="872" name="Freeform: Shape 62"/>
            <p:cNvSpPr/>
            <p:nvPr/>
          </p:nvSpPr>
          <p:spPr>
            <a:xfrm>
              <a:off x="1418400" y="3029400"/>
              <a:ext cx="776520" cy="21600"/>
            </a:xfrm>
            <a:custGeom>
              <a:avLst/>
              <a:gdLst/>
              <a:ahLst/>
              <a:rect l="l" t="t" r="r" b="b"/>
              <a:pathLst>
                <a:path w="2736350" h="83905">
                  <a:moveTo>
                    <a:pt x="0" y="0"/>
                  </a:moveTo>
                  <a:lnTo>
                    <a:pt x="2736351" y="0"/>
                  </a:lnTo>
                  <a:lnTo>
                    <a:pt x="2736351" y="83906"/>
                  </a:lnTo>
                  <a:lnTo>
                    <a:pt x="0" y="83906"/>
                  </a:lnTo>
                  <a:close/>
                </a:path>
              </a:pathLst>
            </a:custGeom>
            <a:solidFill>
              <a:srgbClr val="b1c0e0"/>
            </a:solidFill>
            <a:ln w="8558">
              <a:noFill/>
            </a:ln>
          </p:spPr>
          <p:style>
            <a:lnRef idx="0"/>
            <a:fillRef idx="0"/>
            <a:effectRef idx="0"/>
            <a:fontRef idx="minor"/>
          </p:style>
        </p:sp>
        <p:sp>
          <p:nvSpPr>
            <p:cNvPr id="873" name="Freeform: Shape 63"/>
            <p:cNvSpPr/>
            <p:nvPr/>
          </p:nvSpPr>
          <p:spPr>
            <a:xfrm>
              <a:off x="1453320" y="3224520"/>
              <a:ext cx="626400" cy="109800"/>
            </a:xfrm>
            <a:custGeom>
              <a:avLst/>
              <a:gdLst/>
              <a:ahLst/>
              <a:rect l="l" t="t" r="r" b="b"/>
              <a:pathLst>
                <a:path w="2207490" h="391654">
                  <a:moveTo>
                    <a:pt x="112265" y="369013"/>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3"/>
                  </a:cubicBezTo>
                  <a:close/>
                </a:path>
              </a:pathLst>
            </a:custGeom>
            <a:solidFill>
              <a:srgbClr val="e7ebf6"/>
            </a:solidFill>
            <a:ln w="8558">
              <a:noFill/>
            </a:ln>
          </p:spPr>
          <p:style>
            <a:lnRef idx="0"/>
            <a:fillRef idx="0"/>
            <a:effectRef idx="0"/>
            <a:fontRef idx="minor"/>
          </p:style>
        </p:sp>
        <p:sp>
          <p:nvSpPr>
            <p:cNvPr id="874" name="Freeform: Shape 64"/>
            <p:cNvSpPr/>
            <p:nvPr/>
          </p:nvSpPr>
          <p:spPr>
            <a:xfrm>
              <a:off x="1373040" y="3183120"/>
              <a:ext cx="25200" cy="189000"/>
            </a:xfrm>
            <a:custGeom>
              <a:avLst/>
              <a:gdLst/>
              <a:ahLst/>
              <a:rect l="l" t="t" r="r" b="b"/>
              <a:pathLst>
                <a:path w="95091" h="670388">
                  <a:moveTo>
                    <a:pt x="93351" y="339047"/>
                  </a:moveTo>
                  <a:cubicBezTo>
                    <a:pt x="93351" y="435796"/>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w="8558">
              <a:noFill/>
            </a:ln>
          </p:spPr>
          <p:style>
            <a:lnRef idx="0"/>
            <a:fillRef idx="0"/>
            <a:effectRef idx="0"/>
            <a:fontRef idx="minor"/>
          </p:style>
        </p:sp>
        <p:sp>
          <p:nvSpPr>
            <p:cNvPr id="875" name="Freeform: Shape 65"/>
            <p:cNvSpPr/>
            <p:nvPr/>
          </p:nvSpPr>
          <p:spPr>
            <a:xfrm>
              <a:off x="2121120" y="3232080"/>
              <a:ext cx="96120" cy="96120"/>
            </a:xfrm>
            <a:custGeom>
              <a:avLst/>
              <a:gdLst/>
              <a:ahLst/>
              <a:rect l="l" t="t" r="r" b="b"/>
              <a:pathLst>
                <a:path w="345076" h="345040">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7128"/>
                    <a:pt x="269704" y="345040"/>
                    <a:pt x="173812" y="345040"/>
                  </a:cubicBezTo>
                  <a:close/>
                </a:path>
              </a:pathLst>
            </a:custGeom>
            <a:solidFill>
              <a:srgbClr val="d7e0f5"/>
            </a:solidFill>
            <a:ln w="8558">
              <a:noFill/>
            </a:ln>
          </p:spPr>
          <p:style>
            <a:lnRef idx="0"/>
            <a:fillRef idx="0"/>
            <a:effectRef idx="0"/>
            <a:fontRef idx="minor"/>
          </p:style>
        </p:sp>
        <p:sp>
          <p:nvSpPr>
            <p:cNvPr id="876" name="Freeform: Shape 66"/>
            <p:cNvSpPr/>
            <p:nvPr/>
          </p:nvSpPr>
          <p:spPr>
            <a:xfrm>
              <a:off x="1453320" y="3533760"/>
              <a:ext cx="626400" cy="109800"/>
            </a:xfrm>
            <a:custGeom>
              <a:avLst/>
              <a:gdLst/>
              <a:ahLst/>
              <a:rect l="l" t="t" r="r" b="b"/>
              <a:pathLst>
                <a:path w="2207490" h="391654">
                  <a:moveTo>
                    <a:pt x="112265" y="369014"/>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4"/>
                  </a:cubicBezTo>
                  <a:close/>
                </a:path>
              </a:pathLst>
            </a:custGeom>
            <a:solidFill>
              <a:srgbClr val="e7ebf6"/>
            </a:solidFill>
            <a:ln w="8558">
              <a:noFill/>
            </a:ln>
          </p:spPr>
          <p:style>
            <a:lnRef idx="0"/>
            <a:fillRef idx="0"/>
            <a:effectRef idx="0"/>
            <a:fontRef idx="minor"/>
          </p:style>
        </p:sp>
        <p:sp>
          <p:nvSpPr>
            <p:cNvPr id="877" name="Freeform: Shape 67"/>
            <p:cNvSpPr/>
            <p:nvPr/>
          </p:nvSpPr>
          <p:spPr>
            <a:xfrm>
              <a:off x="1373040" y="3492720"/>
              <a:ext cx="25200" cy="188640"/>
            </a:xfrm>
            <a:custGeom>
              <a:avLst/>
              <a:gdLst/>
              <a:ahLst/>
              <a:rect l="l" t="t" r="r" b="b"/>
              <a:pathLst>
                <a:path w="95091" h="670388">
                  <a:moveTo>
                    <a:pt x="93351" y="339047"/>
                  </a:moveTo>
                  <a:cubicBezTo>
                    <a:pt x="93351"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w="8558">
              <a:noFill/>
            </a:ln>
          </p:spPr>
          <p:style>
            <a:lnRef idx="0"/>
            <a:fillRef idx="0"/>
            <a:effectRef idx="0"/>
            <a:fontRef idx="minor"/>
          </p:style>
        </p:sp>
        <p:sp>
          <p:nvSpPr>
            <p:cNvPr id="878" name="Freeform: Shape 95"/>
            <p:cNvSpPr/>
            <p:nvPr/>
          </p:nvSpPr>
          <p:spPr>
            <a:xfrm>
              <a:off x="2121120" y="3541680"/>
              <a:ext cx="96120" cy="96120"/>
            </a:xfrm>
            <a:custGeom>
              <a:avLst/>
              <a:gdLst/>
              <a:ahLst/>
              <a:rect l="l" t="t" r="r" b="b"/>
              <a:pathLst>
                <a:path w="345076" h="345040">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6272"/>
                    <a:pt x="269704" y="344184"/>
                    <a:pt x="173812" y="345040"/>
                  </a:cubicBezTo>
                  <a:close/>
                </a:path>
              </a:pathLst>
            </a:custGeom>
            <a:solidFill>
              <a:srgbClr val="d7e0f5"/>
            </a:solidFill>
            <a:ln w="8558">
              <a:noFill/>
            </a:ln>
          </p:spPr>
          <p:style>
            <a:lnRef idx="0"/>
            <a:fillRef idx="0"/>
            <a:effectRef idx="0"/>
            <a:fontRef idx="minor"/>
          </p:style>
        </p:sp>
        <p:sp>
          <p:nvSpPr>
            <p:cNvPr id="879" name="Freeform: Shape 100"/>
            <p:cNvSpPr/>
            <p:nvPr/>
          </p:nvSpPr>
          <p:spPr>
            <a:xfrm>
              <a:off x="1465200" y="3880080"/>
              <a:ext cx="626040" cy="109440"/>
            </a:xfrm>
            <a:custGeom>
              <a:avLst/>
              <a:gdLst/>
              <a:ahLst/>
              <a:rect l="l" t="t" r="r" b="b"/>
              <a:pathLst>
                <a:path w="2207490" h="391654">
                  <a:moveTo>
                    <a:pt x="112264" y="369014"/>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4"/>
                  </a:cubicBezTo>
                  <a:close/>
                </a:path>
              </a:pathLst>
            </a:custGeom>
            <a:solidFill>
              <a:srgbClr val="e7ebf6"/>
            </a:solidFill>
            <a:ln w="8558">
              <a:noFill/>
            </a:ln>
          </p:spPr>
          <p:style>
            <a:lnRef idx="0"/>
            <a:fillRef idx="0"/>
            <a:effectRef idx="0"/>
            <a:fontRef idx="minor"/>
          </p:style>
        </p:sp>
        <p:sp>
          <p:nvSpPr>
            <p:cNvPr id="880" name="Freeform: Shape 101"/>
            <p:cNvSpPr/>
            <p:nvPr/>
          </p:nvSpPr>
          <p:spPr>
            <a:xfrm>
              <a:off x="1384560" y="3838680"/>
              <a:ext cx="25200" cy="188640"/>
            </a:xfrm>
            <a:custGeom>
              <a:avLst/>
              <a:gdLst/>
              <a:ahLst/>
              <a:rect l="l" t="t" r="r" b="b"/>
              <a:pathLst>
                <a:path w="95090" h="670388">
                  <a:moveTo>
                    <a:pt x="93352" y="339047"/>
                  </a:moveTo>
                  <a:cubicBezTo>
                    <a:pt x="93352"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40413"/>
                    <a:pt x="93352" y="239730"/>
                    <a:pt x="93352" y="339047"/>
                  </a:cubicBezTo>
                  <a:close/>
                </a:path>
              </a:pathLst>
            </a:custGeom>
            <a:solidFill>
              <a:srgbClr val="eeeded"/>
            </a:solidFill>
            <a:ln w="8558">
              <a:noFill/>
            </a:ln>
          </p:spPr>
          <p:style>
            <a:lnRef idx="0"/>
            <a:fillRef idx="0"/>
            <a:effectRef idx="0"/>
            <a:fontRef idx="minor"/>
          </p:style>
        </p:sp>
        <p:sp>
          <p:nvSpPr>
            <p:cNvPr id="881" name="Freeform: Shape 102"/>
            <p:cNvSpPr/>
            <p:nvPr/>
          </p:nvSpPr>
          <p:spPr>
            <a:xfrm>
              <a:off x="2132280" y="3887640"/>
              <a:ext cx="96120" cy="96120"/>
            </a:xfrm>
            <a:custGeom>
              <a:avLst/>
              <a:gdLst/>
              <a:ahLst/>
              <a:rect l="l" t="t" r="r" b="b"/>
              <a:pathLst>
                <a:path w="345109" h="345040">
                  <a:moveTo>
                    <a:pt x="173811" y="345040"/>
                  </a:moveTo>
                  <a:cubicBezTo>
                    <a:pt x="77064" y="345040"/>
                    <a:pt x="863" y="271409"/>
                    <a:pt x="7" y="177229"/>
                  </a:cubicBezTo>
                  <a:cubicBezTo>
                    <a:pt x="-849" y="75344"/>
                    <a:pt x="72783" y="856"/>
                    <a:pt x="172955" y="0"/>
                  </a:cubicBezTo>
                  <a:cubicBezTo>
                    <a:pt x="267991" y="0"/>
                    <a:pt x="344191" y="74487"/>
                    <a:pt x="345047" y="170380"/>
                  </a:cubicBezTo>
                  <a:cubicBezTo>
                    <a:pt x="347616" y="266272"/>
                    <a:pt x="270560" y="344184"/>
                    <a:pt x="173811" y="345040"/>
                  </a:cubicBezTo>
                  <a:close/>
                </a:path>
              </a:pathLst>
            </a:custGeom>
            <a:solidFill>
              <a:srgbClr val="d7e0f5"/>
            </a:solidFill>
            <a:ln w="8558">
              <a:noFill/>
            </a:ln>
          </p:spPr>
          <p:style>
            <a:lnRef idx="0"/>
            <a:fillRef idx="0"/>
            <a:effectRef idx="0"/>
            <a:fontRef idx="minor"/>
          </p:style>
        </p:sp>
        <p:sp>
          <p:nvSpPr>
            <p:cNvPr id="882" name="Freeform: Shape 103"/>
            <p:cNvSpPr/>
            <p:nvPr/>
          </p:nvSpPr>
          <p:spPr>
            <a:xfrm>
              <a:off x="1465200" y="4212000"/>
              <a:ext cx="626040" cy="109440"/>
            </a:xfrm>
            <a:custGeom>
              <a:avLst/>
              <a:gdLst/>
              <a:ahLst/>
              <a:rect l="l" t="t" r="r" b="b"/>
              <a:pathLst>
                <a:path w="2207490" h="391654">
                  <a:moveTo>
                    <a:pt x="112264" y="369013"/>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3"/>
                  </a:cubicBezTo>
                  <a:close/>
                </a:path>
              </a:pathLst>
            </a:custGeom>
            <a:solidFill>
              <a:srgbClr val="e7ebf6"/>
            </a:solidFill>
            <a:ln w="8558">
              <a:noFill/>
            </a:ln>
          </p:spPr>
          <p:style>
            <a:lnRef idx="0"/>
            <a:fillRef idx="0"/>
            <a:effectRef idx="0"/>
            <a:fontRef idx="minor"/>
          </p:style>
        </p:sp>
        <p:sp>
          <p:nvSpPr>
            <p:cNvPr id="883" name="Freeform: Shape 104"/>
            <p:cNvSpPr/>
            <p:nvPr/>
          </p:nvSpPr>
          <p:spPr>
            <a:xfrm>
              <a:off x="1384560" y="4170960"/>
              <a:ext cx="25200" cy="188640"/>
            </a:xfrm>
            <a:custGeom>
              <a:avLst/>
              <a:gdLst/>
              <a:ahLst/>
              <a:rect l="l" t="t" r="r" b="b"/>
              <a:pathLst>
                <a:path w="95090" h="670388">
                  <a:moveTo>
                    <a:pt x="93352" y="339047"/>
                  </a:moveTo>
                  <a:cubicBezTo>
                    <a:pt x="93352" y="435796"/>
                    <a:pt x="91639" y="532544"/>
                    <a:pt x="94208" y="629292"/>
                  </a:cubicBezTo>
                  <a:cubicBezTo>
                    <a:pt x="95064" y="666964"/>
                    <a:pt x="76228" y="670389"/>
                    <a:pt x="47118" y="670389"/>
                  </a:cubicBezTo>
                  <a:cubicBezTo>
                    <a:pt x="18008" y="670389"/>
                    <a:pt x="-828" y="668677"/>
                    <a:pt x="28" y="630149"/>
                  </a:cubicBezTo>
                  <a:cubicBezTo>
                    <a:pt x="1740" y="434083"/>
                    <a:pt x="1740" y="237162"/>
                    <a:pt x="28" y="41097"/>
                  </a:cubicBezTo>
                  <a:cubicBezTo>
                    <a:pt x="28" y="3425"/>
                    <a:pt x="16296" y="0"/>
                    <a:pt x="47118" y="0"/>
                  </a:cubicBezTo>
                  <a:cubicBezTo>
                    <a:pt x="76228" y="0"/>
                    <a:pt x="95920" y="1712"/>
                    <a:pt x="95064" y="40241"/>
                  </a:cubicBezTo>
                  <a:cubicBezTo>
                    <a:pt x="91639" y="139557"/>
                    <a:pt x="93352" y="239730"/>
                    <a:pt x="93352" y="339047"/>
                  </a:cubicBezTo>
                  <a:close/>
                </a:path>
              </a:pathLst>
            </a:custGeom>
            <a:solidFill>
              <a:srgbClr val="eeeded"/>
            </a:solidFill>
            <a:ln w="8558">
              <a:noFill/>
            </a:ln>
          </p:spPr>
          <p:style>
            <a:lnRef idx="0"/>
            <a:fillRef idx="0"/>
            <a:effectRef idx="0"/>
            <a:fontRef idx="minor"/>
          </p:style>
        </p:sp>
        <p:sp>
          <p:nvSpPr>
            <p:cNvPr id="884" name="Freeform: Shape 116"/>
            <p:cNvSpPr/>
            <p:nvPr/>
          </p:nvSpPr>
          <p:spPr>
            <a:xfrm>
              <a:off x="2132280" y="4219560"/>
              <a:ext cx="96120" cy="96120"/>
            </a:xfrm>
            <a:custGeom>
              <a:avLst/>
              <a:gdLst/>
              <a:ahLst/>
              <a:rect l="l" t="t" r="r" b="b"/>
              <a:pathLst>
                <a:path w="345109" h="345040">
                  <a:moveTo>
                    <a:pt x="173811" y="345041"/>
                  </a:moveTo>
                  <a:cubicBezTo>
                    <a:pt x="77064" y="345041"/>
                    <a:pt x="863" y="271409"/>
                    <a:pt x="7" y="177229"/>
                  </a:cubicBezTo>
                  <a:cubicBezTo>
                    <a:pt x="-849" y="75344"/>
                    <a:pt x="72783" y="856"/>
                    <a:pt x="172955" y="0"/>
                  </a:cubicBezTo>
                  <a:cubicBezTo>
                    <a:pt x="267991" y="0"/>
                    <a:pt x="344191" y="74488"/>
                    <a:pt x="345047" y="170380"/>
                  </a:cubicBezTo>
                  <a:cubicBezTo>
                    <a:pt x="347616" y="266272"/>
                    <a:pt x="270560" y="344184"/>
                    <a:pt x="173811" y="345041"/>
                  </a:cubicBezTo>
                  <a:close/>
                </a:path>
              </a:pathLst>
            </a:custGeom>
            <a:solidFill>
              <a:srgbClr val="d7e0f5"/>
            </a:solidFill>
            <a:ln w="8558">
              <a:noFill/>
            </a:ln>
          </p:spPr>
          <p:style>
            <a:lnRef idx="0"/>
            <a:fillRef idx="0"/>
            <a:effectRef idx="0"/>
            <a:fontRef idx="minor"/>
          </p:style>
        </p:sp>
      </p:grpSp>
      <p:grpSp>
        <p:nvGrpSpPr>
          <p:cNvPr id="885" name="Graphic 5"/>
          <p:cNvGrpSpPr/>
          <p:nvPr/>
        </p:nvGrpSpPr>
        <p:grpSpPr>
          <a:xfrm>
            <a:off x="4224600" y="2805120"/>
            <a:ext cx="1595520" cy="1833840"/>
            <a:chOff x="4224600" y="2805120"/>
            <a:chExt cx="1595520" cy="1833840"/>
          </a:xfrm>
        </p:grpSpPr>
        <p:sp>
          <p:nvSpPr>
            <p:cNvPr id="886" name="Freeform: Shape 117"/>
            <p:cNvSpPr/>
            <p:nvPr/>
          </p:nvSpPr>
          <p:spPr>
            <a:xfrm>
              <a:off x="4224600" y="2805120"/>
              <a:ext cx="1595520" cy="1718640"/>
            </a:xfrm>
            <a:custGeom>
              <a:avLst/>
              <a:gdLst/>
              <a:ah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a:noFill/>
            </a:ln>
          </p:spPr>
          <p:style>
            <a:lnRef idx="0"/>
            <a:fillRef idx="0"/>
            <a:effectRef idx="0"/>
            <a:fontRef idx="minor"/>
          </p:style>
        </p:sp>
        <p:sp>
          <p:nvSpPr>
            <p:cNvPr id="887" name="Freeform: Shape 118"/>
            <p:cNvSpPr/>
            <p:nvPr/>
          </p:nvSpPr>
          <p:spPr>
            <a:xfrm>
              <a:off x="4474080" y="3952800"/>
              <a:ext cx="1080720" cy="686160"/>
            </a:xfrm>
            <a:custGeom>
              <a:avLst/>
              <a:gdLst/>
              <a:ah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a:noFill/>
            </a:ln>
          </p:spPr>
          <p:style>
            <a:lnRef idx="0"/>
            <a:fillRef idx="0"/>
            <a:effectRef idx="0"/>
            <a:fontRef idx="minor"/>
          </p:style>
        </p:sp>
        <p:sp>
          <p:nvSpPr>
            <p:cNvPr id="888" name="Freeform: Shape 119"/>
            <p:cNvSpPr/>
            <p:nvPr/>
          </p:nvSpPr>
          <p:spPr>
            <a:xfrm>
              <a:off x="4516200" y="2805120"/>
              <a:ext cx="1004760" cy="670320"/>
            </a:xfrm>
            <a:custGeom>
              <a:avLst/>
              <a:gdLst/>
              <a:ah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a:noFill/>
            </a:ln>
          </p:spPr>
          <p:style>
            <a:lnRef idx="0"/>
            <a:fillRef idx="0"/>
            <a:effectRef idx="0"/>
            <a:fontRef idx="minor"/>
          </p:style>
        </p:sp>
        <p:sp>
          <p:nvSpPr>
            <p:cNvPr id="889" name="Freeform: Shape 120"/>
            <p:cNvSpPr/>
            <p:nvPr/>
          </p:nvSpPr>
          <p:spPr>
            <a:xfrm>
              <a:off x="4507560" y="4586400"/>
              <a:ext cx="1013400" cy="17640"/>
            </a:xfrm>
            <a:custGeom>
              <a:avLst/>
              <a:gdLst/>
              <a:ah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a:noFill/>
            </a:ln>
          </p:spPr>
          <p:style>
            <a:lnRef idx="0"/>
            <a:fillRef idx="0"/>
            <a:effectRef idx="0"/>
            <a:fontRef idx="minor"/>
          </p:style>
        </p:sp>
        <p:sp>
          <p:nvSpPr>
            <p:cNvPr id="890" name="Freeform: Shape 121"/>
            <p:cNvSpPr/>
            <p:nvPr/>
          </p:nvSpPr>
          <p:spPr>
            <a:xfrm>
              <a:off x="4772520" y="3407040"/>
              <a:ext cx="500040" cy="275400"/>
            </a:xfrm>
            <a:custGeom>
              <a:avLst/>
              <a:gdLst/>
              <a:ah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a:noFill/>
            </a:ln>
          </p:spPr>
          <p:style>
            <a:lnRef idx="0"/>
            <a:fillRef idx="0"/>
            <a:effectRef idx="0"/>
            <a:fontRef idx="minor"/>
          </p:style>
        </p:sp>
        <p:sp>
          <p:nvSpPr>
            <p:cNvPr id="891" name="Freeform: Shape 122"/>
            <p:cNvSpPr/>
            <p:nvPr/>
          </p:nvSpPr>
          <p:spPr>
            <a:xfrm>
              <a:off x="4842360" y="3332160"/>
              <a:ext cx="126000" cy="66240"/>
            </a:xfrm>
            <a:custGeom>
              <a:avLst/>
              <a:gdLst/>
              <a:ah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a:noFill/>
            </a:ln>
          </p:spPr>
          <p:style>
            <a:lnRef idx="0"/>
            <a:fillRef idx="0"/>
            <a:effectRef idx="0"/>
            <a:fontRef idx="minor"/>
          </p:style>
        </p:sp>
        <p:sp>
          <p:nvSpPr>
            <p:cNvPr id="892" name="Freeform: Shape 123"/>
            <p:cNvSpPr/>
            <p:nvPr/>
          </p:nvSpPr>
          <p:spPr>
            <a:xfrm>
              <a:off x="5076000" y="3333600"/>
              <a:ext cx="124920" cy="65520"/>
            </a:xfrm>
            <a:custGeom>
              <a:avLst/>
              <a:gdLst/>
              <a:ah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a:noFill/>
            </a:ln>
          </p:spPr>
          <p:style>
            <a:lnRef idx="0"/>
            <a:fillRef idx="0"/>
            <a:effectRef idx="0"/>
            <a:fontRef idx="minor"/>
          </p:style>
        </p:sp>
      </p:grpSp>
      <p:grpSp>
        <p:nvGrpSpPr>
          <p:cNvPr id="893" name="Group 56"/>
          <p:cNvGrpSpPr/>
          <p:nvPr/>
        </p:nvGrpSpPr>
        <p:grpSpPr>
          <a:xfrm>
            <a:off x="7566480" y="2655360"/>
            <a:ext cx="1643760" cy="1754280"/>
            <a:chOff x="7566480" y="2655360"/>
            <a:chExt cx="1643760" cy="1754280"/>
          </a:xfrm>
        </p:grpSpPr>
        <p:sp>
          <p:nvSpPr>
            <p:cNvPr id="894" name="Isosceles Triangle 8"/>
            <p:cNvSpPr/>
            <p:nvPr/>
          </p:nvSpPr>
          <p:spPr>
            <a:xfrm>
              <a:off x="7623720" y="2655360"/>
              <a:ext cx="1514160" cy="56808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895" name="Rectangle 51"/>
            <p:cNvSpPr/>
            <p:nvPr/>
          </p:nvSpPr>
          <p:spPr>
            <a:xfrm>
              <a:off x="7623720" y="3396960"/>
              <a:ext cx="1514160" cy="14112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896" name="Rectangle 52"/>
            <p:cNvSpPr/>
            <p:nvPr/>
          </p:nvSpPr>
          <p:spPr>
            <a:xfrm>
              <a:off x="7566480" y="4268520"/>
              <a:ext cx="1643760" cy="14112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897" name="Rectangle 53"/>
            <p:cNvSpPr/>
            <p:nvPr/>
          </p:nvSpPr>
          <p:spPr>
            <a:xfrm>
              <a:off x="7688160" y="4159440"/>
              <a:ext cx="1382760" cy="10656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grpSp>
          <p:nvGrpSpPr>
            <p:cNvPr id="898" name="Group 57"/>
            <p:cNvGrpSpPr/>
            <p:nvPr/>
          </p:nvGrpSpPr>
          <p:grpSpPr>
            <a:xfrm>
              <a:off x="7733160" y="3519720"/>
              <a:ext cx="1304280" cy="638280"/>
              <a:chOff x="7733160" y="3519720"/>
              <a:chExt cx="1304280" cy="638280"/>
            </a:xfrm>
          </p:grpSpPr>
          <p:sp>
            <p:nvSpPr>
              <p:cNvPr id="899" name="Rectangle 54"/>
              <p:cNvSpPr/>
              <p:nvPr/>
            </p:nvSpPr>
            <p:spPr>
              <a:xfrm>
                <a:off x="7733160" y="3519720"/>
                <a:ext cx="131760" cy="63828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00" name="Rectangle 71"/>
              <p:cNvSpPr/>
              <p:nvPr/>
            </p:nvSpPr>
            <p:spPr>
              <a:xfrm>
                <a:off x="8025840" y="3519720"/>
                <a:ext cx="132120" cy="63828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01" name="Rectangle 72"/>
              <p:cNvSpPr/>
              <p:nvPr/>
            </p:nvSpPr>
            <p:spPr>
              <a:xfrm>
                <a:off x="8319600" y="3519720"/>
                <a:ext cx="131760" cy="63828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02" name="Rectangle 73"/>
              <p:cNvSpPr/>
              <p:nvPr/>
            </p:nvSpPr>
            <p:spPr>
              <a:xfrm>
                <a:off x="8612640" y="3519720"/>
                <a:ext cx="131760" cy="63828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03" name="Rectangle 74"/>
              <p:cNvSpPr/>
              <p:nvPr/>
            </p:nvSpPr>
            <p:spPr>
              <a:xfrm>
                <a:off x="8906040" y="3519720"/>
                <a:ext cx="131400" cy="638280"/>
              </a:xfrm>
              <a:prstGeom prst="rect">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grpSp>
      </p:grpSp>
      <p:grpSp>
        <p:nvGrpSpPr>
          <p:cNvPr id="904" name="Group 58"/>
          <p:cNvGrpSpPr/>
          <p:nvPr/>
        </p:nvGrpSpPr>
        <p:grpSpPr>
          <a:xfrm>
            <a:off x="7555680" y="1225080"/>
            <a:ext cx="1757160" cy="946080"/>
            <a:chOff x="7555680" y="1225080"/>
            <a:chExt cx="1757160" cy="946080"/>
          </a:xfrm>
        </p:grpSpPr>
        <p:sp>
          <p:nvSpPr>
            <p:cNvPr id="905" name="Freeform 3"/>
            <p:cNvSpPr/>
            <p:nvPr/>
          </p:nvSpPr>
          <p:spPr>
            <a:xfrm flipH="1">
              <a:off x="7555320" y="1225080"/>
              <a:ext cx="1757160" cy="946080"/>
            </a:xfrm>
            <a:custGeom>
              <a:avLst/>
              <a:gdLst/>
              <a:ah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algn="ctr" blurRad="6336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Rounded Rectangle 2"/>
            <p:cNvSpPr/>
            <p:nvPr/>
          </p:nvSpPr>
          <p:spPr>
            <a:xfrm>
              <a:off x="8548560" y="1292040"/>
              <a:ext cx="250920" cy="250920"/>
            </a:xfrm>
            <a:custGeom>
              <a:avLst/>
              <a:gdLst/>
              <a:ah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07" name="Rounded Rectangle 3"/>
            <p:cNvSpPr/>
            <p:nvPr/>
          </p:nvSpPr>
          <p:spPr>
            <a:xfrm>
              <a:off x="8811360" y="1851120"/>
              <a:ext cx="250560" cy="250560"/>
            </a:xfrm>
            <a:custGeom>
              <a:avLst/>
              <a:gdLst/>
              <a:ah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08" name="Rounded Rectangle 4"/>
            <p:cNvSpPr/>
            <p:nvPr/>
          </p:nvSpPr>
          <p:spPr>
            <a:xfrm>
              <a:off x="7917120" y="1627200"/>
              <a:ext cx="250560" cy="250560"/>
            </a:xfrm>
            <a:custGeom>
              <a:avLst/>
              <a:gdLst/>
              <a:ah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09" name="TextBox 101"/>
            <p:cNvSpPr/>
            <p:nvPr/>
          </p:nvSpPr>
          <p:spPr>
            <a:xfrm>
              <a:off x="7768080" y="1873800"/>
              <a:ext cx="946080" cy="287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300" spc="-1" strike="noStrike">
                  <a:solidFill>
                    <a:srgbClr val="000000"/>
                  </a:solidFill>
                  <a:latin typeface="Verdana"/>
                  <a:ea typeface="Verdana"/>
                </a:rPr>
                <a:t>Internet</a:t>
              </a:r>
              <a:endParaRPr b="0" lang="en-US" sz="1300" spc="-1" strike="noStrike">
                <a:latin typeface="Arial"/>
              </a:endParaRPr>
            </a:p>
          </p:txBody>
        </p:sp>
      </p:grpSp>
      <p:grpSp>
        <p:nvGrpSpPr>
          <p:cNvPr id="910" name="Group 59"/>
          <p:cNvGrpSpPr/>
          <p:nvPr/>
        </p:nvGrpSpPr>
        <p:grpSpPr>
          <a:xfrm>
            <a:off x="2937960" y="1540800"/>
            <a:ext cx="1196640" cy="224640"/>
            <a:chOff x="2937960" y="1540800"/>
            <a:chExt cx="1196640" cy="224640"/>
          </a:xfrm>
        </p:grpSpPr>
        <p:sp>
          <p:nvSpPr>
            <p:cNvPr id="911" name="Isosceles Triangle 9"/>
            <p:cNvSpPr/>
            <p:nvPr/>
          </p:nvSpPr>
          <p:spPr>
            <a:xfrm rot="5400000">
              <a:off x="29379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12" name="Isosceles Triangle 10"/>
            <p:cNvSpPr/>
            <p:nvPr/>
          </p:nvSpPr>
          <p:spPr>
            <a:xfrm rot="5400000">
              <a:off x="34239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13" name="Isosceles Triangle 11"/>
            <p:cNvSpPr/>
            <p:nvPr/>
          </p:nvSpPr>
          <p:spPr>
            <a:xfrm rot="5400000">
              <a:off x="39099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grpSp>
      <p:grpSp>
        <p:nvGrpSpPr>
          <p:cNvPr id="914" name="Group 60"/>
          <p:cNvGrpSpPr/>
          <p:nvPr/>
        </p:nvGrpSpPr>
        <p:grpSpPr>
          <a:xfrm>
            <a:off x="5942160" y="1540800"/>
            <a:ext cx="1196640" cy="224640"/>
            <a:chOff x="5942160" y="1540800"/>
            <a:chExt cx="1196640" cy="224640"/>
          </a:xfrm>
        </p:grpSpPr>
        <p:sp>
          <p:nvSpPr>
            <p:cNvPr id="915" name="Isosceles Triangle 12"/>
            <p:cNvSpPr/>
            <p:nvPr/>
          </p:nvSpPr>
          <p:spPr>
            <a:xfrm rot="5400000">
              <a:off x="59421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16" name="Isosceles Triangle 13"/>
            <p:cNvSpPr/>
            <p:nvPr/>
          </p:nvSpPr>
          <p:spPr>
            <a:xfrm rot="5400000">
              <a:off x="64281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sp>
          <p:nvSpPr>
            <p:cNvPr id="917" name="Isosceles Triangle 14"/>
            <p:cNvSpPr/>
            <p:nvPr/>
          </p:nvSpPr>
          <p:spPr>
            <a:xfrm rot="5400000">
              <a:off x="6914160" y="1540800"/>
              <a:ext cx="224640" cy="224640"/>
            </a:xfrm>
            <a:prstGeom prst="triangle">
              <a:avLst>
                <a:gd name="adj" fmla="val 50000"/>
              </a:avLst>
            </a:prstGeom>
            <a:solidFill>
              <a:srgbClr val="196491"/>
            </a:solidFill>
            <a:ln>
              <a:noFill/>
            </a:ln>
          </p:spPr>
          <p:style>
            <a:lnRef idx="2">
              <a:schemeClr val="accent1">
                <a:shade val="50000"/>
              </a:schemeClr>
            </a:lnRef>
            <a:fillRef idx="1">
              <a:schemeClr val="accent1"/>
            </a:fillRef>
            <a:effectRef idx="0">
              <a:schemeClr val="accent1"/>
            </a:effectRef>
            <a:fontRef idx="minor"/>
          </p:style>
        </p:sp>
      </p:grpSp>
      <p:sp>
        <p:nvSpPr>
          <p:cNvPr id="918" name="Freeform: Shape 124"/>
          <p:cNvSpPr/>
          <p:nvPr/>
        </p:nvSpPr>
        <p:spPr>
          <a:xfrm>
            <a:off x="2418120" y="2281680"/>
            <a:ext cx="1998720" cy="883440"/>
          </a:xfrm>
          <a:custGeom>
            <a:avLst/>
            <a:gdLst/>
            <a:ahLst/>
            <a:rect l="l" t="t" r="r" b="b"/>
            <a:pathLst>
              <a:path w="2420983" h="1071154">
                <a:moveTo>
                  <a:pt x="0" y="1071154"/>
                </a:moveTo>
                <a:lnTo>
                  <a:pt x="2420983" y="0"/>
                </a:lnTo>
                <a:lnTo>
                  <a:pt x="1654629" y="8708"/>
                </a:lnTo>
                <a:lnTo>
                  <a:pt x="1654629" y="8708"/>
                </a:lnTo>
              </a:path>
            </a:pathLst>
          </a:custGeom>
          <a:noFill/>
          <a:ln>
            <a:solidFill>
              <a:srgbClr val="196491"/>
            </a:solidFill>
            <a:tailEnd len="med" type="triangle" w="med"/>
          </a:ln>
        </p:spPr>
        <p:style>
          <a:lnRef idx="2">
            <a:schemeClr val="accent1">
              <a:shade val="50000"/>
            </a:schemeClr>
          </a:lnRef>
          <a:fillRef idx="1">
            <a:schemeClr val="accent1"/>
          </a:fillRef>
          <a:effectRef idx="0">
            <a:schemeClr val="accent1"/>
          </a:effectRef>
          <a:fontRef idx="minor"/>
        </p:style>
      </p:sp>
      <p:sp>
        <p:nvSpPr>
          <p:cNvPr id="919" name="Freeform: Shape 125"/>
          <p:cNvSpPr/>
          <p:nvPr/>
        </p:nvSpPr>
        <p:spPr>
          <a:xfrm flipH="1">
            <a:off x="5653080" y="2281680"/>
            <a:ext cx="1999080" cy="883440"/>
          </a:xfrm>
          <a:custGeom>
            <a:avLst/>
            <a:gdLst/>
            <a:ahLst/>
            <a:rect l="l" t="t" r="r" b="b"/>
            <a:pathLst>
              <a:path w="2420983" h="1071154">
                <a:moveTo>
                  <a:pt x="0" y="1071154"/>
                </a:moveTo>
                <a:lnTo>
                  <a:pt x="2420983" y="0"/>
                </a:lnTo>
                <a:lnTo>
                  <a:pt x="1654629" y="8708"/>
                </a:lnTo>
                <a:lnTo>
                  <a:pt x="1654629" y="8708"/>
                </a:lnTo>
              </a:path>
            </a:pathLst>
          </a:custGeom>
          <a:noFill/>
          <a:ln>
            <a:solidFill>
              <a:srgbClr val="196491"/>
            </a:solidFill>
            <a:tailEnd len="med" type="triangle" w="med"/>
          </a:ln>
        </p:spPr>
        <p:style>
          <a:lnRef idx="2">
            <a:schemeClr val="accent1">
              <a:shade val="50000"/>
            </a:schemeClr>
          </a:lnRef>
          <a:fillRef idx="1">
            <a:schemeClr val="accent1"/>
          </a:fillRef>
          <a:effectRef idx="0">
            <a:schemeClr val="accent1"/>
          </a:effectRef>
          <a:fontRef idx="minor"/>
        </p:style>
      </p:sp>
      <p:sp>
        <p:nvSpPr>
          <p:cNvPr id="920" name="TextBox 107"/>
          <p:cNvSpPr/>
          <p:nvPr/>
        </p:nvSpPr>
        <p:spPr>
          <a:xfrm>
            <a:off x="421200" y="4342680"/>
            <a:ext cx="3017520" cy="1221840"/>
          </a:xfrm>
          <a:prstGeom prst="rect">
            <a:avLst/>
          </a:prstGeom>
          <a:noFill/>
          <a:ln w="0">
            <a:noFill/>
          </a:ln>
        </p:spPr>
        <p:style>
          <a:lnRef idx="0"/>
          <a:fillRef idx="0"/>
          <a:effectRef idx="0"/>
          <a:fontRef idx="minor"/>
        </p:style>
        <p:txBody>
          <a:bodyPr lIns="90000" rIns="90000" tIns="45000" bIns="45000" anchor="ctr">
            <a:spAutoFit/>
          </a:bodyPr>
          <a:p>
            <a:pPr algn="ctr">
              <a:lnSpc>
                <a:spcPts val="4459"/>
              </a:lnSpc>
              <a:buNone/>
            </a:pPr>
            <a:r>
              <a:rPr b="1" lang="en-US" sz="1800" spc="-1" strike="noStrike">
                <a:solidFill>
                  <a:srgbClr val="ffffff"/>
                </a:solidFill>
                <a:latin typeface="Verdana"/>
                <a:ea typeface="Verdana"/>
              </a:rPr>
              <a:t>Receive applications for credit cards</a:t>
            </a:r>
            <a:endParaRPr b="0" lang="en-US" sz="1800" spc="-1" strike="noStrike">
              <a:latin typeface="Arial"/>
            </a:endParaRPr>
          </a:p>
        </p:txBody>
      </p:sp>
      <p:sp>
        <p:nvSpPr>
          <p:cNvPr id="921" name="TextBox 108"/>
          <p:cNvSpPr/>
          <p:nvPr/>
        </p:nvSpPr>
        <p:spPr>
          <a:xfrm>
            <a:off x="4083480" y="4718880"/>
            <a:ext cx="2025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Verdana"/>
                <a:ea typeface="Verdana"/>
              </a:rPr>
              <a:t>Hackers</a:t>
            </a:r>
            <a:endParaRPr b="0" lang="en-US" sz="2400" spc="-1" strike="noStrike">
              <a:latin typeface="Arial"/>
            </a:endParaRPr>
          </a:p>
        </p:txBody>
      </p:sp>
      <p:sp>
        <p:nvSpPr>
          <p:cNvPr id="922" name="TextBox 109"/>
          <p:cNvSpPr/>
          <p:nvPr/>
        </p:nvSpPr>
        <p:spPr>
          <a:xfrm>
            <a:off x="7052400" y="4246920"/>
            <a:ext cx="2800080" cy="1222200"/>
          </a:xfrm>
          <a:prstGeom prst="rect">
            <a:avLst/>
          </a:prstGeom>
          <a:noFill/>
          <a:ln w="0">
            <a:noFill/>
          </a:ln>
        </p:spPr>
        <p:style>
          <a:lnRef idx="0"/>
          <a:fillRef idx="0"/>
          <a:effectRef idx="0"/>
          <a:fontRef idx="minor"/>
        </p:style>
        <p:txBody>
          <a:bodyPr lIns="90000" rIns="90000" tIns="45000" bIns="45000" anchor="t">
            <a:spAutoFit/>
          </a:bodyPr>
          <a:p>
            <a:pPr algn="ctr">
              <a:lnSpc>
                <a:spcPts val="4459"/>
              </a:lnSpc>
              <a:buNone/>
            </a:pPr>
            <a:r>
              <a:rPr b="1" lang="en-US" sz="1800" spc="-1" strike="noStrike">
                <a:solidFill>
                  <a:srgbClr val="ffffff"/>
                </a:solidFill>
                <a:latin typeface="Verdana"/>
                <a:ea typeface="Verdana"/>
              </a:rPr>
              <a:t>In public places (shoulder surfing)</a:t>
            </a:r>
            <a:endParaRPr b="0" lang="en-US" sz="1800" spc="-1" strike="noStrike">
              <a:latin typeface="Arial"/>
            </a:endParaRPr>
          </a:p>
        </p:txBody>
      </p:sp>
      <p:grpSp>
        <p:nvGrpSpPr>
          <p:cNvPr id="923" name="Graphic 6"/>
          <p:cNvGrpSpPr/>
          <p:nvPr/>
        </p:nvGrpSpPr>
        <p:grpSpPr>
          <a:xfrm>
            <a:off x="4632840" y="1031760"/>
            <a:ext cx="929520" cy="1194120"/>
            <a:chOff x="4632840" y="1031760"/>
            <a:chExt cx="929520" cy="1194120"/>
          </a:xfrm>
        </p:grpSpPr>
        <p:sp>
          <p:nvSpPr>
            <p:cNvPr id="924" name="Freeform: Shape 126"/>
            <p:cNvSpPr/>
            <p:nvPr/>
          </p:nvSpPr>
          <p:spPr>
            <a:xfrm>
              <a:off x="4632840" y="1031760"/>
              <a:ext cx="929520" cy="1194120"/>
            </a:xfrm>
            <a:custGeom>
              <a:avLst/>
              <a:gdLst/>
              <a:ah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a:solidFill>
                <a:srgbClr val="196491"/>
              </a:solidFill>
              <a:miter/>
            </a:ln>
          </p:spPr>
          <p:style>
            <a:lnRef idx="0"/>
            <a:fillRef idx="0"/>
            <a:effectRef idx="0"/>
            <a:fontRef idx="minor"/>
          </p:style>
        </p:sp>
        <p:sp>
          <p:nvSpPr>
            <p:cNvPr id="925" name="Freeform: Shape 127"/>
            <p:cNvSpPr/>
            <p:nvPr/>
          </p:nvSpPr>
          <p:spPr>
            <a:xfrm>
              <a:off x="4679640" y="1087920"/>
              <a:ext cx="838080" cy="1076400"/>
            </a:xfrm>
            <a:custGeom>
              <a:avLst/>
              <a:gdLst/>
              <a:ah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a:noFill/>
            </a:ln>
          </p:spPr>
          <p:style>
            <a:lnRef idx="0"/>
            <a:fillRef idx="0"/>
            <a:effectRef idx="0"/>
            <a:fontRef idx="minor"/>
          </p:style>
        </p:sp>
        <p:sp>
          <p:nvSpPr>
            <p:cNvPr id="926" name="Freeform: Shape 128"/>
            <p:cNvSpPr/>
            <p:nvPr/>
          </p:nvSpPr>
          <p:spPr>
            <a:xfrm>
              <a:off x="4921200" y="1573920"/>
              <a:ext cx="341640" cy="313920"/>
            </a:xfrm>
            <a:custGeom>
              <a:avLst/>
              <a:gdLst/>
              <a:ah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a:noFill/>
            </a:ln>
          </p:spPr>
          <p:style>
            <a:lnRef idx="0"/>
            <a:fillRef idx="0"/>
            <a:effectRef idx="0"/>
            <a:fontRef idx="minor"/>
          </p:style>
        </p:sp>
        <p:sp>
          <p:nvSpPr>
            <p:cNvPr id="927" name="Freeform: Shape 129"/>
            <p:cNvSpPr/>
            <p:nvPr/>
          </p:nvSpPr>
          <p:spPr>
            <a:xfrm>
              <a:off x="4965840" y="1331640"/>
              <a:ext cx="256680" cy="217800"/>
            </a:xfrm>
            <a:custGeom>
              <a:avLst/>
              <a:gdLst/>
              <a:ah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a:noFill/>
            </a:ln>
          </p:spPr>
          <p:style>
            <a:lnRef idx="0"/>
            <a:fillRef idx="0"/>
            <a:effectRef idx="0"/>
            <a:fontRef idx="minor"/>
          </p:style>
        </p:sp>
        <p:sp>
          <p:nvSpPr>
            <p:cNvPr id="928" name="Freeform: Shape 130"/>
            <p:cNvSpPr/>
            <p:nvPr/>
          </p:nvSpPr>
          <p:spPr>
            <a:xfrm>
              <a:off x="5058720" y="1650600"/>
              <a:ext cx="68400" cy="136800"/>
            </a:xfrm>
            <a:custGeom>
              <a:avLst/>
              <a:gdLst/>
              <a:ah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a:noFill/>
            </a:ln>
          </p:spPr>
          <p:style>
            <a:lnRef idx="0"/>
            <a:fillRef idx="0"/>
            <a:effectRef idx="0"/>
            <a:fontRef idx="minor"/>
          </p:style>
        </p:sp>
      </p:grpSp>
      <p:sp>
        <p:nvSpPr>
          <p:cNvPr id="929" name="TextBox 110"/>
          <p:cNvSpPr/>
          <p:nvPr/>
        </p:nvSpPr>
        <p:spPr>
          <a:xfrm>
            <a:off x="740520" y="1274400"/>
            <a:ext cx="190944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800" spc="-1" strike="noStrike">
                <a:solidFill>
                  <a:srgbClr val="000000"/>
                </a:solidFill>
                <a:latin typeface="Verdana"/>
                <a:ea typeface="Verdana"/>
              </a:rPr>
              <a:t>SPAM</a:t>
            </a:r>
            <a:endParaRPr b="0" lang="en-US" sz="2800" spc="-1" strike="noStrike">
              <a:latin typeface="Arial"/>
            </a:endParaRPr>
          </a:p>
        </p:txBody>
      </p:sp>
      <p:sp>
        <p:nvSpPr>
          <p:cNvPr id="930" name="Rounded Rectangle 5"/>
          <p:cNvSpPr/>
          <p:nvPr/>
        </p:nvSpPr>
        <p:spPr>
          <a:xfrm>
            <a:off x="8251200" y="1606680"/>
            <a:ext cx="268200" cy="272880"/>
          </a:xfrm>
          <a:custGeom>
            <a:avLst/>
            <a:gdLst/>
            <a:ah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31" name="Rounded Rectangle 6"/>
          <p:cNvSpPr/>
          <p:nvPr/>
        </p:nvSpPr>
        <p:spPr>
          <a:xfrm>
            <a:off x="8834040" y="1563120"/>
            <a:ext cx="222840" cy="245520"/>
          </a:xfrm>
          <a:custGeom>
            <a:avLst/>
            <a:gdLst/>
            <a:ah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32" name="Freeform 4"/>
          <p:cNvSpPr/>
          <p:nvPr/>
        </p:nvSpPr>
        <p:spPr>
          <a:xfrm>
            <a:off x="2143440" y="1742400"/>
            <a:ext cx="259200" cy="638280"/>
          </a:xfrm>
          <a:custGeom>
            <a:avLst/>
            <a:gdLst/>
            <a:ah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3" name="Group 43"/>
          <p:cNvGrpSpPr/>
          <p:nvPr/>
        </p:nvGrpSpPr>
        <p:grpSpPr>
          <a:xfrm>
            <a:off x="5399280" y="1958400"/>
            <a:ext cx="4582800" cy="3474720"/>
            <a:chOff x="5399280" y="1958400"/>
            <a:chExt cx="4582800" cy="3474720"/>
          </a:xfrm>
        </p:grpSpPr>
        <p:grpSp>
          <p:nvGrpSpPr>
            <p:cNvPr id="934" name="Group 44"/>
            <p:cNvGrpSpPr/>
            <p:nvPr/>
          </p:nvGrpSpPr>
          <p:grpSpPr>
            <a:xfrm>
              <a:off x="5399280" y="3571560"/>
              <a:ext cx="2584440" cy="1674000"/>
              <a:chOff x="5399280" y="3571560"/>
              <a:chExt cx="2584440" cy="1674000"/>
            </a:xfrm>
          </p:grpSpPr>
          <p:sp>
            <p:nvSpPr>
              <p:cNvPr id="935" name="Freeform: Shape 59"/>
              <p:cNvSpPr/>
              <p:nvPr/>
            </p:nvSpPr>
            <p:spPr>
              <a:xfrm>
                <a:off x="5399280" y="3571560"/>
                <a:ext cx="2584440" cy="1674000"/>
              </a:xfrm>
              <a:custGeom>
                <a:avLst/>
                <a:gdLst/>
                <a:ah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a:noFill/>
              </a:ln>
            </p:spPr>
            <p:style>
              <a:lnRef idx="0"/>
              <a:fillRef idx="0"/>
              <a:effectRef idx="0"/>
              <a:fontRef idx="minor"/>
            </p:style>
          </p:sp>
          <p:sp>
            <p:nvSpPr>
              <p:cNvPr id="936" name="Freeform: Shape 60"/>
              <p:cNvSpPr/>
              <p:nvPr/>
            </p:nvSpPr>
            <p:spPr>
              <a:xfrm>
                <a:off x="5513400" y="3678120"/>
                <a:ext cx="1251720" cy="1194840"/>
              </a:xfrm>
              <a:custGeom>
                <a:avLst/>
                <a:gdLst/>
                <a:ah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a:noFill/>
              </a:ln>
            </p:spPr>
            <p:style>
              <a:lnRef idx="0"/>
              <a:fillRef idx="0"/>
              <a:effectRef idx="0"/>
              <a:fontRef idx="minor"/>
            </p:style>
          </p:sp>
          <p:sp>
            <p:nvSpPr>
              <p:cNvPr id="937" name="Freeform: Shape 68"/>
              <p:cNvSpPr/>
              <p:nvPr/>
            </p:nvSpPr>
            <p:spPr>
              <a:xfrm>
                <a:off x="5513040" y="3696840"/>
                <a:ext cx="1083960" cy="1176120"/>
              </a:xfrm>
              <a:custGeom>
                <a:avLst/>
                <a:gdLst/>
                <a:ah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a:noFill/>
              </a:ln>
            </p:spPr>
            <p:style>
              <a:lnRef idx="0"/>
              <a:fillRef idx="0"/>
              <a:effectRef idx="0"/>
              <a:fontRef idx="minor"/>
            </p:style>
          </p:sp>
          <p:sp>
            <p:nvSpPr>
              <p:cNvPr id="938" name="Freeform: Shape 69"/>
              <p:cNvSpPr/>
              <p:nvPr/>
            </p:nvSpPr>
            <p:spPr>
              <a:xfrm>
                <a:off x="5825520" y="5049000"/>
                <a:ext cx="1524240" cy="181080"/>
              </a:xfrm>
              <a:custGeom>
                <a:avLst/>
                <a:gdLst/>
                <a:ah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a:noFill/>
              </a:ln>
            </p:spPr>
            <p:style>
              <a:lnRef idx="0"/>
              <a:fillRef idx="0"/>
              <a:effectRef idx="0"/>
              <a:fontRef idx="minor"/>
            </p:style>
          </p:sp>
          <p:sp>
            <p:nvSpPr>
              <p:cNvPr id="939" name="Freeform: Shape 70"/>
              <p:cNvSpPr/>
              <p:nvPr/>
            </p:nvSpPr>
            <p:spPr>
              <a:xfrm>
                <a:off x="5429520" y="3634200"/>
                <a:ext cx="458280" cy="1359720"/>
              </a:xfrm>
              <a:custGeom>
                <a:avLst/>
                <a:gdLst/>
                <a:ah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a:noFill/>
              </a:ln>
            </p:spPr>
            <p:style>
              <a:lnRef idx="0"/>
              <a:fillRef idx="0"/>
              <a:effectRef idx="0"/>
              <a:fontRef idx="minor"/>
            </p:style>
          </p:sp>
          <p:sp>
            <p:nvSpPr>
              <p:cNvPr id="940" name="Freeform: Shape 71"/>
              <p:cNvSpPr/>
              <p:nvPr/>
            </p:nvSpPr>
            <p:spPr>
              <a:xfrm>
                <a:off x="6102720" y="4758840"/>
                <a:ext cx="572760" cy="234720"/>
              </a:xfrm>
              <a:custGeom>
                <a:avLst/>
                <a:gdLst/>
                <a:ah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a:noFill/>
              </a:ln>
            </p:spPr>
            <p:style>
              <a:lnRef idx="0"/>
              <a:fillRef idx="0"/>
              <a:effectRef idx="0"/>
              <a:fontRef idx="minor"/>
            </p:style>
          </p:sp>
          <p:sp>
            <p:nvSpPr>
              <p:cNvPr id="941" name="Freeform: Shape 72"/>
              <p:cNvSpPr/>
              <p:nvPr/>
            </p:nvSpPr>
            <p:spPr>
              <a:xfrm>
                <a:off x="5999040" y="4933080"/>
                <a:ext cx="96840" cy="41400"/>
              </a:xfrm>
              <a:custGeom>
                <a:avLst/>
                <a:gdLst/>
                <a:ah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a:noFill/>
              </a:ln>
            </p:spPr>
            <p:style>
              <a:lnRef idx="0"/>
              <a:fillRef idx="0"/>
              <a:effectRef idx="0"/>
              <a:fontRef idx="minor"/>
            </p:style>
          </p:sp>
        </p:grpSp>
        <p:grpSp>
          <p:nvGrpSpPr>
            <p:cNvPr id="942" name="Group 45"/>
            <p:cNvGrpSpPr/>
            <p:nvPr/>
          </p:nvGrpSpPr>
          <p:grpSpPr>
            <a:xfrm>
              <a:off x="6759360" y="1958400"/>
              <a:ext cx="3222720" cy="3474720"/>
              <a:chOff x="6759360" y="1958400"/>
              <a:chExt cx="3222720" cy="3474720"/>
            </a:xfrm>
          </p:grpSpPr>
          <p:sp>
            <p:nvSpPr>
              <p:cNvPr id="943" name="Freeform: Shape 73"/>
              <p:cNvSpPr/>
              <p:nvPr/>
            </p:nvSpPr>
            <p:spPr>
              <a:xfrm>
                <a:off x="7711920" y="3098520"/>
                <a:ext cx="2270160" cy="2334600"/>
              </a:xfrm>
              <a:custGeom>
                <a:avLst/>
                <a:gdLst/>
                <a:ahLst/>
                <a:rect l="l" t="t" r="r" b="b"/>
                <a:pathLst>
                  <a:path w="2619983" h="2765267">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79545" y="1248056"/>
                      <a:pt x="2593831" y="1389777"/>
                    </a:cubicBezTo>
                    <a:cubicBezTo>
                      <a:pt x="2610975" y="1559499"/>
                      <a:pt x="2622404" y="2631547"/>
                      <a:pt x="2619547" y="2749838"/>
                    </a:cubicBezTo>
                    <a:cubicBezTo>
                      <a:pt x="2619547" y="2758410"/>
                      <a:pt x="2612689" y="2765267"/>
                      <a:pt x="2604118" y="2765267"/>
                    </a:cubicBezTo>
                    <a:cubicBezTo>
                      <a:pt x="2600689" y="2765267"/>
                      <a:pt x="2597260" y="2764696"/>
                      <a:pt x="2594403" y="2764696"/>
                    </a:cubicBezTo>
                    <a:cubicBezTo>
                      <a:pt x="1746936" y="2764696"/>
                      <a:pt x="899469" y="2765267"/>
                      <a:pt x="52002" y="2764696"/>
                    </a:cubicBezTo>
                    <a:cubicBezTo>
                      <a:pt x="48002" y="2764696"/>
                      <a:pt x="52574" y="2764696"/>
                      <a:pt x="49145" y="2764696"/>
                    </a:cubicBezTo>
                    <a:cubicBezTo>
                      <a:pt x="32573" y="2753267"/>
                      <a:pt x="57717" y="2512685"/>
                      <a:pt x="66289" y="2446396"/>
                    </a:cubicBezTo>
                    <a:cubicBezTo>
                      <a:pt x="82861" y="2313819"/>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cubicBezTo>
                      <a:pt x="748605" y="2181813"/>
                      <a:pt x="749748" y="2181813"/>
                      <a:pt x="750891" y="2181813"/>
                    </a:cubicBez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cubicBezTo>
                      <a:pt x="1459494" y="0"/>
                      <a:pt x="1460066" y="0"/>
                      <a:pt x="1460637" y="0"/>
                    </a:cubicBezTo>
                    <a:cubicBezTo>
                      <a:pt x="1468638" y="1143"/>
                      <a:pt x="1528069" y="8000"/>
                      <a:pt x="1550356" y="29716"/>
                    </a:cubicBezTo>
                    <a:close/>
                  </a:path>
                </a:pathLst>
              </a:custGeom>
              <a:gradFill rotWithShape="0">
                <a:gsLst>
                  <a:gs pos="28000">
                    <a:srgbClr val="206970"/>
                  </a:gs>
                  <a:gs pos="100000">
                    <a:srgbClr val="319ea7"/>
                  </a:gs>
                </a:gsLst>
                <a:lin ang="8400000"/>
              </a:gradFill>
              <a:ln w="9525">
                <a:noFill/>
              </a:ln>
            </p:spPr>
            <p:style>
              <a:lnRef idx="0"/>
              <a:fillRef idx="0"/>
              <a:effectRef idx="0"/>
              <a:fontRef idx="minor"/>
            </p:style>
          </p:sp>
          <p:sp>
            <p:nvSpPr>
              <p:cNvPr id="944" name="Freeform: Shape 74"/>
              <p:cNvSpPr/>
              <p:nvPr/>
            </p:nvSpPr>
            <p:spPr>
              <a:xfrm>
                <a:off x="7891560" y="2096280"/>
                <a:ext cx="1043640" cy="1382760"/>
              </a:xfrm>
              <a:custGeom>
                <a:avLst/>
                <a:gdLst/>
                <a:ahLst/>
                <a:rect l="l" t="t" r="r" b="b"/>
                <a:pathLst>
                  <a:path w="1205803" h="1638710">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rotWithShape="0">
                <a:gsLst>
                  <a:gs pos="0">
                    <a:srgbClr val="f6d6ba"/>
                  </a:gs>
                  <a:gs pos="100000">
                    <a:srgbClr val="eabb8b"/>
                  </a:gs>
                </a:gsLst>
                <a:lin ang="9000000"/>
              </a:gradFill>
              <a:ln w="9525">
                <a:noFill/>
              </a:ln>
            </p:spPr>
            <p:style>
              <a:lnRef idx="0"/>
              <a:fillRef idx="0"/>
              <a:effectRef idx="0"/>
              <a:fontRef idx="minor"/>
            </p:style>
          </p:sp>
          <p:sp>
            <p:nvSpPr>
              <p:cNvPr id="945" name="Freeform: Shape 75"/>
              <p:cNvSpPr/>
              <p:nvPr/>
            </p:nvSpPr>
            <p:spPr>
              <a:xfrm>
                <a:off x="6759360" y="4723560"/>
                <a:ext cx="1010520" cy="545760"/>
              </a:xfrm>
              <a:custGeom>
                <a:avLst/>
                <a:gdLst/>
                <a:ahLst/>
                <a:rect l="l" t="t" r="r" b="b"/>
                <a:pathLst>
                  <a:path w="1167884" h="648160">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rotWithShape="0">
                <a:gsLst>
                  <a:gs pos="0">
                    <a:srgbClr val="f6d6ba"/>
                  </a:gs>
                  <a:gs pos="100000">
                    <a:srgbClr val="eabb8b"/>
                  </a:gs>
                </a:gsLst>
                <a:lin ang="9000000"/>
              </a:gradFill>
              <a:ln w="9525">
                <a:noFill/>
              </a:ln>
            </p:spPr>
            <p:style>
              <a:lnRef idx="0"/>
              <a:fillRef idx="0"/>
              <a:effectRef idx="0"/>
              <a:fontRef idx="minor"/>
            </p:style>
          </p:sp>
          <p:sp>
            <p:nvSpPr>
              <p:cNvPr id="946" name="Freeform: Shape 76"/>
              <p:cNvSpPr/>
              <p:nvPr/>
            </p:nvSpPr>
            <p:spPr>
              <a:xfrm>
                <a:off x="8358120" y="3117240"/>
                <a:ext cx="636840" cy="1278000"/>
              </a:xfrm>
              <a:custGeom>
                <a:avLst/>
                <a:gdLst/>
                <a:ahLst/>
                <a:rect l="l" t="t" r="r" b="b"/>
                <a:pathLst>
                  <a:path w="737155" h="1514985">
                    <a:moveTo>
                      <a:pt x="300151" y="966960"/>
                    </a:moveTo>
                    <a:cubicBezTo>
                      <a:pt x="328152" y="897243"/>
                      <a:pt x="353296" y="825240"/>
                      <a:pt x="419585" y="780095"/>
                    </a:cubicBezTo>
                    <a:cubicBezTo>
                      <a:pt x="426442" y="775523"/>
                      <a:pt x="440728" y="768094"/>
                      <a:pt x="424156" y="760094"/>
                    </a:cubicBezTo>
                    <a:cubicBezTo>
                      <a:pt x="374440" y="736093"/>
                      <a:pt x="328152" y="706377"/>
                      <a:pt x="276149" y="687519"/>
                    </a:cubicBezTo>
                    <a:cubicBezTo>
                      <a:pt x="269292" y="684662"/>
                      <a:pt x="261292" y="682948"/>
                      <a:pt x="253291" y="682948"/>
                    </a:cubicBezTo>
                    <a:cubicBezTo>
                      <a:pt x="227576" y="683519"/>
                      <a:pt x="215004" y="677804"/>
                      <a:pt x="233290" y="651518"/>
                    </a:cubicBezTo>
                    <a:cubicBezTo>
                      <a:pt x="238434" y="644089"/>
                      <a:pt x="239005" y="634945"/>
                      <a:pt x="231576" y="627516"/>
                    </a:cubicBezTo>
                    <a:cubicBezTo>
                      <a:pt x="224719" y="620659"/>
                      <a:pt x="215575" y="617230"/>
                      <a:pt x="205289" y="620088"/>
                    </a:cubicBezTo>
                    <a:cubicBezTo>
                      <a:pt x="179002" y="626945"/>
                      <a:pt x="168716" y="646375"/>
                      <a:pt x="164716" y="670947"/>
                    </a:cubicBezTo>
                    <a:cubicBezTo>
                      <a:pt x="148715" y="756094"/>
                      <a:pt x="116142" y="838954"/>
                      <a:pt x="117285" y="926387"/>
                    </a:cubicBezTo>
                    <a:cubicBezTo>
                      <a:pt x="118428" y="1028106"/>
                      <a:pt x="81284" y="1121253"/>
                      <a:pt x="61283" y="1217829"/>
                    </a:cubicBezTo>
                    <a:cubicBezTo>
                      <a:pt x="41282" y="1315548"/>
                      <a:pt x="34996" y="1414981"/>
                      <a:pt x="30996" y="1514985"/>
                    </a:cubicBezTo>
                    <a:cubicBezTo>
                      <a:pt x="16138" y="1501270"/>
                      <a:pt x="25281" y="1484127"/>
                      <a:pt x="25281" y="1468697"/>
                    </a:cubicBezTo>
                    <a:cubicBezTo>
                      <a:pt x="26424" y="1428124"/>
                      <a:pt x="26424" y="1387551"/>
                      <a:pt x="30424" y="1346406"/>
                    </a:cubicBezTo>
                    <a:cubicBezTo>
                      <a:pt x="35567" y="1290403"/>
                      <a:pt x="35567" y="1234401"/>
                      <a:pt x="14995" y="1180113"/>
                    </a:cubicBezTo>
                    <a:cubicBezTo>
                      <a:pt x="-7863" y="1120110"/>
                      <a:pt x="-2720" y="1060679"/>
                      <a:pt x="17852" y="1001248"/>
                    </a:cubicBezTo>
                    <a:cubicBezTo>
                      <a:pt x="44139" y="923530"/>
                      <a:pt x="74997" y="846955"/>
                      <a:pt x="107570" y="772094"/>
                    </a:cubicBezTo>
                    <a:cubicBezTo>
                      <a:pt x="147001" y="681805"/>
                      <a:pt x="153858" y="581229"/>
                      <a:pt x="133858" y="481224"/>
                    </a:cubicBezTo>
                    <a:cubicBezTo>
                      <a:pt x="159001" y="515511"/>
                      <a:pt x="204146" y="558371"/>
                      <a:pt x="228719" y="593229"/>
                    </a:cubicBezTo>
                    <a:cubicBezTo>
                      <a:pt x="239577" y="608087"/>
                      <a:pt x="247577" y="618373"/>
                      <a:pt x="261863" y="596658"/>
                    </a:cubicBezTo>
                    <a:cubicBezTo>
                      <a:pt x="319580" y="508654"/>
                      <a:pt x="393869" y="434365"/>
                      <a:pt x="464158" y="356647"/>
                    </a:cubicBezTo>
                    <a:cubicBezTo>
                      <a:pt x="497302" y="335503"/>
                      <a:pt x="521303" y="304073"/>
                      <a:pt x="544733" y="274929"/>
                    </a:cubicBezTo>
                    <a:cubicBezTo>
                      <a:pt x="600735" y="206926"/>
                      <a:pt x="656167" y="133208"/>
                      <a:pt x="705883" y="60634"/>
                    </a:cubicBezTo>
                    <a:cubicBezTo>
                      <a:pt x="722455" y="36633"/>
                      <a:pt x="716741" y="22918"/>
                      <a:pt x="713312" y="60"/>
                    </a:cubicBezTo>
                    <a:cubicBezTo>
                      <a:pt x="741313" y="-1083"/>
                      <a:pt x="739599" y="14346"/>
                      <a:pt x="733313" y="34347"/>
                    </a:cubicBezTo>
                    <a:cubicBezTo>
                      <a:pt x="705883" y="112636"/>
                      <a:pt x="669310" y="187497"/>
                      <a:pt x="638452" y="264072"/>
                    </a:cubicBezTo>
                    <a:cubicBezTo>
                      <a:pt x="511017" y="576657"/>
                      <a:pt x="276721" y="1241258"/>
                      <a:pt x="276721" y="1244687"/>
                    </a:cubicBezTo>
                    <a:cubicBezTo>
                      <a:pt x="279007" y="1200685"/>
                      <a:pt x="277292" y="1161255"/>
                      <a:pt x="282436" y="1140683"/>
                    </a:cubicBezTo>
                    <a:cubicBezTo>
                      <a:pt x="289864" y="1110967"/>
                      <a:pt x="295579" y="1080680"/>
                      <a:pt x="301294" y="1050393"/>
                    </a:cubicBezTo>
                    <a:cubicBezTo>
                      <a:pt x="305865" y="1021249"/>
                      <a:pt x="308722" y="993819"/>
                      <a:pt x="300151" y="966960"/>
                    </a:cubicBezTo>
                    <a:lnTo>
                      <a:pt x="300151" y="966960"/>
                    </a:lnTo>
                    <a:close/>
                  </a:path>
                </a:pathLst>
              </a:custGeom>
              <a:solidFill>
                <a:schemeClr val="accent4">
                  <a:lumMod val="20000"/>
                  <a:lumOff val="80000"/>
                </a:schemeClr>
              </a:solidFill>
              <a:ln w="5709">
                <a:noFill/>
              </a:ln>
            </p:spPr>
            <p:style>
              <a:lnRef idx="0"/>
              <a:fillRef idx="0"/>
              <a:effectRef idx="0"/>
              <a:fontRef idx="minor"/>
            </p:style>
          </p:sp>
          <p:sp>
            <p:nvSpPr>
              <p:cNvPr id="947" name="Freeform: Shape 77"/>
              <p:cNvSpPr/>
              <p:nvPr/>
            </p:nvSpPr>
            <p:spPr>
              <a:xfrm>
                <a:off x="8376840" y="3633480"/>
                <a:ext cx="355680" cy="1335960"/>
              </a:xfrm>
              <a:custGeom>
                <a:avLst/>
                <a:gdLst/>
                <a:ahLst/>
                <a:rect l="l" t="t" r="r" b="b"/>
                <a:pathLst>
                  <a:path w="412844" h="1583313">
                    <a:moveTo>
                      <a:pt x="233725" y="725742"/>
                    </a:moveTo>
                    <a:cubicBezTo>
                      <a:pt x="202866" y="821175"/>
                      <a:pt x="197723" y="922322"/>
                      <a:pt x="186294" y="1021755"/>
                    </a:cubicBezTo>
                    <a:cubicBezTo>
                      <a:pt x="168579" y="1178334"/>
                      <a:pt x="159436" y="1512634"/>
                      <a:pt x="161150" y="1522921"/>
                    </a:cubicBezTo>
                    <a:cubicBezTo>
                      <a:pt x="166865" y="1556636"/>
                      <a:pt x="160007" y="1568637"/>
                      <a:pt x="127434" y="1579495"/>
                    </a:cubicBezTo>
                    <a:cubicBezTo>
                      <a:pt x="97147" y="1589209"/>
                      <a:pt x="76575" y="1580638"/>
                      <a:pt x="64003" y="1550922"/>
                    </a:cubicBezTo>
                    <a:cubicBezTo>
                      <a:pt x="47431" y="1512634"/>
                      <a:pt x="0" y="1093187"/>
                      <a:pt x="0" y="907464"/>
                    </a:cubicBezTo>
                    <a:cubicBezTo>
                      <a:pt x="0" y="769744"/>
                      <a:pt x="8572" y="632595"/>
                      <a:pt x="53145" y="500017"/>
                    </a:cubicBezTo>
                    <a:cubicBezTo>
                      <a:pt x="76003" y="432586"/>
                      <a:pt x="78861" y="361726"/>
                      <a:pt x="84575" y="290865"/>
                    </a:cubicBezTo>
                    <a:cubicBezTo>
                      <a:pt x="89147" y="230291"/>
                      <a:pt x="97147" y="169145"/>
                      <a:pt x="120577" y="111428"/>
                    </a:cubicBezTo>
                    <a:cubicBezTo>
                      <a:pt x="128006" y="92570"/>
                      <a:pt x="126292" y="71427"/>
                      <a:pt x="132006" y="51426"/>
                    </a:cubicBezTo>
                    <a:cubicBezTo>
                      <a:pt x="137721" y="32568"/>
                      <a:pt x="146293" y="17138"/>
                      <a:pt x="163436" y="7424"/>
                    </a:cubicBezTo>
                    <a:cubicBezTo>
                      <a:pt x="191437" y="-9720"/>
                      <a:pt x="218296" y="3995"/>
                      <a:pt x="217153" y="36568"/>
                    </a:cubicBezTo>
                    <a:cubicBezTo>
                      <a:pt x="216581" y="54283"/>
                      <a:pt x="221724" y="59998"/>
                      <a:pt x="238297" y="63426"/>
                    </a:cubicBezTo>
                    <a:cubicBezTo>
                      <a:pt x="296013" y="76570"/>
                      <a:pt x="345159" y="109714"/>
                      <a:pt x="397161" y="136572"/>
                    </a:cubicBezTo>
                    <a:cubicBezTo>
                      <a:pt x="412590" y="144573"/>
                      <a:pt x="419448" y="160002"/>
                      <a:pt x="404590" y="171431"/>
                    </a:cubicBezTo>
                    <a:cubicBezTo>
                      <a:pt x="341730" y="219433"/>
                      <a:pt x="316014" y="290294"/>
                      <a:pt x="281727" y="356582"/>
                    </a:cubicBezTo>
                    <a:cubicBezTo>
                      <a:pt x="253726" y="409156"/>
                      <a:pt x="289156" y="552020"/>
                      <a:pt x="233725" y="725742"/>
                    </a:cubicBezTo>
                    <a:close/>
                  </a:path>
                </a:pathLst>
              </a:custGeom>
              <a:solidFill>
                <a:schemeClr val="accent1">
                  <a:lumMod val="75000"/>
                </a:schemeClr>
              </a:solidFill>
              <a:ln w="5709">
                <a:noFill/>
              </a:ln>
            </p:spPr>
            <p:style>
              <a:lnRef idx="0"/>
              <a:fillRef idx="0"/>
              <a:effectRef idx="0"/>
              <a:fontRef idx="minor"/>
            </p:style>
          </p:sp>
          <p:sp>
            <p:nvSpPr>
              <p:cNvPr id="948" name="Freeform: Shape 78"/>
              <p:cNvSpPr/>
              <p:nvPr/>
            </p:nvSpPr>
            <p:spPr>
              <a:xfrm>
                <a:off x="8476560" y="3729960"/>
                <a:ext cx="155880" cy="838080"/>
              </a:xfrm>
              <a:custGeom>
                <a:avLst/>
                <a:gdLst/>
                <a:ahLst/>
                <a:rect l="l" t="t" r="r" b="b"/>
                <a:pathLst>
                  <a:path w="182538" h="994457">
                    <a:moveTo>
                      <a:pt x="160049" y="241852"/>
                    </a:moveTo>
                    <a:cubicBezTo>
                      <a:pt x="176621" y="250424"/>
                      <a:pt x="180050" y="266425"/>
                      <a:pt x="176049" y="281283"/>
                    </a:cubicBezTo>
                    <a:cubicBezTo>
                      <a:pt x="160620" y="341857"/>
                      <a:pt x="108046" y="563581"/>
                      <a:pt x="64616" y="756161"/>
                    </a:cubicBezTo>
                    <a:cubicBezTo>
                      <a:pt x="36043" y="883024"/>
                      <a:pt x="21757" y="992743"/>
                      <a:pt x="18328" y="994458"/>
                    </a:cubicBezTo>
                    <a:cubicBezTo>
                      <a:pt x="9756" y="936741"/>
                      <a:pt x="613" y="607012"/>
                      <a:pt x="41" y="499007"/>
                    </a:cubicBezTo>
                    <a:cubicBezTo>
                      <a:pt x="-530" y="403574"/>
                      <a:pt x="4613" y="309284"/>
                      <a:pt x="28042" y="216708"/>
                    </a:cubicBezTo>
                    <a:cubicBezTo>
                      <a:pt x="46900" y="141276"/>
                      <a:pt x="90331" y="77845"/>
                      <a:pt x="129761" y="12699"/>
                    </a:cubicBezTo>
                    <a:cubicBezTo>
                      <a:pt x="137762" y="-1016"/>
                      <a:pt x="152619" y="-2159"/>
                      <a:pt x="165763" y="2413"/>
                    </a:cubicBezTo>
                    <a:cubicBezTo>
                      <a:pt x="180050" y="6984"/>
                      <a:pt x="183478" y="18985"/>
                      <a:pt x="182335" y="32700"/>
                    </a:cubicBezTo>
                    <a:cubicBezTo>
                      <a:pt x="180621" y="66987"/>
                      <a:pt x="164049" y="95560"/>
                      <a:pt x="149191" y="124704"/>
                    </a:cubicBezTo>
                    <a:cubicBezTo>
                      <a:pt x="139476" y="143562"/>
                      <a:pt x="129190" y="162420"/>
                      <a:pt x="120047" y="181278"/>
                    </a:cubicBezTo>
                    <a:cubicBezTo>
                      <a:pt x="117190" y="186421"/>
                      <a:pt x="112618" y="194421"/>
                      <a:pt x="114332" y="197279"/>
                    </a:cubicBezTo>
                    <a:cubicBezTo>
                      <a:pt x="137762" y="234423"/>
                      <a:pt x="98903" y="230423"/>
                      <a:pt x="85760" y="243567"/>
                    </a:cubicBezTo>
                    <a:cubicBezTo>
                      <a:pt x="82902" y="246995"/>
                      <a:pt x="76616" y="246995"/>
                      <a:pt x="77188" y="256139"/>
                    </a:cubicBezTo>
                    <a:cubicBezTo>
                      <a:pt x="105760" y="254996"/>
                      <a:pt x="133190" y="252138"/>
                      <a:pt x="160049" y="241852"/>
                    </a:cubicBezTo>
                    <a:lnTo>
                      <a:pt x="160049" y="241852"/>
                    </a:lnTo>
                    <a:close/>
                  </a:path>
                </a:pathLst>
              </a:custGeom>
              <a:solidFill>
                <a:schemeClr val="accent1"/>
              </a:solidFill>
              <a:ln w="5709">
                <a:noFill/>
              </a:ln>
            </p:spPr>
            <p:style>
              <a:lnRef idx="0"/>
              <a:fillRef idx="0"/>
              <a:effectRef idx="0"/>
              <a:fontRef idx="minor"/>
            </p:style>
          </p:sp>
          <p:sp>
            <p:nvSpPr>
              <p:cNvPr id="949" name="Freeform: Shape 79"/>
              <p:cNvSpPr/>
              <p:nvPr/>
            </p:nvSpPr>
            <p:spPr>
              <a:xfrm>
                <a:off x="6909480" y="4415400"/>
                <a:ext cx="809280" cy="340920"/>
              </a:xfrm>
              <a:custGeom>
                <a:avLst/>
                <a:gdLst/>
                <a:ahLst/>
                <a:rect l="l" t="t" r="r" b="b"/>
                <a:pathLst>
                  <a:path w="935237" h="405752">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rotWithShape="0">
                <a:gsLst>
                  <a:gs pos="0">
                    <a:srgbClr val="f6d6ba"/>
                  </a:gs>
                  <a:gs pos="100000">
                    <a:srgbClr val="eabb8b"/>
                  </a:gs>
                </a:gsLst>
                <a:lin ang="9000000"/>
              </a:gradFill>
              <a:ln w="9525">
                <a:noFill/>
              </a:ln>
            </p:spPr>
            <p:style>
              <a:lnRef idx="0"/>
              <a:fillRef idx="0"/>
              <a:effectRef idx="0"/>
              <a:fontRef idx="minor"/>
            </p:style>
          </p:sp>
          <p:sp>
            <p:nvSpPr>
              <p:cNvPr id="950" name="Freeform: Shape 80"/>
              <p:cNvSpPr/>
              <p:nvPr/>
            </p:nvSpPr>
            <p:spPr>
              <a:xfrm>
                <a:off x="8426160" y="2864520"/>
                <a:ext cx="568080" cy="780840"/>
              </a:xfrm>
              <a:custGeom>
                <a:avLst/>
                <a:gdLst/>
                <a:ahLst/>
                <a:rect l="l" t="t" r="r" b="b"/>
                <a:pathLst>
                  <a:path w="630897" h="920207">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3038" y="550701"/>
                      <a:pt x="411522" y="626122"/>
                    </a:cubicBezTo>
                    <a:cubicBezTo>
                      <a:pt x="350006" y="701543"/>
                      <a:pt x="301231" y="734698"/>
                      <a:pt x="261800" y="780415"/>
                    </a:cubicBezTo>
                    <a:cubicBezTo>
                      <a:pt x="232085" y="815273"/>
                      <a:pt x="201798" y="863847"/>
                      <a:pt x="174939" y="900992"/>
                    </a:cubicBezTo>
                    <a:cubicBezTo>
                      <a:pt x="156081" y="926707"/>
                      <a:pt x="150367" y="926707"/>
                      <a:pt x="132080" y="900420"/>
                    </a:cubicBezTo>
                    <a:cubicBezTo>
                      <a:pt x="108651" y="865561"/>
                      <a:pt x="17144" y="722863"/>
                      <a:pt x="0" y="704577"/>
                    </a:cubicBezTo>
                    <a:close/>
                  </a:path>
                </a:pathLst>
              </a:custGeom>
              <a:gradFill rotWithShape="0">
                <a:gsLst>
                  <a:gs pos="0">
                    <a:srgbClr val="f6d6ba"/>
                  </a:gs>
                  <a:gs pos="100000">
                    <a:srgbClr val="eabb8b"/>
                  </a:gs>
                </a:gsLst>
                <a:lin ang="9000000"/>
              </a:gradFill>
              <a:ln w="9525">
                <a:noFill/>
              </a:ln>
            </p:spPr>
            <p:style>
              <a:lnRef idx="0"/>
              <a:fillRef idx="0"/>
              <a:effectRef idx="0"/>
              <a:fontRef idx="minor"/>
            </p:style>
          </p:sp>
          <p:sp>
            <p:nvSpPr>
              <p:cNvPr id="951" name="Freeform: Shape 81"/>
              <p:cNvSpPr/>
              <p:nvPr/>
            </p:nvSpPr>
            <p:spPr>
              <a:xfrm>
                <a:off x="7803000" y="1958400"/>
                <a:ext cx="1031760" cy="890640"/>
              </a:xfrm>
              <a:custGeom>
                <a:avLst/>
                <a:gdLst/>
                <a:ahLst/>
                <a:rect l="l" t="t" r="r" b="b"/>
                <a:pathLst>
                  <a:path w="1192482" h="1056467">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w="5709">
                <a:noFill/>
              </a:ln>
            </p:spPr>
            <p:style>
              <a:lnRef idx="0"/>
              <a:fillRef idx="0"/>
              <a:effectRef idx="0"/>
              <a:fontRef idx="minor"/>
            </p:style>
          </p:sp>
          <p:sp>
            <p:nvSpPr>
              <p:cNvPr id="952" name="Freeform: Shape 82"/>
              <p:cNvSpPr/>
              <p:nvPr/>
            </p:nvSpPr>
            <p:spPr>
              <a:xfrm>
                <a:off x="7821720" y="2533320"/>
                <a:ext cx="979560" cy="514080"/>
              </a:xfrm>
              <a:custGeom>
                <a:avLst/>
                <a:gdLst/>
                <a:ahLst/>
                <a:rect l="l" t="t" r="r" b="b"/>
                <a:pathLst>
                  <a:path w="1131598" h="611228">
                    <a:moveTo>
                      <a:pt x="1079596" y="7429"/>
                    </a:moveTo>
                    <a:cubicBezTo>
                      <a:pt x="1096740" y="5143"/>
                      <a:pt x="1114455" y="2286"/>
                      <a:pt x="1131599" y="0"/>
                    </a:cubicBezTo>
                    <a:cubicBezTo>
                      <a:pt x="1109883" y="36002"/>
                      <a:pt x="1096169" y="58860"/>
                      <a:pt x="1073882" y="102862"/>
                    </a:cubicBezTo>
                    <a:cubicBezTo>
                      <a:pt x="1051595" y="108005"/>
                      <a:pt x="1020736" y="115434"/>
                      <a:pt x="983592" y="124006"/>
                    </a:cubicBezTo>
                    <a:cubicBezTo>
                      <a:pt x="943590" y="133149"/>
                      <a:pt x="904731" y="142292"/>
                      <a:pt x="867587" y="158864"/>
                    </a:cubicBezTo>
                    <a:cubicBezTo>
                      <a:pt x="844729" y="168579"/>
                      <a:pt x="839585" y="189723"/>
                      <a:pt x="840728" y="212581"/>
                    </a:cubicBezTo>
                    <a:cubicBezTo>
                      <a:pt x="842443" y="246868"/>
                      <a:pt x="844729" y="280584"/>
                      <a:pt x="847586" y="314300"/>
                    </a:cubicBezTo>
                    <a:cubicBezTo>
                      <a:pt x="852729" y="365159"/>
                      <a:pt x="832157" y="400590"/>
                      <a:pt x="788726" y="425162"/>
                    </a:cubicBezTo>
                    <a:cubicBezTo>
                      <a:pt x="747010" y="448592"/>
                      <a:pt x="701865" y="462878"/>
                      <a:pt x="653863" y="466878"/>
                    </a:cubicBezTo>
                    <a:cubicBezTo>
                      <a:pt x="608146" y="470878"/>
                      <a:pt x="568145" y="455449"/>
                      <a:pt x="533286" y="425733"/>
                    </a:cubicBezTo>
                    <a:cubicBezTo>
                      <a:pt x="505856" y="402304"/>
                      <a:pt x="480141" y="377160"/>
                      <a:pt x="452139" y="354873"/>
                    </a:cubicBezTo>
                    <a:cubicBezTo>
                      <a:pt x="413852" y="324015"/>
                      <a:pt x="390422" y="333729"/>
                      <a:pt x="383565" y="381732"/>
                    </a:cubicBezTo>
                    <a:cubicBezTo>
                      <a:pt x="380708" y="404018"/>
                      <a:pt x="378993" y="426305"/>
                      <a:pt x="378993" y="448592"/>
                    </a:cubicBezTo>
                    <a:cubicBezTo>
                      <a:pt x="378993" y="482307"/>
                      <a:pt x="374422" y="503451"/>
                      <a:pt x="357849" y="542310"/>
                    </a:cubicBezTo>
                    <a:cubicBezTo>
                      <a:pt x="350992" y="558882"/>
                      <a:pt x="340134" y="570311"/>
                      <a:pt x="327562" y="578883"/>
                    </a:cubicBezTo>
                    <a:cubicBezTo>
                      <a:pt x="294418" y="601741"/>
                      <a:pt x="258416" y="616028"/>
                      <a:pt x="216700" y="609742"/>
                    </a:cubicBezTo>
                    <a:cubicBezTo>
                      <a:pt x="148126" y="608027"/>
                      <a:pt x="113838" y="560597"/>
                      <a:pt x="82980" y="508594"/>
                    </a:cubicBezTo>
                    <a:cubicBezTo>
                      <a:pt x="65836" y="479450"/>
                      <a:pt x="49836" y="451449"/>
                      <a:pt x="18406" y="432591"/>
                    </a:cubicBezTo>
                    <a:cubicBezTo>
                      <a:pt x="-7881" y="416590"/>
                      <a:pt x="-5024" y="384589"/>
                      <a:pt x="20691" y="368588"/>
                    </a:cubicBezTo>
                    <a:cubicBezTo>
                      <a:pt x="58407" y="345158"/>
                      <a:pt x="98409" y="326872"/>
                      <a:pt x="138982" y="308585"/>
                    </a:cubicBezTo>
                    <a:cubicBezTo>
                      <a:pt x="185842" y="287442"/>
                      <a:pt x="214415" y="283441"/>
                      <a:pt x="253845" y="277727"/>
                    </a:cubicBezTo>
                    <a:cubicBezTo>
                      <a:pt x="336134" y="271441"/>
                      <a:pt x="412138" y="246868"/>
                      <a:pt x="482998" y="202295"/>
                    </a:cubicBezTo>
                    <a:cubicBezTo>
                      <a:pt x="567573" y="149150"/>
                      <a:pt x="664720" y="125148"/>
                      <a:pt x="762439" y="105148"/>
                    </a:cubicBezTo>
                    <a:cubicBezTo>
                      <a:pt x="811013" y="95433"/>
                      <a:pt x="857872" y="79432"/>
                      <a:pt x="902445" y="57717"/>
                    </a:cubicBezTo>
                    <a:cubicBezTo>
                      <a:pt x="915589" y="50859"/>
                      <a:pt x="1032737" y="13715"/>
                      <a:pt x="1079596" y="7429"/>
                    </a:cubicBezTo>
                    <a:close/>
                  </a:path>
                </a:pathLst>
              </a:custGeom>
              <a:solidFill>
                <a:srgbClr val="333231"/>
              </a:solidFill>
              <a:ln w="5709">
                <a:noFill/>
              </a:ln>
            </p:spPr>
            <p:style>
              <a:lnRef idx="0"/>
              <a:fillRef idx="0"/>
              <a:effectRef idx="0"/>
              <a:fontRef idx="minor"/>
            </p:style>
          </p:sp>
          <p:sp>
            <p:nvSpPr>
              <p:cNvPr id="953" name="Freeform: Shape 83"/>
              <p:cNvSpPr/>
              <p:nvPr/>
            </p:nvSpPr>
            <p:spPr>
              <a:xfrm>
                <a:off x="8228880" y="2663640"/>
                <a:ext cx="309960" cy="248760"/>
              </a:xfrm>
              <a:custGeom>
                <a:avLst/>
                <a:gdLst/>
                <a:ahLst/>
                <a:rect l="l" t="t" r="r" b="b"/>
                <a:pathLst>
                  <a:path w="359802" h="297172">
                    <a:moveTo>
                      <a:pt x="191795" y="297173"/>
                    </a:moveTo>
                    <a:cubicBezTo>
                      <a:pt x="107791" y="296601"/>
                      <a:pt x="30073" y="239456"/>
                      <a:pt x="5501" y="166310"/>
                    </a:cubicBezTo>
                    <a:cubicBezTo>
                      <a:pt x="-5928" y="130880"/>
                      <a:pt x="-214" y="105736"/>
                      <a:pt x="28930" y="82877"/>
                    </a:cubicBezTo>
                    <a:cubicBezTo>
                      <a:pt x="100362" y="26303"/>
                      <a:pt x="183794" y="1731"/>
                      <a:pt x="274084" y="17"/>
                    </a:cubicBezTo>
                    <a:cubicBezTo>
                      <a:pt x="299228" y="-555"/>
                      <a:pt x="316372" y="13731"/>
                      <a:pt x="327230" y="35447"/>
                    </a:cubicBezTo>
                    <a:cubicBezTo>
                      <a:pt x="351802" y="82877"/>
                      <a:pt x="359231" y="133737"/>
                      <a:pt x="359802" y="185739"/>
                    </a:cubicBezTo>
                    <a:cubicBezTo>
                      <a:pt x="359802" y="211455"/>
                      <a:pt x="346087" y="232027"/>
                      <a:pt x="325515" y="247456"/>
                    </a:cubicBezTo>
                    <a:cubicBezTo>
                      <a:pt x="283799" y="279458"/>
                      <a:pt x="235797" y="293744"/>
                      <a:pt x="191795" y="297173"/>
                    </a:cubicBezTo>
                    <a:lnTo>
                      <a:pt x="191795" y="297173"/>
                    </a:lnTo>
                    <a:close/>
                  </a:path>
                </a:pathLst>
              </a:custGeom>
              <a:solidFill>
                <a:schemeClr val="bg1">
                  <a:lumMod val="85000"/>
                </a:schemeClr>
              </a:solidFill>
              <a:ln w="5709">
                <a:noFill/>
              </a:ln>
            </p:spPr>
            <p:style>
              <a:lnRef idx="0"/>
              <a:fillRef idx="0"/>
              <a:effectRef idx="0"/>
              <a:fontRef idx="minor"/>
            </p:style>
          </p:sp>
          <p:sp>
            <p:nvSpPr>
              <p:cNvPr id="954" name="Freeform: Shape 84"/>
              <p:cNvSpPr/>
              <p:nvPr/>
            </p:nvSpPr>
            <p:spPr>
              <a:xfrm>
                <a:off x="7881840" y="2793240"/>
                <a:ext cx="254160" cy="229680"/>
              </a:xfrm>
              <a:custGeom>
                <a:avLst/>
                <a:gdLst/>
                <a:ahLst/>
                <a:rect l="l" t="t" r="r" b="b"/>
                <a:pathLst>
                  <a:path w="295360" h="274247">
                    <a:moveTo>
                      <a:pt x="295252" y="139777"/>
                    </a:moveTo>
                    <a:cubicBezTo>
                      <a:pt x="290109" y="232924"/>
                      <a:pt x="230107" y="283212"/>
                      <a:pt x="134674" y="272926"/>
                    </a:cubicBezTo>
                    <a:cubicBezTo>
                      <a:pt x="115816" y="271212"/>
                      <a:pt x="96958" y="266069"/>
                      <a:pt x="83243" y="253497"/>
                    </a:cubicBezTo>
                    <a:cubicBezTo>
                      <a:pt x="39241" y="214066"/>
                      <a:pt x="9525" y="166064"/>
                      <a:pt x="954" y="107776"/>
                    </a:cubicBezTo>
                    <a:cubicBezTo>
                      <a:pt x="-3618" y="79203"/>
                      <a:pt x="8382" y="58059"/>
                      <a:pt x="34098" y="42630"/>
                    </a:cubicBezTo>
                    <a:cubicBezTo>
                      <a:pt x="104387" y="343"/>
                      <a:pt x="182104" y="-3658"/>
                      <a:pt x="260965" y="2057"/>
                    </a:cubicBezTo>
                    <a:cubicBezTo>
                      <a:pt x="278680" y="3200"/>
                      <a:pt x="288966" y="15772"/>
                      <a:pt x="290681" y="32915"/>
                    </a:cubicBezTo>
                    <a:cubicBezTo>
                      <a:pt x="294110" y="55774"/>
                      <a:pt x="295824" y="127777"/>
                      <a:pt x="295252" y="139777"/>
                    </a:cubicBezTo>
                    <a:close/>
                  </a:path>
                </a:pathLst>
              </a:custGeom>
              <a:solidFill>
                <a:schemeClr val="bg1">
                  <a:lumMod val="85000"/>
                </a:schemeClr>
              </a:solidFill>
              <a:ln w="5709">
                <a:noFill/>
              </a:ln>
            </p:spPr>
            <p:style>
              <a:lnRef idx="0"/>
              <a:fillRef idx="0"/>
              <a:effectRef idx="0"/>
              <a:fontRef idx="minor"/>
            </p:style>
          </p:sp>
          <p:sp>
            <p:nvSpPr>
              <p:cNvPr id="955" name="Freeform: Shape 85"/>
              <p:cNvSpPr/>
              <p:nvPr/>
            </p:nvSpPr>
            <p:spPr>
              <a:xfrm>
                <a:off x="7588800" y="4469400"/>
                <a:ext cx="240840" cy="277920"/>
              </a:xfrm>
              <a:custGeom>
                <a:avLst/>
                <a:gdLst/>
                <a:ahLst/>
                <a:rect l="l" t="t" r="r" b="b"/>
                <a:pathLst>
                  <a:path w="280192" h="331449">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chemeClr val="accent4">
                  <a:lumMod val="20000"/>
                  <a:lumOff val="80000"/>
                </a:schemeClr>
              </a:solidFill>
              <a:ln w="5709">
                <a:noFill/>
              </a:ln>
            </p:spPr>
            <p:style>
              <a:lnRef idx="0"/>
              <a:fillRef idx="0"/>
              <a:effectRef idx="0"/>
              <a:fontRef idx="minor"/>
            </p:style>
          </p:sp>
          <p:sp>
            <p:nvSpPr>
              <p:cNvPr id="956" name="Freeform: Shape 86"/>
              <p:cNvSpPr/>
              <p:nvPr/>
            </p:nvSpPr>
            <p:spPr>
              <a:xfrm>
                <a:off x="7605000" y="4915080"/>
                <a:ext cx="334080" cy="411840"/>
              </a:xfrm>
              <a:custGeom>
                <a:avLst/>
                <a:gdLst/>
                <a:ahLst/>
                <a:rect l="l" t="t" r="r" b="b"/>
                <a:pathLst>
                  <a:path w="388055" h="48982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chemeClr val="accent4">
                  <a:lumMod val="20000"/>
                  <a:lumOff val="80000"/>
                </a:schemeClr>
              </a:solidFill>
              <a:ln w="5709">
                <a:noFill/>
              </a:ln>
            </p:spPr>
            <p:style>
              <a:lnRef idx="0"/>
              <a:fillRef idx="0"/>
              <a:effectRef idx="0"/>
              <a:fontRef idx="minor"/>
            </p:style>
          </p:sp>
        </p:grpSp>
      </p:grpSp>
      <p:grpSp>
        <p:nvGrpSpPr>
          <p:cNvPr id="957" name="Graphic 1"/>
          <p:cNvGrpSpPr/>
          <p:nvPr/>
        </p:nvGrpSpPr>
        <p:grpSpPr>
          <a:xfrm>
            <a:off x="12960" y="792000"/>
            <a:ext cx="6498360" cy="4088160"/>
            <a:chOff x="12960" y="792000"/>
            <a:chExt cx="6498360" cy="4088160"/>
          </a:xfrm>
        </p:grpSpPr>
        <p:sp>
          <p:nvSpPr>
            <p:cNvPr id="958" name="Freeform: Shape 87"/>
            <p:cNvSpPr/>
            <p:nvPr/>
          </p:nvSpPr>
          <p:spPr>
            <a:xfrm>
              <a:off x="2053080" y="2482200"/>
              <a:ext cx="398880" cy="770760"/>
            </a:xfrm>
            <a:custGeom>
              <a:avLst/>
              <a:gdLst/>
              <a:ahLst/>
              <a:rect l="l" t="t" r="r" b="b"/>
              <a:pathLst>
                <a:path w="313572" h="783935">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w="4402">
              <a:noFill/>
            </a:ln>
          </p:spPr>
          <p:style>
            <a:lnRef idx="0"/>
            <a:fillRef idx="0"/>
            <a:effectRef idx="0"/>
            <a:fontRef idx="minor"/>
          </p:style>
        </p:sp>
        <p:sp>
          <p:nvSpPr>
            <p:cNvPr id="959" name="Freeform: Shape 88"/>
            <p:cNvSpPr/>
            <p:nvPr/>
          </p:nvSpPr>
          <p:spPr>
            <a:xfrm>
              <a:off x="12960" y="1570320"/>
              <a:ext cx="2252160" cy="3309840"/>
            </a:xfrm>
            <a:custGeom>
              <a:avLst/>
              <a:gdLst/>
              <a:ahLst/>
              <a:rect l="l" t="t" r="r" b="b"/>
              <a:pathLst>
                <a:path w="1761754" h="3357575">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w="4402">
              <a:noFill/>
            </a:ln>
          </p:spPr>
          <p:style>
            <a:lnRef idx="0"/>
            <a:fillRef idx="0"/>
            <a:effectRef idx="0"/>
            <a:fontRef idx="minor"/>
          </p:style>
        </p:sp>
        <p:sp>
          <p:nvSpPr>
            <p:cNvPr id="960" name="Freeform: Shape 89"/>
            <p:cNvSpPr/>
            <p:nvPr/>
          </p:nvSpPr>
          <p:spPr>
            <a:xfrm>
              <a:off x="2405520" y="792000"/>
              <a:ext cx="3434400" cy="1704600"/>
            </a:xfrm>
            <a:custGeom>
              <a:avLst/>
              <a:gdLst/>
              <a:ahLst/>
              <a:rect l="l" t="t" r="r" b="b"/>
              <a:pathLst>
                <a:path w="2685693" h="1730535">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w="4402">
              <a:noFill/>
            </a:ln>
          </p:spPr>
          <p:style>
            <a:lnRef idx="0"/>
            <a:fillRef idx="0"/>
            <a:effectRef idx="0"/>
            <a:fontRef idx="minor"/>
          </p:style>
        </p:sp>
        <p:sp>
          <p:nvSpPr>
            <p:cNvPr id="961" name="Freeform: Shape 90"/>
            <p:cNvSpPr/>
            <p:nvPr/>
          </p:nvSpPr>
          <p:spPr>
            <a:xfrm>
              <a:off x="5812200" y="1374480"/>
              <a:ext cx="324720" cy="2451240"/>
            </a:xfrm>
            <a:custGeom>
              <a:avLst/>
              <a:gdLst/>
              <a:ahLst/>
              <a:rect l="l" t="t" r="r" b="b"/>
              <a:pathLst>
                <a:path w="186137" h="2638532">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w="4402">
              <a:noFill/>
            </a:ln>
          </p:spPr>
          <p:style>
            <a:lnRef idx="0"/>
            <a:fillRef idx="0"/>
            <a:effectRef idx="0"/>
            <a:fontRef idx="minor"/>
          </p:style>
        </p:sp>
        <p:sp>
          <p:nvSpPr>
            <p:cNvPr id="962" name="Freeform: Shape 91"/>
            <p:cNvSpPr/>
            <p:nvPr/>
          </p:nvSpPr>
          <p:spPr>
            <a:xfrm>
              <a:off x="840960" y="1797480"/>
              <a:ext cx="321840" cy="102240"/>
            </a:xfrm>
            <a:custGeom>
              <a:avLst/>
              <a:gdLst/>
              <a:ahLst/>
              <a:rect l="l" t="t" r="r" b="b"/>
              <a:pathLst>
                <a:path w="253243" h="105794">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w="4402">
              <a:noFill/>
            </a:ln>
          </p:spPr>
          <p:style>
            <a:lnRef idx="0"/>
            <a:fillRef idx="0"/>
            <a:effectRef idx="0"/>
            <a:fontRef idx="minor"/>
          </p:style>
        </p:sp>
        <p:sp>
          <p:nvSpPr>
            <p:cNvPr id="963" name="Freeform: Shape 92"/>
            <p:cNvSpPr/>
            <p:nvPr/>
          </p:nvSpPr>
          <p:spPr>
            <a:xfrm>
              <a:off x="1063440" y="1823400"/>
              <a:ext cx="70560" cy="34200"/>
            </a:xfrm>
            <a:custGeom>
              <a:avLst/>
              <a:gdLst/>
              <a:ahLst/>
              <a:rect l="l" t="t" r="r" b="b"/>
              <a:pathLst>
                <a:path w="56894" h="36706">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w="4402">
              <a:noFill/>
            </a:ln>
          </p:spPr>
          <p:style>
            <a:lnRef idx="0"/>
            <a:fillRef idx="0"/>
            <a:effectRef idx="0"/>
            <a:fontRef idx="minor"/>
          </p:style>
        </p:sp>
        <p:sp>
          <p:nvSpPr>
            <p:cNvPr id="964" name="Freeform: Shape 93"/>
            <p:cNvSpPr/>
            <p:nvPr/>
          </p:nvSpPr>
          <p:spPr>
            <a:xfrm>
              <a:off x="905040" y="1847880"/>
              <a:ext cx="54720" cy="25200"/>
            </a:xfrm>
            <a:custGeom>
              <a:avLst/>
              <a:gdLst/>
              <a:ahLst/>
              <a:rect l="l" t="t" r="r" b="b"/>
              <a:pathLst>
                <a:path w="44189" h="27730">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w="4402">
              <a:noFill/>
            </a:ln>
          </p:spPr>
          <p:style>
            <a:lnRef idx="0"/>
            <a:fillRef idx="0"/>
            <a:effectRef idx="0"/>
            <a:fontRef idx="minor"/>
          </p:style>
        </p:sp>
        <p:sp>
          <p:nvSpPr>
            <p:cNvPr id="965" name="Freeform: Shape 94"/>
            <p:cNvSpPr/>
            <p:nvPr/>
          </p:nvSpPr>
          <p:spPr>
            <a:xfrm>
              <a:off x="883080" y="1827360"/>
              <a:ext cx="86760" cy="11520"/>
            </a:xfrm>
            <a:custGeom>
              <a:avLst/>
              <a:gdLst/>
              <a:ahLst/>
              <a:rect l="l" t="t" r="r" b="b"/>
              <a:pathLst>
                <a:path w="69243" h="13740">
                  <a:moveTo>
                    <a:pt x="0" y="12417"/>
                  </a:moveTo>
                  <a:cubicBezTo>
                    <a:pt x="22493" y="-4783"/>
                    <a:pt x="44986" y="-3901"/>
                    <a:pt x="69243" y="13740"/>
                  </a:cubicBezTo>
                  <a:cubicBezTo>
                    <a:pt x="45868" y="5802"/>
                    <a:pt x="22934" y="68"/>
                    <a:pt x="0" y="12417"/>
                  </a:cubicBezTo>
                  <a:close/>
                </a:path>
              </a:pathLst>
            </a:custGeom>
            <a:solidFill>
              <a:srgbClr val="5d3a38"/>
            </a:solidFill>
            <a:ln w="4402">
              <a:noFill/>
            </a:ln>
          </p:spPr>
          <p:style>
            <a:lnRef idx="0"/>
            <a:fillRef idx="0"/>
            <a:effectRef idx="0"/>
            <a:fontRef idx="minor"/>
          </p:style>
        </p:sp>
        <p:sp>
          <p:nvSpPr>
            <p:cNvPr id="966" name="Freeform: Shape 96"/>
            <p:cNvSpPr/>
            <p:nvPr/>
          </p:nvSpPr>
          <p:spPr>
            <a:xfrm>
              <a:off x="1076400" y="1802880"/>
              <a:ext cx="48600" cy="10800"/>
            </a:xfrm>
            <a:custGeom>
              <a:avLst/>
              <a:gdLst/>
              <a:ahLst/>
              <a:rect l="l" t="t" r="r" b="b"/>
              <a:pathLst>
                <a:path w="39693" h="13166">
                  <a:moveTo>
                    <a:pt x="39694" y="2140"/>
                  </a:moveTo>
                  <a:cubicBezTo>
                    <a:pt x="26462" y="5227"/>
                    <a:pt x="12349" y="5227"/>
                    <a:pt x="0" y="13166"/>
                  </a:cubicBezTo>
                  <a:cubicBezTo>
                    <a:pt x="10585" y="-1388"/>
                    <a:pt x="24698" y="-1829"/>
                    <a:pt x="39694" y="2140"/>
                  </a:cubicBezTo>
                  <a:close/>
                </a:path>
              </a:pathLst>
            </a:custGeom>
            <a:solidFill>
              <a:srgbClr val="654343"/>
            </a:solidFill>
            <a:ln w="4402">
              <a:noFill/>
            </a:ln>
          </p:spPr>
          <p:style>
            <a:lnRef idx="0"/>
            <a:fillRef idx="0"/>
            <a:effectRef idx="0"/>
            <a:fontRef idx="minor"/>
          </p:style>
        </p:sp>
        <p:sp>
          <p:nvSpPr>
            <p:cNvPr id="967" name="Freeform: Shape 97"/>
            <p:cNvSpPr/>
            <p:nvPr/>
          </p:nvSpPr>
          <p:spPr>
            <a:xfrm>
              <a:off x="6066360" y="3813840"/>
              <a:ext cx="444960" cy="681480"/>
            </a:xfrm>
            <a:custGeom>
              <a:avLst/>
              <a:gdLst/>
              <a:ahLst/>
              <a:rect l="l" t="t" r="r" b="b"/>
              <a:pathLst>
                <a:path w="349104" h="693425">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w="4402">
              <a:noFill/>
            </a:ln>
          </p:spPr>
          <p:style>
            <a:lnRef idx="0"/>
            <a:fillRef idx="0"/>
            <a:effectRef idx="0"/>
            <a:fontRef idx="minor"/>
          </p:style>
        </p:sp>
      </p:grpSp>
      <p:sp>
        <p:nvSpPr>
          <p:cNvPr id="968" name="&quot;Not Allowed&quot; Symbol 2"/>
          <p:cNvSpPr/>
          <p:nvPr/>
        </p:nvSpPr>
        <p:spPr>
          <a:xfrm>
            <a:off x="357480" y="2353320"/>
            <a:ext cx="1045080" cy="1045080"/>
          </a:xfrm>
          <a:prstGeom prst="noSmoking">
            <a:avLst>
              <a:gd name="adj" fmla="val 6899"/>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969" name="Group 46"/>
          <p:cNvGrpSpPr/>
          <p:nvPr/>
        </p:nvGrpSpPr>
        <p:grpSpPr>
          <a:xfrm>
            <a:off x="5439240" y="3498480"/>
            <a:ext cx="1444680" cy="1339560"/>
            <a:chOff x="5439240" y="3498480"/>
            <a:chExt cx="1444680" cy="1339560"/>
          </a:xfrm>
        </p:grpSpPr>
        <p:grpSp>
          <p:nvGrpSpPr>
            <p:cNvPr id="970" name="Group 47"/>
            <p:cNvGrpSpPr/>
            <p:nvPr/>
          </p:nvGrpSpPr>
          <p:grpSpPr>
            <a:xfrm>
              <a:off x="5439240" y="3498480"/>
              <a:ext cx="1444680" cy="1339560"/>
              <a:chOff x="5439240" y="3498480"/>
              <a:chExt cx="1444680" cy="1339560"/>
            </a:xfrm>
          </p:grpSpPr>
          <p:sp>
            <p:nvSpPr>
              <p:cNvPr id="971" name="Isosceles Triangle 1"/>
              <p:cNvSpPr/>
              <p:nvPr/>
            </p:nvSpPr>
            <p:spPr>
              <a:xfrm rot="20519400">
                <a:off x="5648400" y="3741840"/>
                <a:ext cx="1042560" cy="898200"/>
              </a:xfrm>
              <a:prstGeom prst="triangle">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972" name="Isosceles Triangle 2"/>
              <p:cNvSpPr/>
              <p:nvPr/>
            </p:nvSpPr>
            <p:spPr>
              <a:xfrm rot="20520000">
                <a:off x="5568120" y="3656880"/>
                <a:ext cx="1186560" cy="1022760"/>
              </a:xfrm>
              <a:prstGeom prst="triangle">
                <a:avLst>
                  <a:gd name="adj" fmla="val 50000"/>
                </a:avLst>
              </a:prstGeom>
              <a:noFill/>
              <a:ln>
                <a:solidFill>
                  <a:srgbClr val="53c3cd"/>
                </a:solidFill>
              </a:ln>
            </p:spPr>
            <p:style>
              <a:lnRef idx="2">
                <a:schemeClr val="accent1">
                  <a:shade val="50000"/>
                </a:schemeClr>
              </a:lnRef>
              <a:fillRef idx="1">
                <a:schemeClr val="accent1"/>
              </a:fillRef>
              <a:effectRef idx="0">
                <a:schemeClr val="accent1"/>
              </a:effectRef>
              <a:fontRef idx="minor"/>
            </p:style>
          </p:sp>
        </p:grpSp>
        <p:sp>
          <p:nvSpPr>
            <p:cNvPr id="973" name="TextBox 103"/>
            <p:cNvSpPr/>
            <p:nvPr/>
          </p:nvSpPr>
          <p:spPr>
            <a:xfrm rot="20520000">
              <a:off x="5880240" y="3847680"/>
              <a:ext cx="648000" cy="8204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r>
                <a:rPr b="1" lang="en-US" sz="4800" spc="-1" strike="noStrike">
                  <a:solidFill>
                    <a:srgbClr val="404040"/>
                  </a:solidFill>
                  <a:latin typeface="Calibri"/>
                  <a:ea typeface="DejaVu Sans"/>
                </a:rPr>
                <a:t>!</a:t>
              </a:r>
              <a:endParaRPr b="0" lang="en-US" sz="4800" spc="-1" strike="noStrike">
                <a:latin typeface="Arial"/>
              </a:endParaRPr>
            </a:p>
          </p:txBody>
        </p:sp>
      </p:grpSp>
      <p:sp>
        <p:nvSpPr>
          <p:cNvPr id="974" name="TextBox 104"/>
          <p:cNvSpPr/>
          <p:nvPr/>
        </p:nvSpPr>
        <p:spPr>
          <a:xfrm>
            <a:off x="2354040" y="3271320"/>
            <a:ext cx="3282480" cy="20077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50000"/>
              </a:lnSpc>
              <a:buClr>
                <a:srgbClr val="000000"/>
              </a:buClr>
              <a:buFont typeface="Wingdings" charset="2"/>
              <a:buChar char=""/>
            </a:pPr>
            <a:r>
              <a:rPr b="0" lang="en-US" sz="1400" spc="-1" strike="noStrike">
                <a:solidFill>
                  <a:srgbClr val="000000"/>
                </a:solidFill>
                <a:latin typeface="Verdana"/>
                <a:ea typeface="Verdana"/>
              </a:rPr>
              <a:t>False applications for loans and credit cards.</a:t>
            </a:r>
            <a:endParaRPr b="0" lang="en-US" sz="1400" spc="-1" strike="noStrike">
              <a:latin typeface="Arial"/>
            </a:endParaRPr>
          </a:p>
          <a:p>
            <a:pPr marL="343080" indent="-343080">
              <a:lnSpc>
                <a:spcPct val="150000"/>
              </a:lnSpc>
              <a:buClr>
                <a:srgbClr val="000000"/>
              </a:buClr>
              <a:buFont typeface="Wingdings" charset="2"/>
              <a:buChar char=""/>
            </a:pPr>
            <a:r>
              <a:rPr b="0" lang="en-US" sz="1400" spc="-1" strike="noStrike">
                <a:solidFill>
                  <a:srgbClr val="000000"/>
                </a:solidFill>
                <a:latin typeface="Verdana"/>
                <a:ea typeface="Verdana"/>
              </a:rPr>
              <a:t>Fraudulent withdrawals from bank accounts.</a:t>
            </a:r>
            <a:endParaRPr b="0" lang="en-US" sz="1400" spc="-1" strike="noStrike">
              <a:latin typeface="Arial"/>
            </a:endParaRPr>
          </a:p>
          <a:p>
            <a:pPr marL="343080" indent="-343080">
              <a:lnSpc>
                <a:spcPct val="150000"/>
              </a:lnSpc>
              <a:buClr>
                <a:srgbClr val="000000"/>
              </a:buClr>
              <a:buFont typeface="Wingdings" charset="2"/>
              <a:buChar char=""/>
            </a:pPr>
            <a:r>
              <a:rPr b="0" lang="en-US" sz="1400" spc="-1" strike="noStrike">
                <a:solidFill>
                  <a:srgbClr val="000000"/>
                </a:solidFill>
                <a:latin typeface="Verdana"/>
                <a:ea typeface="Verdana"/>
              </a:rPr>
              <a:t>Obtaining other goods or privileges.</a:t>
            </a:r>
            <a:endParaRPr b="0" lang="en-US" sz="1400" spc="-1" strike="noStrike">
              <a:latin typeface="Arial"/>
            </a:endParaRPr>
          </a:p>
        </p:txBody>
      </p:sp>
      <p:sp>
        <p:nvSpPr>
          <p:cNvPr id="975" name="TextBox 105"/>
          <p:cNvSpPr/>
          <p:nvPr/>
        </p:nvSpPr>
        <p:spPr>
          <a:xfrm>
            <a:off x="5560920" y="191880"/>
            <a:ext cx="4662360" cy="1096920"/>
          </a:xfrm>
          <a:prstGeom prst="rect">
            <a:avLst/>
          </a:prstGeom>
          <a:noFill/>
          <a:ln w="0">
            <a:noFill/>
          </a:ln>
        </p:spPr>
        <p:style>
          <a:lnRef idx="0"/>
          <a:fillRef idx="0"/>
          <a:effectRef idx="0"/>
          <a:fontRef idx="minor"/>
        </p:style>
        <p:txBody>
          <a:bodyPr lIns="36000" rIns="36000" tIns="0" bIns="0" anchor="ctr">
            <a:spAutoFit/>
          </a:bodyPr>
          <a:p>
            <a:pPr>
              <a:lnSpc>
                <a:spcPct val="100000"/>
              </a:lnSpc>
              <a:buNone/>
            </a:pPr>
            <a:r>
              <a:rPr b="1" lang="en-US" sz="3600" spc="-1" strike="noStrike">
                <a:solidFill>
                  <a:srgbClr val="196491"/>
                </a:solidFill>
                <a:latin typeface="Verdana"/>
                <a:ea typeface="Verdana"/>
              </a:rPr>
              <a:t>What a criminal could do with it?</a:t>
            </a:r>
            <a:endParaRPr b="0" lang="en-US" sz="3600" spc="-1" strike="noStrike">
              <a:latin typeface="Arial"/>
            </a:endParaRPr>
          </a:p>
        </p:txBody>
      </p:sp>
      <p:sp>
        <p:nvSpPr>
          <p:cNvPr id="976" name="TextBox 106"/>
          <p:cNvSpPr/>
          <p:nvPr/>
        </p:nvSpPr>
        <p:spPr>
          <a:xfrm>
            <a:off x="2748600" y="1765440"/>
            <a:ext cx="2823120" cy="1323720"/>
          </a:xfrm>
          <a:prstGeom prst="rect">
            <a:avLst/>
          </a:prstGeom>
          <a:noFill/>
          <a:ln w="0">
            <a:noFill/>
          </a:ln>
        </p:spPr>
        <p:style>
          <a:lnRef idx="0"/>
          <a:fillRef idx="0"/>
          <a:effectRef idx="0"/>
          <a:fontRef idx="minor"/>
        </p:style>
        <p:txBody>
          <a:bodyPr lIns="90000" rIns="90000" tIns="45000" bIns="45000" anchor="ctr">
            <a:spAutoFit/>
          </a:bodyPr>
          <a:p>
            <a:pPr>
              <a:lnSpc>
                <a:spcPct val="150000"/>
              </a:lnSpc>
              <a:buNone/>
            </a:pPr>
            <a:r>
              <a:rPr b="1" lang="en-US" sz="1800" spc="-1" strike="noStrike">
                <a:solidFill>
                  <a:srgbClr val="000000"/>
                </a:solidFill>
                <a:latin typeface="Verdana"/>
                <a:ea typeface="Verdana"/>
              </a:rPr>
              <a:t>He will be able to commit various crimes such as: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Satoshi Nakamoto</a:t>
            </a:r>
            <a:endParaRPr b="0" lang="en-US" sz="4400" spc="-1" strike="noStrike">
              <a:latin typeface="Arial"/>
            </a:endParaRPr>
          </a:p>
        </p:txBody>
      </p:sp>
      <p:pic>
        <p:nvPicPr>
          <p:cNvPr id="339" name="" descr=""/>
          <p:cNvPicPr/>
          <p:nvPr/>
        </p:nvPicPr>
        <p:blipFill>
          <a:blip r:embed="rId1"/>
          <a:stretch/>
        </p:blipFill>
        <p:spPr>
          <a:xfrm>
            <a:off x="456840" y="1142640"/>
            <a:ext cx="2968560" cy="2283120"/>
          </a:xfrm>
          <a:prstGeom prst="rect">
            <a:avLst/>
          </a:prstGeom>
          <a:ln w="0">
            <a:noFill/>
          </a:ln>
        </p:spPr>
      </p:pic>
      <p:sp>
        <p:nvSpPr>
          <p:cNvPr id="340" name=""/>
          <p:cNvSpPr/>
          <p:nvPr/>
        </p:nvSpPr>
        <p:spPr>
          <a:xfrm>
            <a:off x="1370880" y="3569040"/>
            <a:ext cx="144108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ffffff"/>
                </a:solidFill>
                <a:latin typeface="Arial"/>
                <a:ea typeface="DejaVu Sans"/>
              </a:rPr>
              <a:t>Craig Wright</a:t>
            </a:r>
            <a:br>
              <a:rPr sz="1800"/>
            </a:br>
            <a:r>
              <a:rPr b="0" lang="en-US" sz="1400" spc="-1" strike="noStrike">
                <a:solidFill>
                  <a:srgbClr val="ffffff"/>
                </a:solidFill>
                <a:latin typeface="Arial"/>
                <a:ea typeface="DejaVu Sans"/>
              </a:rPr>
              <a:t>an Australian computer scientist and businessman</a:t>
            </a:r>
            <a:endParaRPr b="0" lang="en-US" sz="1400" spc="-1" strike="noStrike">
              <a:latin typeface="Arial"/>
            </a:endParaRPr>
          </a:p>
        </p:txBody>
      </p:sp>
      <p:pic>
        <p:nvPicPr>
          <p:cNvPr id="341" name="" descr=""/>
          <p:cNvPicPr/>
          <p:nvPr/>
        </p:nvPicPr>
        <p:blipFill>
          <a:blip r:embed="rId2"/>
          <a:stretch/>
        </p:blipFill>
        <p:spPr>
          <a:xfrm>
            <a:off x="3656160" y="1371240"/>
            <a:ext cx="3197160" cy="2054880"/>
          </a:xfrm>
          <a:prstGeom prst="rect">
            <a:avLst/>
          </a:prstGeom>
          <a:ln w="0">
            <a:noFill/>
          </a:ln>
        </p:spPr>
      </p:pic>
      <p:sp>
        <p:nvSpPr>
          <p:cNvPr id="342" name=""/>
          <p:cNvSpPr/>
          <p:nvPr/>
        </p:nvSpPr>
        <p:spPr>
          <a:xfrm>
            <a:off x="4494240" y="3584520"/>
            <a:ext cx="133200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ffffff"/>
                </a:solidFill>
                <a:latin typeface="Arial"/>
                <a:ea typeface="DejaVu Sans"/>
              </a:rPr>
              <a:t>Nick Szabo</a:t>
            </a:r>
            <a:endParaRPr b="0" lang="en-US" sz="1600" spc="-1" strike="noStrike">
              <a:latin typeface="Arial"/>
            </a:endParaRPr>
          </a:p>
        </p:txBody>
      </p:sp>
      <p:sp>
        <p:nvSpPr>
          <p:cNvPr id="343" name=""/>
          <p:cNvSpPr/>
          <p:nvPr/>
        </p:nvSpPr>
        <p:spPr>
          <a:xfrm>
            <a:off x="3884400" y="3968640"/>
            <a:ext cx="308088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ffffff"/>
                </a:solidFill>
                <a:latin typeface="Arial"/>
                <a:ea typeface="DejaVu Sans"/>
              </a:rPr>
              <a:t>  </a:t>
            </a:r>
            <a:r>
              <a:rPr b="0" lang="en-US" sz="1600" spc="-1" strike="noStrike">
                <a:solidFill>
                  <a:srgbClr val="ffffff"/>
                </a:solidFill>
                <a:latin typeface="Arial"/>
                <a:ea typeface="DejaVu Sans"/>
              </a:rPr>
              <a:t>("bit gold" in the late '90s)</a:t>
            </a:r>
            <a:endParaRPr b="0" lang="en-US" sz="1600" spc="-1" strike="noStrike">
              <a:latin typeface="Arial"/>
            </a:endParaRPr>
          </a:p>
          <a:p>
            <a:pPr>
              <a:lnSpc>
                <a:spcPct val="100000"/>
              </a:lnSpc>
              <a:buNone/>
            </a:pPr>
            <a:r>
              <a:rPr b="0" lang="en-US" sz="1600" spc="-1" strike="noStrike">
                <a:solidFill>
                  <a:srgbClr val="ffffff"/>
                </a:solidFill>
                <a:latin typeface="Arial"/>
                <a:ea typeface="DejaVu Sans"/>
              </a:rPr>
              <a:t>"Not Satoshi, but thank you."</a:t>
            </a:r>
            <a:endParaRPr b="0" lang="en-US" sz="1600" spc="-1" strike="noStrike">
              <a:latin typeface="Arial"/>
            </a:endParaRPr>
          </a:p>
        </p:txBody>
      </p:sp>
      <p:pic>
        <p:nvPicPr>
          <p:cNvPr id="344" name="" descr=""/>
          <p:cNvPicPr/>
          <p:nvPr/>
        </p:nvPicPr>
        <p:blipFill>
          <a:blip r:embed="rId3"/>
          <a:stretch/>
        </p:blipFill>
        <p:spPr>
          <a:xfrm>
            <a:off x="6967440" y="1371240"/>
            <a:ext cx="2282760" cy="2548080"/>
          </a:xfrm>
          <a:prstGeom prst="rect">
            <a:avLst/>
          </a:prstGeom>
          <a:ln w="0">
            <a:noFill/>
          </a:ln>
        </p:spPr>
      </p:pic>
      <p:sp>
        <p:nvSpPr>
          <p:cNvPr id="345" name=""/>
          <p:cNvSpPr/>
          <p:nvPr/>
        </p:nvSpPr>
        <p:spPr>
          <a:xfrm>
            <a:off x="7367400" y="4113720"/>
            <a:ext cx="154188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ffffff"/>
                </a:solidFill>
                <a:latin typeface="Arial"/>
                <a:ea typeface="DejaVu Sans"/>
              </a:rPr>
              <a:t>Vitalik buterin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77"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Issues with identity theft</a:t>
            </a:r>
            <a:endParaRPr b="0" lang="en-US" sz="4000" spc="-1" strike="noStrike">
              <a:latin typeface="Arial"/>
            </a:endParaRPr>
          </a:p>
        </p:txBody>
      </p:sp>
      <p:sp>
        <p:nvSpPr>
          <p:cNvPr id="978" name="TextBox 112"/>
          <p:cNvSpPr/>
          <p:nvPr/>
        </p:nvSpPr>
        <p:spPr>
          <a:xfrm>
            <a:off x="-164880" y="1110960"/>
            <a:ext cx="5878800" cy="13240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50000"/>
              </a:lnSpc>
              <a:buClr>
                <a:srgbClr val="000000"/>
              </a:buClr>
              <a:buFont typeface="Wingdings" charset="2"/>
              <a:buChar char=""/>
            </a:pPr>
            <a:r>
              <a:rPr b="0" lang="en-US" sz="1800" spc="-1" strike="noStrike">
                <a:solidFill>
                  <a:srgbClr val="ffffff"/>
                </a:solidFill>
                <a:latin typeface="Verdana"/>
                <a:ea typeface="Verdana"/>
              </a:rPr>
              <a:t>Simple information can lead to identity theft.</a:t>
            </a:r>
            <a:endParaRPr b="0" lang="en-US" sz="1800" spc="-1" strike="noStrike">
              <a:latin typeface="Arial"/>
            </a:endParaRPr>
          </a:p>
          <a:p>
            <a:pPr marL="457200" indent="-457200">
              <a:lnSpc>
                <a:spcPct val="150000"/>
              </a:lnSpc>
              <a:buClr>
                <a:srgbClr val="000000"/>
              </a:buClr>
              <a:buFont typeface="Wingdings" charset="2"/>
              <a:buChar char=""/>
            </a:pPr>
            <a:r>
              <a:rPr b="0" lang="en-US" sz="1800" spc="-1" strike="noStrike">
                <a:solidFill>
                  <a:srgbClr val="ffffff"/>
                </a:solidFill>
                <a:latin typeface="Verdana"/>
                <a:ea typeface="Verdana"/>
              </a:rPr>
              <a:t>Victims don’t recognize they are victims until they see the negative consequences. </a:t>
            </a:r>
            <a:endParaRPr b="0" lang="en-US" sz="1800" spc="-1" strike="noStrike">
              <a:latin typeface="Arial"/>
            </a:endParaRPr>
          </a:p>
        </p:txBody>
      </p:sp>
      <p:sp>
        <p:nvSpPr>
          <p:cNvPr id="979" name="Rectangle 75"/>
          <p:cNvSpPr/>
          <p:nvPr/>
        </p:nvSpPr>
        <p:spPr>
          <a:xfrm>
            <a:off x="1064520" y="4612320"/>
            <a:ext cx="8765280" cy="1049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ffffff"/>
                </a:solidFill>
                <a:latin typeface="Verdana"/>
                <a:ea typeface="Verdana"/>
              </a:rPr>
              <a:t>An online survey by The Harries Showed that nearly 60 million people have been affected by identity theft in 2018, which is only in the USA.</a:t>
            </a:r>
            <a:endParaRPr b="0" lang="en-US" sz="2100" spc="-1" strike="noStrike">
              <a:latin typeface="Arial"/>
            </a:endParaRPr>
          </a:p>
        </p:txBody>
      </p:sp>
      <p:sp>
        <p:nvSpPr>
          <p:cNvPr id="980" name="Parallelogram 1"/>
          <p:cNvSpPr/>
          <p:nvPr/>
        </p:nvSpPr>
        <p:spPr>
          <a:xfrm flipH="1">
            <a:off x="191160" y="4826880"/>
            <a:ext cx="696600" cy="561600"/>
          </a:xfrm>
          <a:custGeom>
            <a:avLst/>
            <a:gdLst/>
            <a:ah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981" name="Picture 25" descr=""/>
          <p:cNvPicPr/>
          <p:nvPr/>
        </p:nvPicPr>
        <p:blipFill>
          <a:blip r:embed="rId1"/>
          <a:srcRect l="0" t="0" r="0" b="16368"/>
          <a:stretch/>
        </p:blipFill>
        <p:spPr>
          <a:xfrm>
            <a:off x="5725440" y="1215360"/>
            <a:ext cx="4012560" cy="320508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82"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Identity Theft after Blockchain</a:t>
            </a:r>
            <a:endParaRPr b="0" lang="en-US" sz="4000" spc="-1" strike="noStrike">
              <a:latin typeface="Arial"/>
            </a:endParaRPr>
          </a:p>
        </p:txBody>
      </p:sp>
      <p:sp>
        <p:nvSpPr>
          <p:cNvPr id="983" name="TextBox 111"/>
          <p:cNvSpPr/>
          <p:nvPr/>
        </p:nvSpPr>
        <p:spPr>
          <a:xfrm>
            <a:off x="267120" y="984600"/>
            <a:ext cx="9295920" cy="2489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100" spc="-1" strike="noStrike">
                <a:solidFill>
                  <a:srgbClr val="ffffff"/>
                </a:solidFill>
                <a:latin typeface="Verdana"/>
                <a:ea typeface="Verdana"/>
              </a:rPr>
              <a:t>- Extremely difficult on hackers to manipulate data.</a:t>
            </a:r>
            <a:endParaRPr b="0" lang="en-US" sz="2100" spc="-1" strike="noStrike">
              <a:latin typeface="Arial"/>
            </a:endParaRPr>
          </a:p>
          <a:p>
            <a:pPr>
              <a:lnSpc>
                <a:spcPct val="150000"/>
              </a:lnSpc>
              <a:buNone/>
            </a:pPr>
            <a:r>
              <a:rPr b="0" lang="en-US" sz="2100" spc="-1" strike="noStrike">
                <a:solidFill>
                  <a:srgbClr val="ffffff"/>
                </a:solidFill>
                <a:latin typeface="Verdana"/>
                <a:ea typeface="Verdana"/>
              </a:rPr>
              <a:t>- Hackers needs to get access each device on the network.</a:t>
            </a:r>
            <a:endParaRPr b="0" lang="en-US" sz="2100" spc="-1" strike="noStrike">
              <a:latin typeface="Arial"/>
            </a:endParaRPr>
          </a:p>
          <a:p>
            <a:pPr>
              <a:lnSpc>
                <a:spcPct val="150000"/>
              </a:lnSpc>
              <a:buNone/>
            </a:pPr>
            <a:r>
              <a:rPr b="0" lang="en-US" sz="2100" spc="-1" strike="noStrike">
                <a:solidFill>
                  <a:srgbClr val="ffffff"/>
                </a:solidFill>
                <a:latin typeface="Verdana"/>
                <a:ea typeface="Verdana"/>
              </a:rPr>
              <a:t>- Records can only be deleted after consensus.</a:t>
            </a:r>
            <a:endParaRPr b="0" lang="en-US" sz="2100" spc="-1" strike="noStrike">
              <a:latin typeface="Arial"/>
            </a:endParaRPr>
          </a:p>
          <a:p>
            <a:pPr>
              <a:lnSpc>
                <a:spcPct val="150000"/>
              </a:lnSpc>
              <a:buNone/>
            </a:pPr>
            <a:r>
              <a:rPr b="0" lang="en-US" sz="2100" spc="-1" strike="noStrike">
                <a:solidFill>
                  <a:srgbClr val="ffffff"/>
                </a:solidFill>
                <a:latin typeface="Verdana"/>
                <a:ea typeface="Verdana"/>
              </a:rPr>
              <a:t>- Any modification will be reflected in the systems, which in its role will warn all participants.</a:t>
            </a:r>
            <a:endParaRPr b="0" lang="en-US" sz="2100" spc="-1" strike="noStrike">
              <a:latin typeface="Arial"/>
            </a:endParaRPr>
          </a:p>
        </p:txBody>
      </p:sp>
      <p:sp>
        <p:nvSpPr>
          <p:cNvPr id="984" name="Oval 2"/>
          <p:cNvSpPr/>
          <p:nvPr/>
        </p:nvSpPr>
        <p:spPr>
          <a:xfrm>
            <a:off x="5377320" y="3847320"/>
            <a:ext cx="800640" cy="1066320"/>
          </a:xfrm>
          <a:custGeom>
            <a:avLst/>
            <a:gdLst/>
            <a:ah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985" name="Block Arc 5"/>
          <p:cNvSpPr/>
          <p:nvPr/>
        </p:nvSpPr>
        <p:spPr>
          <a:xfrm>
            <a:off x="7816680" y="3705840"/>
            <a:ext cx="799920" cy="1208160"/>
          </a:xfrm>
          <a:custGeom>
            <a:avLst/>
            <a:gdLst/>
            <a:ah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986" name="Rounded Rectangle 7"/>
          <p:cNvSpPr/>
          <p:nvPr/>
        </p:nvSpPr>
        <p:spPr>
          <a:xfrm flipH="1">
            <a:off x="6485400" y="3906360"/>
            <a:ext cx="898920" cy="1007640"/>
          </a:xfrm>
          <a:custGeom>
            <a:avLst/>
            <a:gdLst/>
            <a:ah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87"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Example</a:t>
            </a:r>
            <a:endParaRPr b="0" lang="en-US" sz="4000" spc="-1" strike="noStrike">
              <a:latin typeface="Arial"/>
            </a:endParaRPr>
          </a:p>
        </p:txBody>
      </p:sp>
      <p:pic>
        <p:nvPicPr>
          <p:cNvPr id="988" name="Picture 27" descr=""/>
          <p:cNvPicPr/>
          <p:nvPr/>
        </p:nvPicPr>
        <p:blipFill>
          <a:blip r:embed="rId1"/>
          <a:stretch/>
        </p:blipFill>
        <p:spPr>
          <a:xfrm>
            <a:off x="11160" y="912240"/>
            <a:ext cx="10074600" cy="461160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9" name="Picture 29" descr="https://lh6.googleusercontent.com/R5StjH5CEX3Oj-HTSYu4DseIrE2EkDkaPGVyRYzi6vMQfrKswPSW59pbeSeSYC5RJxDYYNIs2XXYncFR43BYhXDodp-Z6FZfvKPEEWjcx_gMJSzen7YJy9koJDQE_ZOy0hEgRX05CGw"/>
          <p:cNvPicPr/>
          <p:nvPr/>
        </p:nvPicPr>
        <p:blipFill>
          <a:blip r:embed="rId1"/>
          <a:stretch/>
        </p:blipFill>
        <p:spPr>
          <a:xfrm>
            <a:off x="429480" y="0"/>
            <a:ext cx="9236160" cy="566712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90"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Smart Contracts</a:t>
            </a:r>
            <a:endParaRPr b="0" lang="en-US" sz="4000" spc="-1" strike="noStrike">
              <a:latin typeface="Arial"/>
            </a:endParaRPr>
          </a:p>
        </p:txBody>
      </p:sp>
      <p:sp>
        <p:nvSpPr>
          <p:cNvPr id="991" name="TextBox 5"/>
          <p:cNvSpPr/>
          <p:nvPr/>
        </p:nvSpPr>
        <p:spPr>
          <a:xfrm>
            <a:off x="267120" y="588600"/>
            <a:ext cx="9295920" cy="46612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endParaRPr b="0" lang="en-US" sz="2100" spc="-1" strike="noStrike">
              <a:latin typeface="Arial"/>
            </a:endParaRPr>
          </a:p>
          <a:p>
            <a:pPr marL="343080" indent="-343080">
              <a:lnSpc>
                <a:spcPct val="150000"/>
              </a:lnSpc>
              <a:buClr>
                <a:srgbClr val="ffffff"/>
              </a:buClr>
              <a:buFont typeface="Wingdings" charset="2"/>
              <a:buChar char=""/>
            </a:pPr>
            <a:r>
              <a:rPr b="0" lang="en-US" sz="1800" spc="-1" strike="noStrike">
                <a:solidFill>
                  <a:srgbClr val="ffffff"/>
                </a:solidFill>
                <a:latin typeface="Verdana"/>
                <a:ea typeface="Verdana"/>
              </a:rPr>
              <a:t>A smart contract is executable code  that runs on the blockchain to facilitate, execute and enforce the terms of an agreement.</a:t>
            </a:r>
            <a:endParaRPr b="0" lang="en-US" sz="1800" spc="-1" strike="noStrike">
              <a:latin typeface="Arial"/>
            </a:endParaRPr>
          </a:p>
          <a:p>
            <a:pPr marL="343080" indent="-343080">
              <a:lnSpc>
                <a:spcPct val="150000"/>
              </a:lnSpc>
              <a:buClr>
                <a:srgbClr val="ffffff"/>
              </a:buClr>
              <a:buFont typeface="Wingdings" charset="2"/>
              <a:buChar char=""/>
            </a:pPr>
            <a:r>
              <a:rPr b="0" lang="en-US" sz="1800" spc="-1" strike="noStrike">
                <a:solidFill>
                  <a:srgbClr val="ffffff"/>
                </a:solidFill>
                <a:latin typeface="Verdana"/>
                <a:ea typeface="Verdana"/>
              </a:rPr>
              <a:t>Traditional Contracts and Agreements:</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a:t>
            </a:r>
            <a:r>
              <a:rPr b="0" lang="en-US" sz="1800" spc="-1" strike="noStrike">
                <a:solidFill>
                  <a:srgbClr val="ffffff"/>
                </a:solidFill>
                <a:latin typeface="Verdana"/>
                <a:ea typeface="Verdana"/>
              </a:rPr>
              <a:t>- Multi-step process.</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a:t>
            </a:r>
            <a:r>
              <a:rPr b="0" lang="en-US" sz="1800" spc="-1" strike="noStrike">
                <a:solidFill>
                  <a:srgbClr val="ffffff"/>
                </a:solidFill>
                <a:latin typeface="Verdana"/>
                <a:ea typeface="Verdana"/>
              </a:rPr>
              <a:t>- Waste of time.</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a:t>
            </a:r>
            <a:r>
              <a:rPr b="0" lang="en-US" sz="1800" spc="-1" strike="noStrike">
                <a:solidFill>
                  <a:srgbClr val="ffffff"/>
                </a:solidFill>
                <a:latin typeface="Verdana"/>
                <a:ea typeface="Verdana"/>
              </a:rPr>
              <a:t>- Waste of money.</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a:t>
            </a:r>
            <a:r>
              <a:rPr b="0" lang="en-US" sz="1800" spc="-1" strike="noStrike">
                <a:solidFill>
                  <a:srgbClr val="ffffff"/>
                </a:solidFill>
                <a:latin typeface="Verdana"/>
                <a:ea typeface="Verdana"/>
              </a:rPr>
              <a:t>- Third-party involvement is </a:t>
            </a:r>
            <a:endParaRPr b="0" lang="en-US" sz="1800" spc="-1" strike="noStrike">
              <a:latin typeface="Arial"/>
            </a:endParaRPr>
          </a:p>
          <a:p>
            <a:pPr>
              <a:lnSpc>
                <a:spcPct val="150000"/>
              </a:lnSpc>
              <a:buNone/>
            </a:pPr>
            <a:r>
              <a:rPr b="0" lang="en-US" sz="1800" spc="-1" strike="noStrike">
                <a:solidFill>
                  <a:srgbClr val="ffffff"/>
                </a:solidFill>
                <a:latin typeface="Verdana"/>
                <a:ea typeface="Verdana"/>
              </a:rPr>
              <a:t>	</a:t>
            </a:r>
            <a:r>
              <a:rPr b="0" lang="en-US" sz="1800" spc="-1" strike="noStrike">
                <a:solidFill>
                  <a:srgbClr val="ffffff"/>
                </a:solidFill>
                <a:latin typeface="Verdana"/>
                <a:ea typeface="Verdana"/>
              </a:rPr>
              <a:t>needed. </a:t>
            </a:r>
            <a:endParaRPr b="0" lang="en-US" sz="1800" spc="-1" strike="noStrike">
              <a:latin typeface="Arial"/>
            </a:endParaRPr>
          </a:p>
          <a:p>
            <a:pPr>
              <a:lnSpc>
                <a:spcPct val="150000"/>
              </a:lnSpc>
              <a:buNone/>
            </a:pPr>
            <a:endParaRPr b="0" lang="en-US" sz="2100" spc="-1" strike="noStrike">
              <a:latin typeface="Arial"/>
            </a:endParaRPr>
          </a:p>
          <a:p>
            <a:pPr>
              <a:lnSpc>
                <a:spcPct val="150000"/>
              </a:lnSpc>
              <a:buNone/>
            </a:pPr>
            <a:endParaRPr b="0" lang="en-US" sz="2100" spc="-1" strike="noStrike">
              <a:latin typeface="Arial"/>
            </a:endParaRPr>
          </a:p>
        </p:txBody>
      </p:sp>
      <p:pic>
        <p:nvPicPr>
          <p:cNvPr id="992" name="Picture 16" descr="https://lh6.googleusercontent.com/o4Rnsj7YcxO59MX976719vvEcrtX7tKNlH5Rzr8gPebftvjXF9HXzhRxw-iKVOX0DFIY-yOA9cCMI5_yKPwF4QrOlsGHCXY9DbyNjayPmh0tp4EKjnnN40X3QA_aXH91dcDQc6g00X0"/>
          <p:cNvPicPr/>
          <p:nvPr/>
        </p:nvPicPr>
        <p:blipFill>
          <a:blip r:embed="rId1"/>
          <a:stretch/>
        </p:blipFill>
        <p:spPr>
          <a:xfrm>
            <a:off x="5257800" y="2239200"/>
            <a:ext cx="4697280" cy="3428640"/>
          </a:xfrm>
          <a:prstGeom prst="rect">
            <a:avLst/>
          </a:prstGeom>
          <a:ln w="0">
            <a:noFill/>
          </a:ln>
        </p:spPr>
      </p:pic>
      <p:pic>
        <p:nvPicPr>
          <p:cNvPr id="993" name="Picture 20" descr="https://lh4.googleusercontent.com/_dpOVvAOzx0shzvTj_9FokvSB9XIvU6r6CjQl4Hop4hlDesv3ilCDrTWlin2Z7JEjIQ3v7Io6KAZ7fsV7kBhqpw3n_hcoB6wcs4Z6YPuEadOj-B-3crk31j1f8aV9i6CG5HHRjCU5sI"/>
          <p:cNvPicPr/>
          <p:nvPr/>
        </p:nvPicPr>
        <p:blipFill>
          <a:blip r:embed="rId2"/>
          <a:stretch/>
        </p:blipFill>
        <p:spPr>
          <a:xfrm>
            <a:off x="1311120" y="4343400"/>
            <a:ext cx="3173400" cy="114192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94"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Contracts after Blockchain</a:t>
            </a:r>
            <a:endParaRPr b="0" lang="en-US" sz="4000" spc="-1" strike="noStrike">
              <a:latin typeface="Arial"/>
            </a:endParaRPr>
          </a:p>
        </p:txBody>
      </p:sp>
      <p:pic>
        <p:nvPicPr>
          <p:cNvPr id="995" name="Picture 31" descr="https://lh5.googleusercontent.com/gebsOCNVbaxX7sxDOoga6R1AQ73W1mFx16lDO8wwWo_6RKwjenBqVvZMkBf3GpulpVsy2VaCRpauYpWXUw3fqZtpR79c6WBbW2hI7_mbS4l2sJAUTeMp0YFFKj3A5h0lPenAtGEY_tU"/>
          <p:cNvPicPr/>
          <p:nvPr/>
        </p:nvPicPr>
        <p:blipFill>
          <a:blip r:embed="rId1"/>
          <a:stretch/>
        </p:blipFill>
        <p:spPr>
          <a:xfrm>
            <a:off x="5194440" y="1075320"/>
            <a:ext cx="4349160" cy="4349880"/>
          </a:xfrm>
          <a:prstGeom prst="rect">
            <a:avLst/>
          </a:prstGeom>
          <a:ln w="0">
            <a:noFill/>
          </a:ln>
        </p:spPr>
      </p:pic>
      <p:sp>
        <p:nvSpPr>
          <p:cNvPr id="996" name="Rectangle 77"/>
          <p:cNvSpPr/>
          <p:nvPr/>
        </p:nvSpPr>
        <p:spPr>
          <a:xfrm>
            <a:off x="537840" y="1108440"/>
            <a:ext cx="4306680" cy="13240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800" spc="-1" strike="noStrike">
                <a:solidFill>
                  <a:srgbClr val="ffffff"/>
                </a:solidFill>
                <a:latin typeface="Verdana"/>
                <a:ea typeface="Verdana"/>
              </a:rPr>
              <a:t>When using blockchain technology, the problem of traditional contracts can be avoided.</a:t>
            </a:r>
            <a:endParaRPr b="0" lang="en-US" sz="1800" spc="-1" strike="noStrike">
              <a:latin typeface="Arial"/>
            </a:endParaRPr>
          </a:p>
        </p:txBody>
      </p:sp>
      <p:pic>
        <p:nvPicPr>
          <p:cNvPr id="997" name="Picture 34" descr=""/>
          <p:cNvPicPr/>
          <p:nvPr/>
        </p:nvPicPr>
        <p:blipFill>
          <a:blip r:embed="rId2"/>
          <a:stretch/>
        </p:blipFill>
        <p:spPr>
          <a:xfrm>
            <a:off x="807480" y="3538080"/>
            <a:ext cx="3585240" cy="1840680"/>
          </a:xfrm>
          <a:prstGeom prst="rect">
            <a:avLst/>
          </a:prstGeom>
          <a:ln w="0">
            <a:noFill/>
          </a:ln>
        </p:spPr>
      </p:pic>
      <p:sp>
        <p:nvSpPr>
          <p:cNvPr id="998" name="TextBox 116"/>
          <p:cNvSpPr/>
          <p:nvPr/>
        </p:nvSpPr>
        <p:spPr>
          <a:xfrm>
            <a:off x="537840" y="2485440"/>
            <a:ext cx="4515480" cy="8197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1" lang="en-US" sz="1600" spc="-1" strike="noStrike">
                <a:solidFill>
                  <a:srgbClr val="ffffff"/>
                </a:solidFill>
                <a:latin typeface="Verdana"/>
                <a:ea typeface="Verdana"/>
              </a:rPr>
              <a:t>Example: </a:t>
            </a:r>
            <a:r>
              <a:rPr b="0" lang="en-US" sz="1600" spc="-1" strike="noStrike">
                <a:solidFill>
                  <a:srgbClr val="ffffff"/>
                </a:solidFill>
                <a:latin typeface="Verdana"/>
                <a:ea typeface="Verdana"/>
              </a:rPr>
              <a:t>Smart contracts are used to encode rules to govern an organization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9" name="Picture 33" descr="https://lh4.googleusercontent.com/hJhXMRGCoxg4spET5O61ZaUFSvV6gAsYBdDIPbQnzAX5GCM1s-KiJu222kUfUkESF8Wyi8vkfrfjh5XdQVmbvS16fZhdxMh-qolNAJJU7jxVhL2i2cvygBULw_HCYXZylynxsOWx-IU"/>
          <p:cNvPicPr/>
          <p:nvPr/>
        </p:nvPicPr>
        <p:blipFill>
          <a:blip r:embed="rId1"/>
          <a:stretch/>
        </p:blipFill>
        <p:spPr>
          <a:xfrm>
            <a:off x="0" y="484920"/>
            <a:ext cx="10074600" cy="4696920"/>
          </a:xfrm>
          <a:prstGeom prst="rect">
            <a:avLst/>
          </a:prstGeom>
          <a:ln w="0">
            <a:noFill/>
          </a:ln>
        </p:spPr>
      </p:pic>
      <p:sp>
        <p:nvSpPr>
          <p:cNvPr id="1000" name="Rectangle 78"/>
          <p:cNvSpPr/>
          <p:nvPr/>
        </p:nvSpPr>
        <p:spPr>
          <a:xfrm>
            <a:off x="5037840" y="2363760"/>
            <a:ext cx="5036400" cy="20707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spcAft>
                <a:spcPts val="1199"/>
              </a:spcAft>
              <a:buNone/>
            </a:pPr>
            <a:r>
              <a:rPr b="1" lang="en-US" sz="4200" spc="-1" strike="noStrike">
                <a:solidFill>
                  <a:srgbClr val="ffffff"/>
                </a:solidFill>
                <a:latin typeface="Verdana"/>
                <a:ea typeface="Verdana"/>
              </a:rPr>
              <a:t>Sports and eSports</a:t>
            </a:r>
            <a:endParaRPr b="0" lang="en-US" sz="4200" spc="-1" strike="noStrike">
              <a:latin typeface="Arial"/>
            </a:endParaRPr>
          </a:p>
          <a:p>
            <a:pPr>
              <a:lnSpc>
                <a:spcPct val="100000"/>
              </a:lnSpc>
              <a:buNone/>
            </a:pPr>
            <a:br>
              <a:rPr sz="1800"/>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01"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Sports and eSports</a:t>
            </a:r>
            <a:endParaRPr b="0" lang="en-US" sz="4000" spc="-1" strike="noStrike">
              <a:latin typeface="Arial"/>
            </a:endParaRPr>
          </a:p>
        </p:txBody>
      </p:sp>
      <p:sp>
        <p:nvSpPr>
          <p:cNvPr id="1002" name="TextBox 6"/>
          <p:cNvSpPr/>
          <p:nvPr/>
        </p:nvSpPr>
        <p:spPr>
          <a:xfrm>
            <a:off x="267120" y="588600"/>
            <a:ext cx="9295920" cy="55242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endParaRPr b="0" lang="en-US" sz="2100" spc="-1" strike="noStrike">
              <a:latin typeface="Arial"/>
            </a:endParaRPr>
          </a:p>
          <a:p>
            <a:pPr marL="343080" indent="-343080">
              <a:lnSpc>
                <a:spcPct val="150000"/>
              </a:lnSpc>
              <a:buClr>
                <a:srgbClr val="ffffff"/>
              </a:buClr>
              <a:buFont typeface="Wingdings" charset="2"/>
              <a:buChar char=""/>
            </a:pPr>
            <a:r>
              <a:rPr b="0" lang="en-US" sz="1800" spc="-1" strike="noStrike">
                <a:solidFill>
                  <a:srgbClr val="ffffff"/>
                </a:solidFill>
                <a:latin typeface="Verdana"/>
                <a:ea typeface="Verdana"/>
              </a:rPr>
              <a:t>Sports and Esports : are part of the entertainment sector where each has its fans who are interested in catching up their news. </a:t>
            </a:r>
            <a:endParaRPr b="0" lang="en-US" sz="1800" spc="-1" strike="noStrike">
              <a:latin typeface="Arial"/>
            </a:endParaRPr>
          </a:p>
          <a:p>
            <a:pPr marL="343080" indent="-343080">
              <a:lnSpc>
                <a:spcPct val="150000"/>
              </a:lnSpc>
              <a:buClr>
                <a:srgbClr val="ffffff"/>
              </a:buClr>
              <a:buFont typeface="Wingdings" charset="2"/>
              <a:buChar char=""/>
            </a:pPr>
            <a:r>
              <a:rPr b="0" lang="en-US" sz="1800" spc="-1" strike="noStrike">
                <a:solidFill>
                  <a:srgbClr val="ffffff"/>
                </a:solidFill>
                <a:latin typeface="Verdana"/>
                <a:ea typeface="Verdana"/>
              </a:rPr>
              <a:t>Sports and Esports: </a:t>
            </a:r>
            <a:endParaRPr b="0" lang="en-US" sz="18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Sports means the traditional championships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established in the real world such as football,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basketball and so on.</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The eSport (Electronic Sports) means real time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competition, video games facilitated by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electronic devices (computers, smart phones,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PS4, and Xbox... etc.) used by cyberathletes to </a:t>
            </a:r>
            <a:endParaRPr b="0" lang="en-US" sz="1600" spc="-1" strike="noStrike">
              <a:latin typeface="Arial"/>
            </a:endParaRPr>
          </a:p>
          <a:p>
            <a:pPr lvl="1" marL="432000" indent="-216000">
              <a:lnSpc>
                <a:spcPct val="150000"/>
              </a:lnSpc>
              <a:buClr>
                <a:srgbClr val="ffffff"/>
              </a:buClr>
              <a:buSzPct val="45000"/>
              <a:buFont typeface="Wingdings" charset="2"/>
              <a:buChar char=""/>
            </a:pPr>
            <a:r>
              <a:rPr b="0" lang="en-US" sz="1600" spc="-1" strike="noStrike">
                <a:solidFill>
                  <a:srgbClr val="ffffff"/>
                </a:solidFill>
                <a:latin typeface="Verdana"/>
                <a:ea typeface="Verdana"/>
              </a:rPr>
              <a:t>play various numbers of games.</a:t>
            </a:r>
            <a:endParaRPr b="0" lang="en-US" sz="1600" spc="-1" strike="noStrike">
              <a:latin typeface="Arial"/>
            </a:endParaRPr>
          </a:p>
          <a:p>
            <a:pPr>
              <a:lnSpc>
                <a:spcPct val="150000"/>
              </a:lnSpc>
              <a:buNone/>
            </a:pPr>
            <a:endParaRPr b="0" lang="en-US" sz="2100" spc="-1" strike="noStrike">
              <a:latin typeface="Arial"/>
            </a:endParaRPr>
          </a:p>
          <a:p>
            <a:pPr>
              <a:lnSpc>
                <a:spcPct val="150000"/>
              </a:lnSpc>
              <a:buNone/>
            </a:pPr>
            <a:endParaRPr b="0" lang="en-US" sz="2100" spc="-1" strike="noStrike">
              <a:latin typeface="Arial"/>
            </a:endParaRPr>
          </a:p>
        </p:txBody>
      </p:sp>
      <p:pic>
        <p:nvPicPr>
          <p:cNvPr id="1003" name="Picture 21" descr=""/>
          <p:cNvPicPr/>
          <p:nvPr/>
        </p:nvPicPr>
        <p:blipFill>
          <a:blip r:embed="rId1"/>
          <a:stretch/>
        </p:blipFill>
        <p:spPr>
          <a:xfrm>
            <a:off x="5760360" y="2160720"/>
            <a:ext cx="4068360" cy="309600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004" name="Google Shape;10786;p60"/>
          <p:cNvGrpSpPr/>
          <p:nvPr/>
        </p:nvGrpSpPr>
        <p:grpSpPr>
          <a:xfrm>
            <a:off x="0" y="1510200"/>
            <a:ext cx="10074600" cy="3861000"/>
            <a:chOff x="0" y="1510200"/>
            <a:chExt cx="10074600" cy="3861000"/>
          </a:xfrm>
        </p:grpSpPr>
        <p:grpSp>
          <p:nvGrpSpPr>
            <p:cNvPr id="1005" name="Google Shape;10787;p 2"/>
            <p:cNvGrpSpPr/>
            <p:nvPr/>
          </p:nvGrpSpPr>
          <p:grpSpPr>
            <a:xfrm>
              <a:off x="4988520" y="1706040"/>
              <a:ext cx="5086080" cy="2652840"/>
              <a:chOff x="4988520" y="1706040"/>
              <a:chExt cx="5086080" cy="2652840"/>
            </a:xfrm>
          </p:grpSpPr>
          <p:sp>
            <p:nvSpPr>
              <p:cNvPr id="1006" name="Google Shape;10791;p 2"/>
              <p:cNvSpPr/>
              <p:nvPr/>
            </p:nvSpPr>
            <p:spPr>
              <a:xfrm>
                <a:off x="4988520" y="3730320"/>
                <a:ext cx="5086080" cy="628560"/>
              </a:xfrm>
              <a:custGeom>
                <a:avLst/>
                <a:gdLst/>
                <a:ahLst/>
                <a:rect l="l" t="t" r="r" b="b"/>
                <a:pathLst>
                  <a:path w="39596" h="6286">
                    <a:moveTo>
                      <a:pt x="0" y="0"/>
                    </a:moveTo>
                    <a:lnTo>
                      <a:pt x="0" y="6285"/>
                    </a:lnTo>
                    <a:lnTo>
                      <a:pt x="39596" y="6285"/>
                    </a:lnTo>
                    <a:lnTo>
                      <a:pt x="39596" y="0"/>
                    </a:lnTo>
                    <a:close/>
                  </a:path>
                </a:pathLst>
              </a:custGeom>
              <a:solidFill>
                <a:srgbClr val="667e92"/>
              </a:solidFill>
              <a:ln w="0">
                <a:noFill/>
              </a:ln>
            </p:spPr>
            <p:style>
              <a:lnRef idx="0"/>
              <a:fillRef idx="0"/>
              <a:effectRef idx="0"/>
              <a:fontRef idx="minor"/>
            </p:style>
          </p:sp>
          <p:sp>
            <p:nvSpPr>
              <p:cNvPr id="1007" name="Google Shape;10792;p 2"/>
              <p:cNvSpPr/>
              <p:nvPr/>
            </p:nvSpPr>
            <p:spPr>
              <a:xfrm>
                <a:off x="4988520" y="2718000"/>
                <a:ext cx="5086080" cy="628920"/>
              </a:xfrm>
              <a:custGeom>
                <a:avLst/>
                <a:gdLst/>
                <a:ahLst/>
                <a:rect l="l" t="t" r="r" b="b"/>
                <a:pathLst>
                  <a:path w="33089" h="6287">
                    <a:moveTo>
                      <a:pt x="0" y="1"/>
                    </a:moveTo>
                    <a:lnTo>
                      <a:pt x="0" y="6286"/>
                    </a:lnTo>
                    <a:lnTo>
                      <a:pt x="33089" y="6286"/>
                    </a:lnTo>
                    <a:lnTo>
                      <a:pt x="33089" y="1"/>
                    </a:lnTo>
                    <a:close/>
                  </a:path>
                </a:pathLst>
              </a:custGeom>
              <a:solidFill>
                <a:srgbClr val="667e92"/>
              </a:solidFill>
              <a:ln w="0">
                <a:noFill/>
              </a:ln>
            </p:spPr>
            <p:style>
              <a:lnRef idx="0"/>
              <a:fillRef idx="0"/>
              <a:effectRef idx="0"/>
              <a:fontRef idx="minor"/>
            </p:style>
          </p:sp>
          <p:sp>
            <p:nvSpPr>
              <p:cNvPr id="1008" name="Google Shape;10793;p 2"/>
              <p:cNvSpPr/>
              <p:nvPr/>
            </p:nvSpPr>
            <p:spPr>
              <a:xfrm>
                <a:off x="4988520" y="1706040"/>
                <a:ext cx="5086080" cy="627840"/>
              </a:xfrm>
              <a:custGeom>
                <a:avLst/>
                <a:gdLst/>
                <a:ahLst/>
                <a:rect l="l" t="t" r="r" b="b"/>
                <a:pathLst>
                  <a:path w="20070" h="6283">
                    <a:moveTo>
                      <a:pt x="0" y="1"/>
                    </a:moveTo>
                    <a:lnTo>
                      <a:pt x="0" y="6283"/>
                    </a:lnTo>
                    <a:lnTo>
                      <a:pt x="20069" y="6283"/>
                    </a:lnTo>
                    <a:lnTo>
                      <a:pt x="20069" y="1"/>
                    </a:lnTo>
                    <a:close/>
                  </a:path>
                </a:pathLst>
              </a:custGeom>
              <a:solidFill>
                <a:srgbClr val="667e92"/>
              </a:solidFill>
              <a:ln w="0">
                <a:noFill/>
              </a:ln>
            </p:spPr>
            <p:style>
              <a:lnRef idx="0"/>
              <a:fillRef idx="0"/>
              <a:effectRef idx="0"/>
              <a:fontRef idx="minor"/>
            </p:style>
          </p:sp>
        </p:grpSp>
        <p:grpSp>
          <p:nvGrpSpPr>
            <p:cNvPr id="1009" name="Google Shape;10794;p 2"/>
            <p:cNvGrpSpPr/>
            <p:nvPr/>
          </p:nvGrpSpPr>
          <p:grpSpPr>
            <a:xfrm>
              <a:off x="0" y="1706040"/>
              <a:ext cx="5255640" cy="3665160"/>
              <a:chOff x="0" y="1706040"/>
              <a:chExt cx="5255640" cy="3665160"/>
            </a:xfrm>
          </p:grpSpPr>
          <p:sp>
            <p:nvSpPr>
              <p:cNvPr id="1010" name="Google Shape;10797;p 2"/>
              <p:cNvSpPr/>
              <p:nvPr/>
            </p:nvSpPr>
            <p:spPr>
              <a:xfrm>
                <a:off x="0" y="4742640"/>
                <a:ext cx="5255640" cy="62856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1011" name="Google Shape;10798;p 2"/>
              <p:cNvSpPr/>
              <p:nvPr/>
            </p:nvSpPr>
            <p:spPr>
              <a:xfrm>
                <a:off x="0" y="3730320"/>
                <a:ext cx="5255640" cy="628560"/>
              </a:xfrm>
              <a:custGeom>
                <a:avLst/>
                <a:gdLst/>
                <a:ahLst/>
                <a:rect l="l" t="t" r="r" b="b"/>
                <a:pathLst>
                  <a:path w="33089" h="6286">
                    <a:moveTo>
                      <a:pt x="0" y="0"/>
                    </a:moveTo>
                    <a:lnTo>
                      <a:pt x="0" y="6285"/>
                    </a:lnTo>
                    <a:lnTo>
                      <a:pt x="33089" y="6285"/>
                    </a:lnTo>
                    <a:lnTo>
                      <a:pt x="33089" y="0"/>
                    </a:lnTo>
                    <a:close/>
                  </a:path>
                </a:pathLst>
              </a:custGeom>
              <a:solidFill>
                <a:srgbClr val="cfd9e0"/>
              </a:solidFill>
              <a:ln w="0">
                <a:noFill/>
              </a:ln>
            </p:spPr>
            <p:style>
              <a:lnRef idx="0"/>
              <a:fillRef idx="0"/>
              <a:effectRef idx="0"/>
              <a:fontRef idx="minor"/>
            </p:style>
          </p:sp>
          <p:sp>
            <p:nvSpPr>
              <p:cNvPr id="1012" name="Google Shape;10799;p 2"/>
              <p:cNvSpPr/>
              <p:nvPr/>
            </p:nvSpPr>
            <p:spPr>
              <a:xfrm>
                <a:off x="0" y="2718000"/>
                <a:ext cx="5255640" cy="628920"/>
              </a:xfrm>
              <a:custGeom>
                <a:avLst/>
                <a:gdLst/>
                <a:ahLst/>
                <a:rect l="l" t="t" r="r" b="b"/>
                <a:pathLst>
                  <a:path w="26580" h="6287">
                    <a:moveTo>
                      <a:pt x="1" y="1"/>
                    </a:moveTo>
                    <a:lnTo>
                      <a:pt x="1" y="6286"/>
                    </a:lnTo>
                    <a:lnTo>
                      <a:pt x="26580" y="6286"/>
                    </a:lnTo>
                    <a:lnTo>
                      <a:pt x="26580" y="1"/>
                    </a:lnTo>
                    <a:close/>
                  </a:path>
                </a:pathLst>
              </a:custGeom>
              <a:solidFill>
                <a:srgbClr val="cfd9e0"/>
              </a:solidFill>
              <a:ln w="0">
                <a:noFill/>
              </a:ln>
            </p:spPr>
            <p:style>
              <a:lnRef idx="0"/>
              <a:fillRef idx="0"/>
              <a:effectRef idx="0"/>
              <a:fontRef idx="minor"/>
            </p:style>
          </p:sp>
          <p:sp>
            <p:nvSpPr>
              <p:cNvPr id="1013" name="Google Shape;10800;p 2"/>
              <p:cNvSpPr/>
              <p:nvPr/>
            </p:nvSpPr>
            <p:spPr>
              <a:xfrm>
                <a:off x="0" y="1706040"/>
                <a:ext cx="5255640" cy="627840"/>
              </a:xfrm>
              <a:custGeom>
                <a:avLst/>
                <a:gdLst/>
                <a:ahLst/>
                <a:rect l="l" t="t" r="r" b="b"/>
                <a:pathLst>
                  <a:path w="20073" h="6283">
                    <a:moveTo>
                      <a:pt x="1" y="1"/>
                    </a:moveTo>
                    <a:lnTo>
                      <a:pt x="1" y="6283"/>
                    </a:lnTo>
                    <a:lnTo>
                      <a:pt x="20073" y="6283"/>
                    </a:lnTo>
                    <a:lnTo>
                      <a:pt x="20073" y="1"/>
                    </a:lnTo>
                    <a:close/>
                  </a:path>
                </a:pathLst>
              </a:custGeom>
              <a:solidFill>
                <a:srgbClr val="cfd9e0"/>
              </a:solidFill>
              <a:ln w="0">
                <a:noFill/>
              </a:ln>
            </p:spPr>
            <p:style>
              <a:lnRef idx="0"/>
              <a:fillRef idx="0"/>
              <a:effectRef idx="0"/>
              <a:fontRef idx="minor"/>
            </p:style>
          </p:sp>
        </p:grpSp>
        <p:sp>
          <p:nvSpPr>
            <p:cNvPr id="1014" name="Google Shape;10801;p 2"/>
            <p:cNvSpPr/>
            <p:nvPr/>
          </p:nvSpPr>
          <p:spPr>
            <a:xfrm flipH="1">
              <a:off x="5234400" y="1510200"/>
              <a:ext cx="51120" cy="3857040"/>
            </a:xfrm>
            <a:custGeom>
              <a:avLst/>
              <a:gdLst/>
              <a:ahLst/>
              <a:rect l="l" t="t" r="r" b="b"/>
              <a:pathLst>
                <a:path fill="none" w="1" h="62006">
                  <a:moveTo>
                    <a:pt x="1" y="0"/>
                  </a:moveTo>
                  <a:lnTo>
                    <a:pt x="1" y="62006"/>
                  </a:lnTo>
                </a:path>
              </a:pathLst>
            </a:custGeom>
            <a:noFill/>
            <a:ln w="9525">
              <a:solidFill>
                <a:srgbClr val="f2f2f2"/>
              </a:solidFill>
              <a:miter/>
            </a:ln>
          </p:spPr>
          <p:style>
            <a:lnRef idx="0"/>
            <a:fillRef idx="0"/>
            <a:effectRef idx="0"/>
            <a:fontRef idx="minor"/>
          </p:style>
        </p:sp>
      </p:grpSp>
      <p:sp>
        <p:nvSpPr>
          <p:cNvPr id="1015" name="Rectangle 79"/>
          <p:cNvSpPr/>
          <p:nvPr/>
        </p:nvSpPr>
        <p:spPr>
          <a:xfrm>
            <a:off x="46440" y="123840"/>
            <a:ext cx="10017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200" spc="-1" strike="noStrike">
                <a:solidFill>
                  <a:srgbClr val="ffffff"/>
                </a:solidFill>
                <a:latin typeface="Verdana"/>
                <a:ea typeface="Verdana"/>
              </a:rPr>
              <a:t>Issues with Traditional Sports and Esports </a:t>
            </a:r>
            <a:endParaRPr b="0" lang="en-US" sz="3200" spc="-1" strike="noStrike">
              <a:latin typeface="Arial"/>
            </a:endParaRPr>
          </a:p>
        </p:txBody>
      </p:sp>
      <p:sp>
        <p:nvSpPr>
          <p:cNvPr id="1016" name="TextBox 119"/>
          <p:cNvSpPr/>
          <p:nvPr/>
        </p:nvSpPr>
        <p:spPr>
          <a:xfrm>
            <a:off x="5092560" y="3734640"/>
            <a:ext cx="5150880" cy="50112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pPr>
            <a:r>
              <a:rPr b="0" lang="en-US" sz="1800" spc="-1" strike="noStrike">
                <a:solidFill>
                  <a:srgbClr val="000000"/>
                </a:solidFill>
                <a:latin typeface="Verdana"/>
                <a:ea typeface="Verdana"/>
              </a:rPr>
              <a:t>Limitation of revenue stream models.</a:t>
            </a:r>
            <a:endParaRPr b="0" lang="en-US" sz="1800" spc="-1" strike="noStrike">
              <a:latin typeface="Arial"/>
            </a:endParaRPr>
          </a:p>
        </p:txBody>
      </p:sp>
      <p:sp>
        <p:nvSpPr>
          <p:cNvPr id="1017" name="TextBox 131"/>
          <p:cNvSpPr/>
          <p:nvPr/>
        </p:nvSpPr>
        <p:spPr>
          <a:xfrm>
            <a:off x="20160" y="2661840"/>
            <a:ext cx="4296960" cy="56952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pPr>
            <a:r>
              <a:rPr b="0" lang="en-US" sz="2100" spc="-1" strike="noStrike">
                <a:solidFill>
                  <a:srgbClr val="000000"/>
                </a:solidFill>
                <a:latin typeface="Verdana"/>
                <a:ea typeface="Verdana"/>
              </a:rPr>
              <a:t>New investments obstacles. </a:t>
            </a:r>
            <a:endParaRPr b="0" lang="en-US" sz="2100" spc="-1" strike="noStrike">
              <a:latin typeface="Arial"/>
            </a:endParaRPr>
          </a:p>
        </p:txBody>
      </p:sp>
      <p:sp>
        <p:nvSpPr>
          <p:cNvPr id="1018" name="TextBox 132"/>
          <p:cNvSpPr/>
          <p:nvPr/>
        </p:nvSpPr>
        <p:spPr>
          <a:xfrm>
            <a:off x="6155640" y="1157400"/>
            <a:ext cx="17467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Verdana"/>
                <a:ea typeface="Verdana"/>
              </a:rPr>
              <a:t>Sports</a:t>
            </a:r>
            <a:endParaRPr b="0" lang="en-US" sz="2400" spc="-1" strike="noStrike">
              <a:latin typeface="Arial"/>
            </a:endParaRPr>
          </a:p>
        </p:txBody>
      </p:sp>
      <p:sp>
        <p:nvSpPr>
          <p:cNvPr id="1019" name="TextBox 133"/>
          <p:cNvSpPr/>
          <p:nvPr/>
        </p:nvSpPr>
        <p:spPr>
          <a:xfrm>
            <a:off x="1355400" y="1172880"/>
            <a:ext cx="171144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Verdana"/>
                <a:ea typeface="Verdana"/>
              </a:rPr>
              <a:t>eSports</a:t>
            </a:r>
            <a:endParaRPr b="0" lang="en-US" sz="2400" spc="-1" strike="noStrike">
              <a:latin typeface="Arial"/>
            </a:endParaRPr>
          </a:p>
        </p:txBody>
      </p:sp>
      <p:sp>
        <p:nvSpPr>
          <p:cNvPr id="1020" name="TextBox 134"/>
          <p:cNvSpPr/>
          <p:nvPr/>
        </p:nvSpPr>
        <p:spPr>
          <a:xfrm>
            <a:off x="5398200" y="1834560"/>
            <a:ext cx="4413600" cy="409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100" spc="-1" strike="noStrike">
                <a:solidFill>
                  <a:srgbClr val="000000"/>
                </a:solidFill>
                <a:latin typeface="Verdana"/>
                <a:ea typeface="Verdana"/>
              </a:rPr>
              <a:t> </a:t>
            </a:r>
            <a:r>
              <a:rPr b="0" lang="en-US" sz="2100" spc="-1" strike="noStrike">
                <a:solidFill>
                  <a:srgbClr val="000000"/>
                </a:solidFill>
                <a:latin typeface="Verdana"/>
                <a:ea typeface="Verdana"/>
              </a:rPr>
              <a:t>Sponsorship management.</a:t>
            </a:r>
            <a:endParaRPr b="0" lang="en-US" sz="2100" spc="-1" strike="noStrike">
              <a:latin typeface="Arial"/>
            </a:endParaRPr>
          </a:p>
        </p:txBody>
      </p:sp>
      <p:sp>
        <p:nvSpPr>
          <p:cNvPr id="1021" name="TextBox 135"/>
          <p:cNvSpPr/>
          <p:nvPr/>
        </p:nvSpPr>
        <p:spPr>
          <a:xfrm>
            <a:off x="6226200" y="2785320"/>
            <a:ext cx="2821680" cy="409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100" spc="-1" strike="noStrike">
                <a:solidFill>
                  <a:srgbClr val="000000"/>
                </a:solidFill>
                <a:latin typeface="Verdana"/>
                <a:ea typeface="Verdana"/>
              </a:rPr>
              <a:t>Tickets Scalping.</a:t>
            </a:r>
            <a:endParaRPr b="0" lang="en-US" sz="2100" spc="-1" strike="noStrike">
              <a:latin typeface="Arial"/>
            </a:endParaRPr>
          </a:p>
        </p:txBody>
      </p:sp>
      <p:sp>
        <p:nvSpPr>
          <p:cNvPr id="1022" name="TextBox 136"/>
          <p:cNvSpPr/>
          <p:nvPr/>
        </p:nvSpPr>
        <p:spPr>
          <a:xfrm>
            <a:off x="-246600" y="1811520"/>
            <a:ext cx="4975200" cy="409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100" spc="-1" strike="noStrike">
                <a:solidFill>
                  <a:srgbClr val="000000"/>
                </a:solidFill>
                <a:latin typeface="Verdana"/>
                <a:ea typeface="Verdana"/>
              </a:rPr>
              <a:t>The absence of transparency.</a:t>
            </a:r>
            <a:endParaRPr b="0" lang="en-US" sz="2100" spc="-1" strike="noStrike">
              <a:latin typeface="Arial"/>
            </a:endParaRPr>
          </a:p>
        </p:txBody>
      </p:sp>
      <p:sp>
        <p:nvSpPr>
          <p:cNvPr id="1023" name="TextBox 137"/>
          <p:cNvSpPr/>
          <p:nvPr/>
        </p:nvSpPr>
        <p:spPr>
          <a:xfrm>
            <a:off x="-211320" y="4844160"/>
            <a:ext cx="5653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Verdana"/>
                <a:ea typeface="Verdana"/>
              </a:rPr>
              <a:t>The existence of third</a:t>
            </a:r>
            <a:r>
              <a:rPr b="0" lang="en-US" sz="1400" spc="-1" strike="noStrike">
                <a:solidFill>
                  <a:srgbClr val="000000"/>
                </a:solidFill>
                <a:latin typeface="Verdana"/>
                <a:ea typeface="Verdana"/>
              </a:rPr>
              <a:t>-</a:t>
            </a:r>
            <a:r>
              <a:rPr b="0" lang="en-US" sz="1800" spc="-1" strike="noStrike">
                <a:solidFill>
                  <a:srgbClr val="000000"/>
                </a:solidFill>
                <a:latin typeface="Verdana"/>
                <a:ea typeface="Verdana"/>
              </a:rPr>
              <a:t>party</a:t>
            </a:r>
            <a:r>
              <a:rPr b="0" lang="en-US" sz="1400" spc="-1" strike="noStrike">
                <a:solidFill>
                  <a:srgbClr val="000000"/>
                </a:solidFill>
                <a:latin typeface="Verdana"/>
                <a:ea typeface="Verdana"/>
              </a:rPr>
              <a:t>(</a:t>
            </a:r>
            <a:r>
              <a:rPr b="0" lang="en-US" sz="1800" spc="-1" strike="noStrike">
                <a:solidFill>
                  <a:srgbClr val="000000"/>
                </a:solidFill>
                <a:latin typeface="Verdana"/>
                <a:ea typeface="Verdana"/>
              </a:rPr>
              <a:t>distributors</a:t>
            </a:r>
            <a:r>
              <a:rPr b="0" lang="en-US" sz="1400" spc="-1" strike="noStrike">
                <a:solidFill>
                  <a:srgbClr val="000000"/>
                </a:solidFill>
                <a:latin typeface="Verdana"/>
                <a:ea typeface="Verdana"/>
              </a:rPr>
              <a:t>)</a:t>
            </a:r>
            <a:r>
              <a:rPr b="0" lang="en-US" sz="1800" spc="-1" strike="noStrike">
                <a:solidFill>
                  <a:srgbClr val="000000"/>
                </a:solidFill>
                <a:latin typeface="Verdana"/>
                <a:ea typeface="Verdana"/>
              </a:rPr>
              <a:t>.</a:t>
            </a:r>
            <a:endParaRPr b="0" lang="en-US" sz="1800" spc="-1" strike="noStrike">
              <a:latin typeface="Arial"/>
            </a:endParaRPr>
          </a:p>
        </p:txBody>
      </p:sp>
      <p:sp>
        <p:nvSpPr>
          <p:cNvPr id="1024" name="TextBox 138"/>
          <p:cNvSpPr/>
          <p:nvPr/>
        </p:nvSpPr>
        <p:spPr>
          <a:xfrm>
            <a:off x="-62280" y="3830040"/>
            <a:ext cx="5016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Verdana"/>
                <a:ea typeface="Verdana"/>
              </a:rPr>
              <a:t>The anonymity of the players identity.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025" name="Google Shape;10499;p59"/>
          <p:cNvGrpSpPr/>
          <p:nvPr/>
        </p:nvGrpSpPr>
        <p:grpSpPr>
          <a:xfrm>
            <a:off x="-720" y="1463760"/>
            <a:ext cx="10074600" cy="4203000"/>
            <a:chOff x="-720" y="1463760"/>
            <a:chExt cx="10074600" cy="4203000"/>
          </a:xfrm>
        </p:grpSpPr>
        <p:sp>
          <p:nvSpPr>
            <p:cNvPr id="1026" name="Google Shape;10500;p 2"/>
            <p:cNvSpPr/>
            <p:nvPr/>
          </p:nvSpPr>
          <p:spPr>
            <a:xfrm>
              <a:off x="6739560" y="1467360"/>
              <a:ext cx="3334320" cy="27799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1027" name="Google Shape;10501;p 2"/>
            <p:cNvSpPr/>
            <p:nvPr/>
          </p:nvSpPr>
          <p:spPr>
            <a:xfrm>
              <a:off x="9663840" y="2898000"/>
              <a:ext cx="381240" cy="31860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w="0">
              <a:noFill/>
            </a:ln>
          </p:spPr>
          <p:style>
            <a:lnRef idx="0"/>
            <a:fillRef idx="0"/>
            <a:effectRef idx="0"/>
            <a:fontRef idx="minor"/>
          </p:style>
        </p:sp>
        <p:sp>
          <p:nvSpPr>
            <p:cNvPr id="1028" name="Google Shape;10505;p 2"/>
            <p:cNvSpPr/>
            <p:nvPr/>
          </p:nvSpPr>
          <p:spPr>
            <a:xfrm flipH="1">
              <a:off x="5053680" y="2878920"/>
              <a:ext cx="3334320" cy="277956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1029" name="Google Shape;10506;p 2"/>
            <p:cNvSpPr/>
            <p:nvPr/>
          </p:nvSpPr>
          <p:spPr>
            <a:xfrm>
              <a:off x="-720" y="1466640"/>
              <a:ext cx="3334320" cy="27799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1030" name="Google Shape;10507;p 2"/>
            <p:cNvSpPr/>
            <p:nvPr/>
          </p:nvSpPr>
          <p:spPr>
            <a:xfrm flipH="1">
              <a:off x="3371040" y="1463760"/>
              <a:ext cx="3334320" cy="277992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1031" name="Google Shape;10508;p 2"/>
            <p:cNvSpPr/>
            <p:nvPr/>
          </p:nvSpPr>
          <p:spPr>
            <a:xfrm flipH="1">
              <a:off x="1670400" y="2870640"/>
              <a:ext cx="3353760" cy="279612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grpSp>
      <p:sp>
        <p:nvSpPr>
          <p:cNvPr id="1032" name="TextBox 123"/>
          <p:cNvSpPr/>
          <p:nvPr/>
        </p:nvSpPr>
        <p:spPr>
          <a:xfrm>
            <a:off x="56160" y="208080"/>
            <a:ext cx="100180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ffffff"/>
                </a:solidFill>
                <a:latin typeface="Verdana"/>
                <a:ea typeface="Verdana"/>
              </a:rPr>
              <a:t>Sports and Esports Development after Blockchain </a:t>
            </a:r>
            <a:endParaRPr b="0" lang="en-US" sz="3200" spc="-1" strike="noStrike">
              <a:latin typeface="Arial"/>
            </a:endParaRPr>
          </a:p>
        </p:txBody>
      </p:sp>
      <p:sp>
        <p:nvSpPr>
          <p:cNvPr id="1033" name="TextBox 124"/>
          <p:cNvSpPr/>
          <p:nvPr/>
        </p:nvSpPr>
        <p:spPr>
          <a:xfrm>
            <a:off x="415440" y="2485800"/>
            <a:ext cx="25513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00"/>
                </a:solidFill>
                <a:latin typeface="Verdana"/>
                <a:ea typeface="Verdana"/>
              </a:rPr>
              <a:t>A p2p connection</a:t>
            </a:r>
            <a:endParaRPr b="0" lang="en-US" sz="2000" spc="-1" strike="noStrike">
              <a:latin typeface="Arial"/>
            </a:endParaRPr>
          </a:p>
        </p:txBody>
      </p:sp>
      <p:sp>
        <p:nvSpPr>
          <p:cNvPr id="1034" name="TextBox 125"/>
          <p:cNvSpPr/>
          <p:nvPr/>
        </p:nvSpPr>
        <p:spPr>
          <a:xfrm>
            <a:off x="2187360" y="3958560"/>
            <a:ext cx="26863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Verdana"/>
                <a:ea typeface="Verdana"/>
              </a:rPr>
              <a:t>Detailed logs and cryptocurrency-based payment</a:t>
            </a:r>
            <a:endParaRPr b="0" lang="en-US" sz="1600" spc="-1" strike="noStrike">
              <a:latin typeface="Arial"/>
            </a:endParaRPr>
          </a:p>
        </p:txBody>
      </p:sp>
      <p:sp>
        <p:nvSpPr>
          <p:cNvPr id="1035" name="TextBox 126"/>
          <p:cNvSpPr/>
          <p:nvPr/>
        </p:nvSpPr>
        <p:spPr>
          <a:xfrm>
            <a:off x="7096680" y="2560680"/>
            <a:ext cx="2759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Verdana"/>
              </a:rPr>
              <a:t>Decrease the time</a:t>
            </a:r>
            <a:endParaRPr b="0" lang="en-US" sz="1800" spc="-1" strike="noStrike">
              <a:latin typeface="Arial"/>
            </a:endParaRPr>
          </a:p>
        </p:txBody>
      </p:sp>
      <p:sp>
        <p:nvSpPr>
          <p:cNvPr id="1036" name="TextBox 127"/>
          <p:cNvSpPr/>
          <p:nvPr/>
        </p:nvSpPr>
        <p:spPr>
          <a:xfrm>
            <a:off x="4130280" y="2649960"/>
            <a:ext cx="236628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Verdana"/>
                <a:ea typeface="Verdana"/>
              </a:rPr>
              <a:t>Powering smart ticket systems</a:t>
            </a:r>
            <a:endParaRPr b="0" lang="en-US" sz="1600" spc="-1" strike="noStrike">
              <a:latin typeface="Arial"/>
            </a:endParaRPr>
          </a:p>
        </p:txBody>
      </p:sp>
      <p:sp>
        <p:nvSpPr>
          <p:cNvPr id="1037" name="TextBox 128"/>
          <p:cNvSpPr/>
          <p:nvPr/>
        </p:nvSpPr>
        <p:spPr>
          <a:xfrm>
            <a:off x="5709960" y="3597480"/>
            <a:ext cx="2248920" cy="10486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400" spc="-1" strike="noStrike">
                <a:solidFill>
                  <a:srgbClr val="000000"/>
                </a:solidFill>
                <a:latin typeface="Verdana"/>
                <a:ea typeface="Verdana"/>
              </a:rPr>
              <a:t>Using smart contracts and tokenization in crowdfunding </a:t>
            </a:r>
            <a:endParaRPr b="0" lang="en-US" sz="1400" spc="-1" strike="noStrike">
              <a:latin typeface="Arial"/>
            </a:endParaRPr>
          </a:p>
        </p:txBody>
      </p:sp>
      <p:grpSp>
        <p:nvGrpSpPr>
          <p:cNvPr id="1038" name="Google Shape;12995;p 2"/>
          <p:cNvGrpSpPr/>
          <p:nvPr/>
        </p:nvGrpSpPr>
        <p:grpSpPr>
          <a:xfrm>
            <a:off x="9511200" y="5347440"/>
            <a:ext cx="303840" cy="287280"/>
            <a:chOff x="9511200" y="5347440"/>
            <a:chExt cx="303840" cy="287280"/>
          </a:xfrm>
        </p:grpSpPr>
        <p:sp>
          <p:nvSpPr>
            <p:cNvPr id="1039" name="Google Shape;12996;p 2"/>
            <p:cNvSpPr/>
            <p:nvPr/>
          </p:nvSpPr>
          <p:spPr>
            <a:xfrm>
              <a:off x="9511560" y="5347440"/>
              <a:ext cx="303480" cy="287280"/>
            </a:xfrm>
            <a:custGeom>
              <a:avLst/>
              <a:gdLst/>
              <a:ahLst/>
              <a:rect l="l" t="t" r="r" b="b"/>
              <a:pathLst>
                <a:path w="24662" h="23363">
                  <a:moveTo>
                    <a:pt x="18025" y="0"/>
                  </a:moveTo>
                  <a:cubicBezTo>
                    <a:pt x="13633" y="0"/>
                    <a:pt x="9337" y="1726"/>
                    <a:pt x="6118" y="4944"/>
                  </a:cubicBezTo>
                  <a:cubicBezTo>
                    <a:pt x="1535" y="9506"/>
                    <a:pt x="0" y="16297"/>
                    <a:pt x="2124" y="22415"/>
                  </a:cubicBezTo>
                  <a:cubicBezTo>
                    <a:pt x="3975" y="23060"/>
                    <a:pt x="5845" y="23362"/>
                    <a:pt x="7676" y="23362"/>
                  </a:cubicBezTo>
                  <a:cubicBezTo>
                    <a:pt x="16116" y="23362"/>
                    <a:pt x="23695" y="16927"/>
                    <a:pt x="24473" y="7908"/>
                  </a:cubicBezTo>
                  <a:cubicBezTo>
                    <a:pt x="24662" y="5554"/>
                    <a:pt x="24367" y="3178"/>
                    <a:pt x="23590" y="949"/>
                  </a:cubicBezTo>
                  <a:cubicBezTo>
                    <a:pt x="21767" y="311"/>
                    <a:pt x="19887" y="0"/>
                    <a:pt x="18025" y="0"/>
                  </a:cubicBezTo>
                  <a:close/>
                </a:path>
              </a:pathLst>
            </a:custGeom>
            <a:solidFill>
              <a:srgbClr val="e2e8ec"/>
            </a:solidFill>
            <a:ln w="0">
              <a:solidFill>
                <a:srgbClr val="1f497d"/>
              </a:solidFill>
            </a:ln>
          </p:spPr>
          <p:style>
            <a:lnRef idx="0"/>
            <a:fillRef idx="0"/>
            <a:effectRef idx="0"/>
            <a:fontRef idx="minor"/>
          </p:style>
        </p:sp>
        <p:sp>
          <p:nvSpPr>
            <p:cNvPr id="1040" name="Google Shape;12997;p 2"/>
            <p:cNvSpPr/>
            <p:nvPr/>
          </p:nvSpPr>
          <p:spPr>
            <a:xfrm>
              <a:off x="9511200" y="5347440"/>
              <a:ext cx="290160" cy="275040"/>
            </a:xfrm>
            <a:custGeom>
              <a:avLst/>
              <a:gdLst/>
              <a:ahLst/>
              <a:rect l="l" t="t" r="r" b="b"/>
              <a:pathLst>
                <a:path w="23611" h="22416">
                  <a:moveTo>
                    <a:pt x="18042" y="0"/>
                  </a:moveTo>
                  <a:cubicBezTo>
                    <a:pt x="13645" y="0"/>
                    <a:pt x="9343" y="1726"/>
                    <a:pt x="6139" y="4944"/>
                  </a:cubicBezTo>
                  <a:cubicBezTo>
                    <a:pt x="1556" y="9506"/>
                    <a:pt x="0" y="16297"/>
                    <a:pt x="2145" y="22415"/>
                  </a:cubicBezTo>
                  <a:cubicBezTo>
                    <a:pt x="2124" y="20923"/>
                    <a:pt x="2502" y="19220"/>
                    <a:pt x="3238" y="17411"/>
                  </a:cubicBezTo>
                  <a:cubicBezTo>
                    <a:pt x="3553" y="16676"/>
                    <a:pt x="3890" y="15940"/>
                    <a:pt x="4289" y="15225"/>
                  </a:cubicBezTo>
                  <a:cubicBezTo>
                    <a:pt x="7149" y="10158"/>
                    <a:pt x="11353" y="5974"/>
                    <a:pt x="16420" y="3094"/>
                  </a:cubicBezTo>
                  <a:cubicBezTo>
                    <a:pt x="17135" y="2694"/>
                    <a:pt x="17850" y="2358"/>
                    <a:pt x="18607" y="2043"/>
                  </a:cubicBezTo>
                  <a:cubicBezTo>
                    <a:pt x="20367" y="1326"/>
                    <a:pt x="22028" y="949"/>
                    <a:pt x="23492" y="949"/>
                  </a:cubicBezTo>
                  <a:cubicBezTo>
                    <a:pt x="23532" y="949"/>
                    <a:pt x="23571" y="949"/>
                    <a:pt x="23611" y="949"/>
                  </a:cubicBezTo>
                  <a:cubicBezTo>
                    <a:pt x="21788" y="311"/>
                    <a:pt x="19907" y="0"/>
                    <a:pt x="18042" y="0"/>
                  </a:cubicBezTo>
                  <a:close/>
                </a:path>
              </a:pathLst>
            </a:custGeom>
            <a:solidFill>
              <a:srgbClr val="cbd6de"/>
            </a:solidFill>
            <a:ln w="0">
              <a:solidFill>
                <a:srgbClr val="1f497d"/>
              </a:solidFill>
            </a:ln>
          </p:spPr>
          <p:style>
            <a:lnRef idx="0"/>
            <a:fillRef idx="0"/>
            <a:effectRef idx="0"/>
            <a:fontRef idx="minor"/>
          </p:style>
        </p:sp>
        <p:sp>
          <p:nvSpPr>
            <p:cNvPr id="1041" name="Google Shape;12998;p 2"/>
            <p:cNvSpPr/>
            <p:nvPr/>
          </p:nvSpPr>
          <p:spPr>
            <a:xfrm>
              <a:off x="9682920" y="5347800"/>
              <a:ext cx="129240" cy="129600"/>
            </a:xfrm>
            <a:custGeom>
              <a:avLst/>
              <a:gdLst/>
              <a:ahLst/>
              <a:rect l="l" t="t" r="r" b="b"/>
              <a:pathLst>
                <a:path w="10639" h="10618">
                  <a:moveTo>
                    <a:pt x="2754" y="0"/>
                  </a:moveTo>
                  <a:cubicBezTo>
                    <a:pt x="1829" y="63"/>
                    <a:pt x="904" y="232"/>
                    <a:pt x="0" y="463"/>
                  </a:cubicBezTo>
                  <a:lnTo>
                    <a:pt x="10155" y="10618"/>
                  </a:lnTo>
                  <a:cubicBezTo>
                    <a:pt x="10386" y="9714"/>
                    <a:pt x="10554" y="8789"/>
                    <a:pt x="10639" y="7842"/>
                  </a:cubicBezTo>
                  <a:lnTo>
                    <a:pt x="2754" y="0"/>
                  </a:lnTo>
                  <a:close/>
                </a:path>
              </a:pathLst>
            </a:custGeom>
            <a:solidFill>
              <a:srgbClr val="3b536a"/>
            </a:solidFill>
            <a:ln w="0">
              <a:solidFill>
                <a:srgbClr val="1f497d"/>
              </a:solidFill>
            </a:ln>
          </p:spPr>
          <p:style>
            <a:lnRef idx="0"/>
            <a:fillRef idx="0"/>
            <a:effectRef idx="0"/>
            <a:fontRef idx="minor"/>
          </p:style>
        </p:sp>
        <p:sp>
          <p:nvSpPr>
            <p:cNvPr id="1042" name="Google Shape;12999;p 2"/>
            <p:cNvSpPr/>
            <p:nvPr/>
          </p:nvSpPr>
          <p:spPr>
            <a:xfrm>
              <a:off x="9682920" y="5347800"/>
              <a:ext cx="56520" cy="35640"/>
            </a:xfrm>
            <a:custGeom>
              <a:avLst/>
              <a:gdLst/>
              <a:ahLst/>
              <a:rect l="l" t="t" r="r" b="b"/>
              <a:pathLst>
                <a:path w="4752" h="3028">
                  <a:moveTo>
                    <a:pt x="2754" y="0"/>
                  </a:moveTo>
                  <a:cubicBezTo>
                    <a:pt x="1829" y="63"/>
                    <a:pt x="904" y="232"/>
                    <a:pt x="0" y="463"/>
                  </a:cubicBezTo>
                  <a:lnTo>
                    <a:pt x="2565" y="3028"/>
                  </a:lnTo>
                  <a:cubicBezTo>
                    <a:pt x="3280" y="2628"/>
                    <a:pt x="3995" y="2271"/>
                    <a:pt x="4752" y="1977"/>
                  </a:cubicBezTo>
                  <a:lnTo>
                    <a:pt x="2754" y="0"/>
                  </a:lnTo>
                  <a:close/>
                </a:path>
              </a:pathLst>
            </a:custGeom>
            <a:solidFill>
              <a:srgbClr val="203b56"/>
            </a:solidFill>
            <a:ln w="0">
              <a:solidFill>
                <a:srgbClr val="1f497d"/>
              </a:solidFill>
            </a:ln>
          </p:spPr>
          <p:style>
            <a:lnRef idx="0"/>
            <a:fillRef idx="0"/>
            <a:effectRef idx="0"/>
            <a:fontRef idx="minor"/>
          </p:style>
        </p:sp>
        <p:sp>
          <p:nvSpPr>
            <p:cNvPr id="1043" name="Google Shape;13000;p 2"/>
            <p:cNvSpPr/>
            <p:nvPr/>
          </p:nvSpPr>
          <p:spPr>
            <a:xfrm>
              <a:off x="9601920" y="5426640"/>
              <a:ext cx="135720" cy="127800"/>
            </a:xfrm>
            <a:custGeom>
              <a:avLst/>
              <a:gdLst/>
              <a:ahLst/>
              <a:rect l="l" t="t" r="r" b="b"/>
              <a:pathLst>
                <a:path w="11100" h="10488">
                  <a:moveTo>
                    <a:pt x="10067" y="0"/>
                  </a:moveTo>
                  <a:cubicBezTo>
                    <a:pt x="9897" y="0"/>
                    <a:pt x="9720" y="71"/>
                    <a:pt x="9566" y="240"/>
                  </a:cubicBezTo>
                  <a:lnTo>
                    <a:pt x="546" y="9259"/>
                  </a:lnTo>
                  <a:cubicBezTo>
                    <a:pt x="1" y="9757"/>
                    <a:pt x="484" y="10487"/>
                    <a:pt x="1033" y="10487"/>
                  </a:cubicBezTo>
                  <a:cubicBezTo>
                    <a:pt x="1204" y="10487"/>
                    <a:pt x="1380" y="10417"/>
                    <a:pt x="1534" y="10248"/>
                  </a:cubicBezTo>
                  <a:lnTo>
                    <a:pt x="10554" y="1228"/>
                  </a:lnTo>
                  <a:cubicBezTo>
                    <a:pt x="11100" y="731"/>
                    <a:pt x="10616" y="0"/>
                    <a:pt x="10067" y="0"/>
                  </a:cubicBezTo>
                  <a:close/>
                </a:path>
              </a:pathLst>
            </a:custGeom>
            <a:solidFill>
              <a:srgbClr val="cbd6de"/>
            </a:solidFill>
            <a:ln w="0">
              <a:solidFill>
                <a:srgbClr val="1f497d"/>
              </a:solidFill>
            </a:ln>
          </p:spPr>
          <p:style>
            <a:lnRef idx="0"/>
            <a:fillRef idx="0"/>
            <a:effectRef idx="0"/>
            <a:fontRef idx="minor"/>
          </p:style>
        </p:sp>
        <p:sp>
          <p:nvSpPr>
            <p:cNvPr id="1044" name="Google Shape;13001;p 2"/>
            <p:cNvSpPr/>
            <p:nvPr/>
          </p:nvSpPr>
          <p:spPr>
            <a:xfrm>
              <a:off x="9609120" y="5516280"/>
              <a:ext cx="36360" cy="33120"/>
            </a:xfrm>
            <a:custGeom>
              <a:avLst/>
              <a:gdLst/>
              <a:ahLst/>
              <a:rect l="l" t="t" r="r" b="b"/>
              <a:pathLst>
                <a:path w="3124" h="2849">
                  <a:moveTo>
                    <a:pt x="513" y="0"/>
                  </a:moveTo>
                  <a:cubicBezTo>
                    <a:pt x="238" y="0"/>
                    <a:pt x="1" y="338"/>
                    <a:pt x="246" y="599"/>
                  </a:cubicBezTo>
                  <a:lnTo>
                    <a:pt x="2390" y="2743"/>
                  </a:lnTo>
                  <a:cubicBezTo>
                    <a:pt x="2451" y="2804"/>
                    <a:pt x="2551" y="2845"/>
                    <a:pt x="2633" y="2848"/>
                  </a:cubicBezTo>
                  <a:lnTo>
                    <a:pt x="2633" y="2848"/>
                  </a:lnTo>
                  <a:cubicBezTo>
                    <a:pt x="2962" y="2839"/>
                    <a:pt x="3123" y="2467"/>
                    <a:pt x="2895" y="2239"/>
                  </a:cubicBezTo>
                  <a:lnTo>
                    <a:pt x="750" y="94"/>
                  </a:lnTo>
                  <a:cubicBezTo>
                    <a:pt x="675" y="28"/>
                    <a:pt x="592" y="0"/>
                    <a:pt x="513" y="0"/>
                  </a:cubicBezTo>
                  <a:close/>
                  <a:moveTo>
                    <a:pt x="2633" y="2848"/>
                  </a:moveTo>
                  <a:cubicBezTo>
                    <a:pt x="2629" y="2848"/>
                    <a:pt x="2625" y="2848"/>
                    <a:pt x="2621" y="2848"/>
                  </a:cubicBezTo>
                  <a:lnTo>
                    <a:pt x="2642" y="2848"/>
                  </a:lnTo>
                  <a:cubicBezTo>
                    <a:pt x="2639" y="2848"/>
                    <a:pt x="2636" y="2848"/>
                    <a:pt x="2633" y="2848"/>
                  </a:cubicBezTo>
                  <a:close/>
                </a:path>
              </a:pathLst>
            </a:custGeom>
            <a:solidFill>
              <a:srgbClr val="f5f7f9"/>
            </a:solidFill>
            <a:ln w="0">
              <a:solidFill>
                <a:srgbClr val="1f497d"/>
              </a:solidFill>
            </a:ln>
          </p:spPr>
          <p:style>
            <a:lnRef idx="0"/>
            <a:fillRef idx="0"/>
            <a:effectRef idx="0"/>
            <a:fontRef idx="minor"/>
          </p:style>
        </p:sp>
        <p:sp>
          <p:nvSpPr>
            <p:cNvPr id="1045" name="Google Shape;13002;p 2"/>
            <p:cNvSpPr/>
            <p:nvPr/>
          </p:nvSpPr>
          <p:spPr>
            <a:xfrm>
              <a:off x="9636480" y="5487840"/>
              <a:ext cx="37080" cy="33480"/>
            </a:xfrm>
            <a:custGeom>
              <a:avLst/>
              <a:gdLst/>
              <a:ahLst/>
              <a:rect l="l" t="t" r="r" b="b"/>
              <a:pathLst>
                <a:path w="3167" h="2883">
                  <a:moveTo>
                    <a:pt x="530" y="0"/>
                  </a:moveTo>
                  <a:cubicBezTo>
                    <a:pt x="247" y="0"/>
                    <a:pt x="1" y="377"/>
                    <a:pt x="288" y="633"/>
                  </a:cubicBezTo>
                  <a:lnTo>
                    <a:pt x="2433" y="2778"/>
                  </a:lnTo>
                  <a:cubicBezTo>
                    <a:pt x="2494" y="2839"/>
                    <a:pt x="2594" y="2880"/>
                    <a:pt x="2696" y="2883"/>
                  </a:cubicBezTo>
                  <a:lnTo>
                    <a:pt x="2696" y="2883"/>
                  </a:lnTo>
                  <a:cubicBezTo>
                    <a:pt x="3004" y="2874"/>
                    <a:pt x="3166" y="2502"/>
                    <a:pt x="2937" y="2273"/>
                  </a:cubicBezTo>
                  <a:lnTo>
                    <a:pt x="793" y="129"/>
                  </a:lnTo>
                  <a:cubicBezTo>
                    <a:pt x="712" y="38"/>
                    <a:pt x="619" y="0"/>
                    <a:pt x="530" y="0"/>
                  </a:cubicBezTo>
                  <a:close/>
                  <a:moveTo>
                    <a:pt x="2696" y="2883"/>
                  </a:moveTo>
                  <a:lnTo>
                    <a:pt x="2696" y="2883"/>
                  </a:lnTo>
                  <a:cubicBezTo>
                    <a:pt x="2692" y="2883"/>
                    <a:pt x="2689" y="2883"/>
                    <a:pt x="2685" y="2883"/>
                  </a:cubicBezTo>
                  <a:lnTo>
                    <a:pt x="2706" y="2883"/>
                  </a:lnTo>
                  <a:cubicBezTo>
                    <a:pt x="2703" y="2883"/>
                    <a:pt x="2699" y="2883"/>
                    <a:pt x="2696" y="2883"/>
                  </a:cubicBezTo>
                  <a:close/>
                </a:path>
              </a:pathLst>
            </a:custGeom>
            <a:solidFill>
              <a:srgbClr val="f5f7f9"/>
            </a:solidFill>
            <a:ln w="0">
              <a:solidFill>
                <a:srgbClr val="1f497d"/>
              </a:solidFill>
            </a:ln>
          </p:spPr>
          <p:style>
            <a:lnRef idx="0"/>
            <a:fillRef idx="0"/>
            <a:effectRef idx="0"/>
            <a:fontRef idx="minor"/>
          </p:style>
        </p:sp>
        <p:sp>
          <p:nvSpPr>
            <p:cNvPr id="1046" name="Google Shape;13003;p 2"/>
            <p:cNvSpPr/>
            <p:nvPr/>
          </p:nvSpPr>
          <p:spPr>
            <a:xfrm>
              <a:off x="9665280" y="5460120"/>
              <a:ext cx="36360" cy="33120"/>
            </a:xfrm>
            <a:custGeom>
              <a:avLst/>
              <a:gdLst/>
              <a:ahLst/>
              <a:rect l="l" t="t" r="r" b="b"/>
              <a:pathLst>
                <a:path w="3104" h="2849">
                  <a:moveTo>
                    <a:pt x="499" y="0"/>
                  </a:moveTo>
                  <a:cubicBezTo>
                    <a:pt x="228" y="0"/>
                    <a:pt x="0" y="337"/>
                    <a:pt x="229" y="599"/>
                  </a:cubicBezTo>
                  <a:lnTo>
                    <a:pt x="2394" y="2743"/>
                  </a:lnTo>
                  <a:cubicBezTo>
                    <a:pt x="2457" y="2827"/>
                    <a:pt x="2542" y="2848"/>
                    <a:pt x="2647" y="2848"/>
                  </a:cubicBezTo>
                  <a:lnTo>
                    <a:pt x="2626" y="2848"/>
                  </a:lnTo>
                  <a:cubicBezTo>
                    <a:pt x="2634" y="2849"/>
                    <a:pt x="2642" y="2849"/>
                    <a:pt x="2649" y="2849"/>
                  </a:cubicBezTo>
                  <a:cubicBezTo>
                    <a:pt x="2949" y="2849"/>
                    <a:pt x="3104" y="2464"/>
                    <a:pt x="2899" y="2238"/>
                  </a:cubicBezTo>
                  <a:lnTo>
                    <a:pt x="733" y="94"/>
                  </a:lnTo>
                  <a:cubicBezTo>
                    <a:pt x="658" y="28"/>
                    <a:pt x="577" y="0"/>
                    <a:pt x="499" y="0"/>
                  </a:cubicBezTo>
                  <a:close/>
                </a:path>
              </a:pathLst>
            </a:custGeom>
            <a:solidFill>
              <a:srgbClr val="f5f7f9"/>
            </a:solidFill>
            <a:ln w="0">
              <a:solidFill>
                <a:srgbClr val="1f497d"/>
              </a:solidFill>
            </a:ln>
          </p:spPr>
          <p:style>
            <a:lnRef idx="0"/>
            <a:fillRef idx="0"/>
            <a:effectRef idx="0"/>
            <a:fontRef idx="minor"/>
          </p:style>
        </p:sp>
        <p:sp>
          <p:nvSpPr>
            <p:cNvPr id="1047" name="Google Shape;13004;p 2"/>
            <p:cNvSpPr/>
            <p:nvPr/>
          </p:nvSpPr>
          <p:spPr>
            <a:xfrm>
              <a:off x="9693360" y="5431680"/>
              <a:ext cx="36360" cy="33480"/>
            </a:xfrm>
            <a:custGeom>
              <a:avLst/>
              <a:gdLst/>
              <a:ahLst/>
              <a:rect l="l" t="t" r="r" b="b"/>
              <a:pathLst>
                <a:path w="3104" h="2854">
                  <a:moveTo>
                    <a:pt x="499" y="0"/>
                  </a:moveTo>
                  <a:cubicBezTo>
                    <a:pt x="229" y="0"/>
                    <a:pt x="1" y="338"/>
                    <a:pt x="230" y="599"/>
                  </a:cubicBezTo>
                  <a:lnTo>
                    <a:pt x="2374" y="2743"/>
                  </a:lnTo>
                  <a:cubicBezTo>
                    <a:pt x="2444" y="2813"/>
                    <a:pt x="2513" y="2854"/>
                    <a:pt x="2595" y="2854"/>
                  </a:cubicBezTo>
                  <a:cubicBezTo>
                    <a:pt x="2611" y="2854"/>
                    <a:pt x="2627" y="2852"/>
                    <a:pt x="2644" y="2849"/>
                  </a:cubicBezTo>
                  <a:lnTo>
                    <a:pt x="2644" y="2849"/>
                  </a:lnTo>
                  <a:cubicBezTo>
                    <a:pt x="2646" y="2849"/>
                    <a:pt x="2648" y="2849"/>
                    <a:pt x="2650" y="2849"/>
                  </a:cubicBezTo>
                  <a:cubicBezTo>
                    <a:pt x="2950" y="2849"/>
                    <a:pt x="3104" y="2464"/>
                    <a:pt x="2879" y="2239"/>
                  </a:cubicBezTo>
                  <a:lnTo>
                    <a:pt x="734" y="94"/>
                  </a:lnTo>
                  <a:cubicBezTo>
                    <a:pt x="659" y="28"/>
                    <a:pt x="577" y="0"/>
                    <a:pt x="499" y="0"/>
                  </a:cubicBezTo>
                  <a:close/>
                </a:path>
              </a:pathLst>
            </a:custGeom>
            <a:solidFill>
              <a:srgbClr val="f5f7f9"/>
            </a:solidFill>
            <a:ln w="0">
              <a:solidFill>
                <a:srgbClr val="1f497d"/>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1" lang="en-US" sz="1800" spc="-1" strike="noStrike">
                <a:latin typeface="Arial"/>
              </a:rPr>
              <a:t>HOW TO MAKE A MINT:</a:t>
            </a:r>
            <a:r>
              <a:rPr b="0" lang="en-US" sz="1800" spc="-1" strike="noStrike">
                <a:latin typeface="Arial"/>
              </a:rPr>
              <a:t> THE CRYPTOGRAPHY OF ANONYMOUS ELECTRONIC CASH</a:t>
            </a:r>
            <a:endParaRPr b="0" lang="en-US" sz="1800" spc="-1" strike="noStrike">
              <a:latin typeface="Arial"/>
            </a:endParaRPr>
          </a:p>
        </p:txBody>
      </p:sp>
      <p:sp>
        <p:nvSpPr>
          <p:cNvPr id="347" name=""/>
          <p:cNvSpPr/>
          <p:nvPr/>
        </p:nvSpPr>
        <p:spPr>
          <a:xfrm>
            <a:off x="1370880" y="3569040"/>
            <a:ext cx="1441080" cy="344160"/>
          </a:xfrm>
          <a:prstGeom prst="rect">
            <a:avLst/>
          </a:prstGeom>
          <a:noFill/>
          <a:ln w="0">
            <a:noFill/>
          </a:ln>
        </p:spPr>
        <p:style>
          <a:lnRef idx="0"/>
          <a:fillRef idx="0"/>
          <a:effectRef idx="0"/>
          <a:fontRef idx="minor"/>
        </p:style>
      </p:sp>
      <p:sp>
        <p:nvSpPr>
          <p:cNvPr id="348" name=""/>
          <p:cNvSpPr/>
          <p:nvPr/>
        </p:nvSpPr>
        <p:spPr>
          <a:xfrm>
            <a:off x="4494240" y="3584520"/>
            <a:ext cx="1332000" cy="344160"/>
          </a:xfrm>
          <a:prstGeom prst="rect">
            <a:avLst/>
          </a:prstGeom>
          <a:noFill/>
          <a:ln w="0">
            <a:noFill/>
          </a:ln>
        </p:spPr>
        <p:style>
          <a:lnRef idx="0"/>
          <a:fillRef idx="0"/>
          <a:effectRef idx="0"/>
          <a:fontRef idx="minor"/>
        </p:style>
      </p:sp>
      <p:sp>
        <p:nvSpPr>
          <p:cNvPr id="349" name=""/>
          <p:cNvSpPr/>
          <p:nvPr/>
        </p:nvSpPr>
        <p:spPr>
          <a:xfrm>
            <a:off x="457200" y="914400"/>
            <a:ext cx="8685000" cy="4113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ffffff"/>
              </a:buClr>
              <a:buSzPct val="45000"/>
              <a:buFont typeface="Wingdings" charset="2"/>
              <a:buChar char=""/>
            </a:pPr>
            <a:r>
              <a:rPr b="0" lang="en-US" sz="1600" spc="-1" strike="noStrike" u="sng">
                <a:solidFill>
                  <a:srgbClr val="0000ff"/>
                </a:solidFill>
                <a:uFillTx/>
                <a:latin typeface="Arial"/>
                <a:ea typeface="DejaVu Sans"/>
                <a:hlinkClick r:id="rId1"/>
              </a:rPr>
              <a:t>https://groups.csail.mit.edu/mac/classes/6.805/articles/money/nsamint/nsamint.htm</a:t>
            </a:r>
            <a:endParaRPr b="0" lang="en-US" sz="1600" spc="-1" strike="noStrike">
              <a:latin typeface="Arial"/>
            </a:endParaRPr>
          </a:p>
          <a:p>
            <a:pPr marL="216000" indent="-216000">
              <a:lnSpc>
                <a:spcPct val="100000"/>
              </a:lnSpc>
              <a:buClr>
                <a:srgbClr val="ffffff"/>
              </a:buClr>
              <a:buSzPct val="45000"/>
              <a:buFont typeface="Wingdings" charset="2"/>
              <a:buChar char=""/>
            </a:pPr>
            <a:r>
              <a:rPr b="0" lang="en-US" sz="1600" spc="-1" strike="noStrike" u="sng">
                <a:solidFill>
                  <a:srgbClr val="0000ff"/>
                </a:solidFill>
                <a:uFillTx/>
                <a:latin typeface="Arial"/>
                <a:ea typeface="DejaVu Sans"/>
                <a:hlinkClick r:id="rId2"/>
              </a:rPr>
              <a:t>https://digitalcommons.wcl.american.edu/cgi/viewcontent.cgi?article=1389&amp;context=aulr</a:t>
            </a:r>
            <a:endParaRPr b="0" lang="en-US" sz="1600" spc="-1" strike="noStrike">
              <a:latin typeface="Arial"/>
            </a:endParaRPr>
          </a:p>
          <a:p>
            <a:pPr marL="216000" indent="-216000">
              <a:lnSpc>
                <a:spcPct val="100000"/>
              </a:lnSpc>
              <a:buClr>
                <a:srgbClr val="ffffff"/>
              </a:buClr>
              <a:buSzPct val="45000"/>
              <a:buFont typeface="Wingdings" charset="2"/>
              <a:buChar char=""/>
            </a:pPr>
            <a:r>
              <a:rPr b="0" lang="en-US" sz="1800" spc="-1" strike="noStrike">
                <a:solidFill>
                  <a:srgbClr val="ffffff"/>
                </a:solidFill>
                <a:latin typeface="Arial"/>
                <a:ea typeface="DejaVu Sans"/>
              </a:rPr>
              <a:t>National Security Agency Office of Information Security Research and Technology</a:t>
            </a:r>
            <a:endParaRPr b="0" lang="en-US" sz="1800" spc="-1" strike="noStrike">
              <a:latin typeface="Arial"/>
            </a:endParaRPr>
          </a:p>
          <a:p>
            <a:pPr marL="216000" indent="-216000">
              <a:lnSpc>
                <a:spcPct val="100000"/>
              </a:lnSpc>
              <a:buClr>
                <a:srgbClr val="ffffff"/>
              </a:buClr>
              <a:buSzPct val="45000"/>
              <a:buFont typeface="Wingdings" charset="2"/>
              <a:buChar char=""/>
            </a:pPr>
            <a:r>
              <a:rPr b="0" lang="en-US" sz="1800" spc="-1" strike="noStrike">
                <a:solidFill>
                  <a:srgbClr val="ffffff"/>
                </a:solidFill>
                <a:latin typeface="Arial"/>
                <a:ea typeface="DejaVu Sans"/>
              </a:rPr>
              <a:t>Cryptology Division</a:t>
            </a:r>
            <a:endParaRPr b="0" lang="en-US" sz="1800" spc="-1" strike="noStrike">
              <a:latin typeface="Arial"/>
            </a:endParaRPr>
          </a:p>
          <a:p>
            <a:pPr marL="216000" indent="-216000">
              <a:lnSpc>
                <a:spcPct val="100000"/>
              </a:lnSpc>
              <a:buClr>
                <a:srgbClr val="ffffff"/>
              </a:buClr>
              <a:buSzPct val="45000"/>
              <a:buFont typeface="Wingdings" charset="2"/>
              <a:buChar char=""/>
            </a:pPr>
            <a:r>
              <a:rPr b="0" lang="en-US" sz="1800" spc="-1" strike="noStrike">
                <a:solidFill>
                  <a:srgbClr val="ffffff"/>
                </a:solidFill>
                <a:latin typeface="Arial"/>
                <a:ea typeface="DejaVu Sans"/>
              </a:rPr>
              <a:t>18 June 1996</a:t>
            </a:r>
            <a:endParaRPr b="0" lang="en-US" sz="1800" spc="-1" strike="noStrike">
              <a:latin typeface="Arial"/>
            </a:endParaRPr>
          </a:p>
        </p:txBody>
      </p:sp>
      <p:sp>
        <p:nvSpPr>
          <p:cNvPr id="350" name=""/>
          <p:cNvSpPr/>
          <p:nvPr/>
        </p:nvSpPr>
        <p:spPr>
          <a:xfrm>
            <a:off x="7367400" y="4113720"/>
            <a:ext cx="1541880" cy="344520"/>
          </a:xfrm>
          <a:prstGeom prst="rect">
            <a:avLst/>
          </a:prstGeom>
          <a:noFill/>
          <a:ln w="0">
            <a:noFill/>
          </a:ln>
        </p:spPr>
        <p:style>
          <a:lnRef idx="0"/>
          <a:fillRef idx="0"/>
          <a:effectRef idx="0"/>
          <a:fontRef idx="minor"/>
        </p:style>
      </p:sp>
      <p:pic>
        <p:nvPicPr>
          <p:cNvPr id="351" name="" descr=""/>
          <p:cNvPicPr/>
          <p:nvPr/>
        </p:nvPicPr>
        <p:blipFill>
          <a:blip r:embed="rId3"/>
          <a:stretch/>
        </p:blipFill>
        <p:spPr>
          <a:xfrm>
            <a:off x="2376720" y="2057400"/>
            <a:ext cx="6945480" cy="319860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048" name="Google Shape;10499;p 1"/>
          <p:cNvGrpSpPr/>
          <p:nvPr/>
        </p:nvGrpSpPr>
        <p:grpSpPr>
          <a:xfrm>
            <a:off x="-720" y="1463760"/>
            <a:ext cx="10074600" cy="4203000"/>
            <a:chOff x="-720" y="1463760"/>
            <a:chExt cx="10074600" cy="4203000"/>
          </a:xfrm>
        </p:grpSpPr>
        <p:sp>
          <p:nvSpPr>
            <p:cNvPr id="1049" name="Google Shape;10500;p 1"/>
            <p:cNvSpPr/>
            <p:nvPr/>
          </p:nvSpPr>
          <p:spPr>
            <a:xfrm>
              <a:off x="6739560" y="1467360"/>
              <a:ext cx="3334320" cy="27799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1050" name="Google Shape;10501;p 1"/>
            <p:cNvSpPr/>
            <p:nvPr/>
          </p:nvSpPr>
          <p:spPr>
            <a:xfrm>
              <a:off x="9663840" y="2898000"/>
              <a:ext cx="381240" cy="31860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w="0">
              <a:noFill/>
            </a:ln>
          </p:spPr>
          <p:style>
            <a:lnRef idx="0"/>
            <a:fillRef idx="0"/>
            <a:effectRef idx="0"/>
            <a:fontRef idx="minor"/>
          </p:style>
        </p:sp>
        <p:sp>
          <p:nvSpPr>
            <p:cNvPr id="1051" name="Google Shape;10505;p 1"/>
            <p:cNvSpPr/>
            <p:nvPr/>
          </p:nvSpPr>
          <p:spPr>
            <a:xfrm flipH="1">
              <a:off x="5053680" y="2878920"/>
              <a:ext cx="3334320" cy="277956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1052" name="Google Shape;10506;p 1"/>
            <p:cNvSpPr/>
            <p:nvPr/>
          </p:nvSpPr>
          <p:spPr>
            <a:xfrm>
              <a:off x="-720" y="1466640"/>
              <a:ext cx="3334320" cy="27799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1053" name="Google Shape;10507;p 1"/>
            <p:cNvSpPr/>
            <p:nvPr/>
          </p:nvSpPr>
          <p:spPr>
            <a:xfrm flipH="1">
              <a:off x="3371040" y="1463760"/>
              <a:ext cx="3334320" cy="277992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1054" name="Google Shape;10508;p 1"/>
            <p:cNvSpPr/>
            <p:nvPr/>
          </p:nvSpPr>
          <p:spPr>
            <a:xfrm flipH="1">
              <a:off x="1670400" y="2870640"/>
              <a:ext cx="3353760" cy="279612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grpSp>
      <p:sp>
        <p:nvSpPr>
          <p:cNvPr id="1055" name="TextBox 129"/>
          <p:cNvSpPr/>
          <p:nvPr/>
        </p:nvSpPr>
        <p:spPr>
          <a:xfrm>
            <a:off x="56160" y="208080"/>
            <a:ext cx="100180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ffffff"/>
                </a:solidFill>
                <a:latin typeface="Verdana"/>
                <a:ea typeface="Verdana"/>
              </a:rPr>
              <a:t>Sports and Esports Development after Blockchain cont. </a:t>
            </a:r>
            <a:endParaRPr b="0" lang="en-US" sz="3200" spc="-1" strike="noStrike">
              <a:latin typeface="Arial"/>
            </a:endParaRPr>
          </a:p>
        </p:txBody>
      </p:sp>
      <p:sp>
        <p:nvSpPr>
          <p:cNvPr id="1056" name="TextBox 130"/>
          <p:cNvSpPr/>
          <p:nvPr/>
        </p:nvSpPr>
        <p:spPr>
          <a:xfrm>
            <a:off x="7372440" y="2226600"/>
            <a:ext cx="248112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Verdana"/>
              </a:rPr>
              <a:t>Developing new stream revenue models.</a:t>
            </a:r>
            <a:endParaRPr b="0" lang="en-US" sz="1800" spc="-1" strike="noStrike">
              <a:latin typeface="Arial"/>
            </a:endParaRPr>
          </a:p>
        </p:txBody>
      </p:sp>
      <p:sp>
        <p:nvSpPr>
          <p:cNvPr id="1057" name="TextBox 143"/>
          <p:cNvSpPr/>
          <p:nvPr/>
        </p:nvSpPr>
        <p:spPr>
          <a:xfrm>
            <a:off x="2312640" y="3648600"/>
            <a:ext cx="21884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Verdana"/>
              </a:rPr>
              <a:t>There is no need for a third-party who controls the network. </a:t>
            </a:r>
            <a:endParaRPr b="0" lang="en-US" sz="1800" spc="-1" strike="noStrike">
              <a:latin typeface="Arial"/>
            </a:endParaRPr>
          </a:p>
        </p:txBody>
      </p:sp>
      <p:sp>
        <p:nvSpPr>
          <p:cNvPr id="1058" name="TextBox 144"/>
          <p:cNvSpPr/>
          <p:nvPr/>
        </p:nvSpPr>
        <p:spPr>
          <a:xfrm>
            <a:off x="5570280" y="4055400"/>
            <a:ext cx="2551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Verdana"/>
              </a:rPr>
              <a:t>High transparency.</a:t>
            </a:r>
            <a:endParaRPr b="0" lang="en-US" sz="1800" spc="-1" strike="noStrike">
              <a:latin typeface="Arial"/>
            </a:endParaRPr>
          </a:p>
        </p:txBody>
      </p:sp>
      <p:sp>
        <p:nvSpPr>
          <p:cNvPr id="1059" name="TextBox 145"/>
          <p:cNvSpPr/>
          <p:nvPr/>
        </p:nvSpPr>
        <p:spPr>
          <a:xfrm>
            <a:off x="3732480" y="2775240"/>
            <a:ext cx="2809440" cy="409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000000"/>
                </a:solidFill>
                <a:latin typeface="Verdana"/>
                <a:ea typeface="Verdana"/>
              </a:rPr>
              <a:t>Reducing the costs. </a:t>
            </a:r>
            <a:endParaRPr b="0" lang="en-US" sz="2100" spc="-1" strike="noStrike">
              <a:latin typeface="Arial"/>
            </a:endParaRPr>
          </a:p>
        </p:txBody>
      </p:sp>
      <p:sp>
        <p:nvSpPr>
          <p:cNvPr id="1060" name="TextBox 146"/>
          <p:cNvSpPr/>
          <p:nvPr/>
        </p:nvSpPr>
        <p:spPr>
          <a:xfrm>
            <a:off x="704160" y="1977840"/>
            <a:ext cx="23511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Verdana"/>
              </a:rPr>
              <a:t>Preventing the manipulation and delaying the payments.</a:t>
            </a:r>
            <a:endParaRPr b="0" lang="en-US" sz="1800" spc="-1" strike="noStrike">
              <a:latin typeface="Arial"/>
            </a:endParaRPr>
          </a:p>
        </p:txBody>
      </p:sp>
      <p:sp>
        <p:nvSpPr>
          <p:cNvPr id="1061" name="Google Shape;1636;p 2"/>
          <p:cNvSpPr/>
          <p:nvPr/>
        </p:nvSpPr>
        <p:spPr>
          <a:xfrm>
            <a:off x="9686520" y="5008680"/>
            <a:ext cx="336600" cy="641880"/>
          </a:xfrm>
          <a:custGeom>
            <a:avLst/>
            <a:gdLst/>
            <a:ah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w="0">
            <a:noFill/>
          </a:ln>
        </p:spPr>
        <p:style>
          <a:lnRef idx="0"/>
          <a:fillRef idx="0"/>
          <a:effectRef idx="0"/>
          <a:fontRef idx="minor"/>
        </p:style>
      </p:sp>
      <p:sp>
        <p:nvSpPr>
          <p:cNvPr id="1062" name="Google Shape;1647;p 2"/>
          <p:cNvSpPr/>
          <p:nvPr/>
        </p:nvSpPr>
        <p:spPr>
          <a:xfrm>
            <a:off x="9240480" y="5063040"/>
            <a:ext cx="421560" cy="532800"/>
          </a:xfrm>
          <a:custGeom>
            <a:avLst/>
            <a:gdLst/>
            <a:ah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063" name="Picture 37" descr=""/>
          <p:cNvPicPr/>
          <p:nvPr/>
        </p:nvPicPr>
        <p:blipFill>
          <a:blip r:embed="rId1"/>
          <a:stretch/>
        </p:blipFill>
        <p:spPr>
          <a:xfrm>
            <a:off x="4380480" y="2499840"/>
            <a:ext cx="5225400" cy="2953080"/>
          </a:xfrm>
          <a:prstGeom prst="rect">
            <a:avLst/>
          </a:prstGeom>
          <a:ln w="0">
            <a:noFill/>
          </a:ln>
        </p:spPr>
      </p:pic>
      <p:sp>
        <p:nvSpPr>
          <p:cNvPr id="1064" name="TextBox 139"/>
          <p:cNvSpPr/>
          <p:nvPr/>
        </p:nvSpPr>
        <p:spPr>
          <a:xfrm>
            <a:off x="116640" y="920160"/>
            <a:ext cx="9697320" cy="146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1" lang="en-US" sz="2000" spc="-1" strike="noStrike">
                <a:solidFill>
                  <a:srgbClr val="ffffff"/>
                </a:solidFill>
                <a:latin typeface="Verdana"/>
                <a:ea typeface="Verdana"/>
              </a:rPr>
              <a:t>Sporty.co </a:t>
            </a:r>
            <a:r>
              <a:rPr b="0" lang="en-US" sz="2000" spc="-1" strike="noStrike">
                <a:solidFill>
                  <a:srgbClr val="ffffff"/>
                </a:solidFill>
                <a:latin typeface="Verdana"/>
                <a:ea typeface="Verdana"/>
              </a:rPr>
              <a:t>is one of the firms who deployed blockchain technology in the sport industry. It published white paper in order to explain the big transformation towards using blockchain crowdfunding platform that </a:t>
            </a:r>
            <a:endParaRPr b="0" lang="en-US" sz="2000" spc="-1" strike="noStrike">
              <a:latin typeface="Arial"/>
            </a:endParaRPr>
          </a:p>
        </p:txBody>
      </p:sp>
      <p:sp>
        <p:nvSpPr>
          <p:cNvPr id="1065" name="TextBox 140"/>
          <p:cNvSpPr/>
          <p:nvPr/>
        </p:nvSpPr>
        <p:spPr>
          <a:xfrm>
            <a:off x="120240" y="2267280"/>
            <a:ext cx="4063320" cy="219276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000" spc="-1" strike="noStrike">
                <a:solidFill>
                  <a:srgbClr val="ffffff"/>
                </a:solidFill>
                <a:latin typeface="Verdana"/>
                <a:ea typeface="Verdana"/>
              </a:rPr>
              <a:t>helps athletes, teams, and other sports organizations raise the money they need to succeed.</a:t>
            </a:r>
            <a:endParaRPr b="0" lang="en-US" sz="2000" spc="-1" strike="noStrike">
              <a:latin typeface="Arial"/>
            </a:endParaRPr>
          </a:p>
          <a:p>
            <a:pPr>
              <a:lnSpc>
                <a:spcPct val="100000"/>
              </a:lnSpc>
              <a:buNone/>
            </a:pPr>
            <a:endParaRPr b="0" lang="en-US" sz="1800" spc="-1" strike="noStrike">
              <a:latin typeface="Arial"/>
            </a:endParaRPr>
          </a:p>
        </p:txBody>
      </p:sp>
      <p:sp>
        <p:nvSpPr>
          <p:cNvPr id="1066" name="TextBox 141"/>
          <p:cNvSpPr/>
          <p:nvPr/>
        </p:nvSpPr>
        <p:spPr>
          <a:xfrm>
            <a:off x="228600" y="171000"/>
            <a:ext cx="356544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4000" spc="-1" strike="noStrike">
                <a:solidFill>
                  <a:srgbClr val="ffffff"/>
                </a:solidFill>
                <a:latin typeface="Verdana"/>
                <a:ea typeface="Verdana"/>
              </a:rPr>
              <a:t>Sporty.co</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7" name="Picture 38" descr="https://lh5.googleusercontent.com/itSxFdScHjVl9Z8zSlSkPMxJzznNL96-Pdr5UoBEp3AObzB8VzABbp32mDZIW4I6vrEr9VC4htTzQ7XmYr_ozkfAyme1wHO0DXYrKZCvokviNCnxjBW553ZNz4ZMJ1UAGTEGCerLosM"/>
          <p:cNvPicPr/>
          <p:nvPr/>
        </p:nvPicPr>
        <p:blipFill>
          <a:blip r:embed="rId1"/>
          <a:stretch/>
        </p:blipFill>
        <p:spPr>
          <a:xfrm>
            <a:off x="-2880" y="720"/>
            <a:ext cx="10060200" cy="5667120"/>
          </a:xfrm>
          <a:prstGeom prst="rect">
            <a:avLst/>
          </a:prstGeom>
          <a:ln w="0">
            <a:noFill/>
          </a:ln>
        </p:spPr>
      </p:pic>
      <p:sp>
        <p:nvSpPr>
          <p:cNvPr id="1068" name=""/>
          <p:cNvSpPr/>
          <p:nvPr/>
        </p:nvSpPr>
        <p:spPr>
          <a:xfrm>
            <a:off x="457200" y="228600"/>
            <a:ext cx="2284920" cy="684720"/>
          </a:xfrm>
          <a:prstGeom prst="rect">
            <a:avLst/>
          </a:prstGeom>
          <a:solidFill>
            <a:srgbClr val="f9f9f9"/>
          </a:solidFill>
          <a:ln w="0">
            <a:noFill/>
          </a:ln>
        </p:spPr>
        <p:style>
          <a:lnRef idx="0"/>
          <a:fillRef idx="0"/>
          <a:effectRef idx="0"/>
          <a:fontRef idx="minor"/>
        </p:style>
      </p:sp>
      <p:sp>
        <p:nvSpPr>
          <p:cNvPr id="1069" name=""/>
          <p:cNvSpPr/>
          <p:nvPr/>
        </p:nvSpPr>
        <p:spPr>
          <a:xfrm>
            <a:off x="685800" y="1143000"/>
            <a:ext cx="2513520" cy="456120"/>
          </a:xfrm>
          <a:prstGeom prst="rect">
            <a:avLst/>
          </a:prstGeom>
          <a:solidFill>
            <a:srgbClr val="fafafa"/>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70" name="TextBox 7"/>
          <p:cNvSpPr/>
          <p:nvPr/>
        </p:nvSpPr>
        <p:spPr>
          <a:xfrm>
            <a:off x="116640" y="920160"/>
            <a:ext cx="9697320" cy="1918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000" spc="-1" strike="noStrike">
                <a:solidFill>
                  <a:srgbClr val="ffffff"/>
                </a:solidFill>
                <a:latin typeface="Verdana"/>
                <a:ea typeface="Verdana"/>
              </a:rPr>
              <a:t>Public Sectors: The grouping of units owned or controlled by public units is referred to as the public sector, Managed and funded mainly by the government, and all public companies.</a:t>
            </a:r>
            <a:endParaRPr b="0" lang="en-US" sz="2000" spc="-1" strike="noStrike">
              <a:latin typeface="Arial"/>
            </a:endParaRPr>
          </a:p>
          <a:p>
            <a:pPr>
              <a:lnSpc>
                <a:spcPct val="150000"/>
              </a:lnSpc>
              <a:buNone/>
            </a:pPr>
            <a:endParaRPr b="0" lang="en-US" sz="2000" spc="-1" strike="noStrike">
              <a:latin typeface="Arial"/>
            </a:endParaRPr>
          </a:p>
        </p:txBody>
      </p:sp>
      <p:sp>
        <p:nvSpPr>
          <p:cNvPr id="1071" name="TextBox 9"/>
          <p:cNvSpPr/>
          <p:nvPr/>
        </p:nvSpPr>
        <p:spPr>
          <a:xfrm>
            <a:off x="-59400" y="171000"/>
            <a:ext cx="914328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000" spc="-1" strike="noStrike">
                <a:solidFill>
                  <a:srgbClr val="ffffff"/>
                </a:solidFill>
                <a:latin typeface="Verdana"/>
                <a:ea typeface="Verdana"/>
              </a:rPr>
              <a:t>Government Systems and Public Sectors</a:t>
            </a:r>
            <a:endParaRPr b="0" lang="en-US" sz="3000" spc="-1" strike="noStrike">
              <a:latin typeface="Arial"/>
            </a:endParaRPr>
          </a:p>
        </p:txBody>
      </p:sp>
      <p:sp>
        <p:nvSpPr>
          <p:cNvPr id="1072" name="Rectangle 6"/>
          <p:cNvSpPr/>
          <p:nvPr/>
        </p:nvSpPr>
        <p:spPr>
          <a:xfrm>
            <a:off x="147600" y="2514600"/>
            <a:ext cx="4469040" cy="15498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50000"/>
              </a:lnSpc>
              <a:buClr>
                <a:srgbClr val="ffffff"/>
              </a:buClr>
              <a:buFont typeface="Arial"/>
              <a:buChar char="•"/>
            </a:pPr>
            <a:r>
              <a:rPr b="0" lang="en-US" sz="1600" spc="-1" strike="noStrike">
                <a:solidFill>
                  <a:srgbClr val="ffffff"/>
                </a:solidFill>
                <a:latin typeface="Verdana"/>
                <a:ea typeface="Verdana"/>
              </a:rPr>
              <a:t>All publicly controlled or publicly funded agencies/enterprises</a:t>
            </a:r>
            <a:endParaRPr b="0" lang="en-US" sz="1600" spc="-1" strike="noStrike">
              <a:latin typeface="Arial"/>
            </a:endParaRPr>
          </a:p>
          <a:p>
            <a:pPr marL="216000" indent="-216000">
              <a:lnSpc>
                <a:spcPct val="150000"/>
              </a:lnSpc>
              <a:buClr>
                <a:srgbClr val="ffffff"/>
              </a:buClr>
              <a:buFont typeface="Arial"/>
              <a:buChar char="•"/>
            </a:pPr>
            <a:r>
              <a:rPr b="0" lang="en-US" sz="1600" spc="-1" strike="noStrike">
                <a:solidFill>
                  <a:srgbClr val="ffffff"/>
                </a:solidFill>
                <a:latin typeface="Verdana"/>
                <a:ea typeface="Verdana"/>
              </a:rPr>
              <a:t>Other entities that deliver public programs, goods, or services</a:t>
            </a:r>
            <a:endParaRPr b="0" lang="en-US" sz="1600" spc="-1" strike="noStrike">
              <a:latin typeface="Arial"/>
            </a:endParaRPr>
          </a:p>
        </p:txBody>
      </p:sp>
      <p:pic>
        <p:nvPicPr>
          <p:cNvPr id="1073" name="Picture 26" descr="https://lh6.googleusercontent.com/SEGA9WGZWlhECrOxp5GMXaNxtzwe4-VFBv4sxrxOHOQMln3CsTg7wc3yn-feXTmvZwVMiovJTryAB7yDpmii58Llk8DC6yzb4dHMvsXoHMyGr68TGkkKKANVblUf7pcOt-YNRhLEer8"/>
          <p:cNvPicPr/>
          <p:nvPr/>
        </p:nvPicPr>
        <p:blipFill>
          <a:blip r:embed="rId1"/>
          <a:stretch/>
        </p:blipFill>
        <p:spPr>
          <a:xfrm>
            <a:off x="4800600" y="2426760"/>
            <a:ext cx="5043600" cy="283032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74" name="TextBox 8"/>
          <p:cNvSpPr/>
          <p:nvPr/>
        </p:nvSpPr>
        <p:spPr>
          <a:xfrm>
            <a:off x="116640" y="920160"/>
            <a:ext cx="9697320" cy="264996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800" spc="-1" strike="noStrike">
                <a:solidFill>
                  <a:srgbClr val="ffffff"/>
                </a:solidFill>
                <a:latin typeface="Verdana"/>
                <a:ea typeface="Verdana"/>
              </a:rPr>
              <a:t>Government Systems: Systems used by the governments in order to accomplish its duties such as payments, land registration, voting for elections, healthcare, taxation, corporate registration, identity management, and legal entities management.</a:t>
            </a:r>
            <a:endParaRPr b="0" lang="en-US" sz="1800" spc="-1" strike="noStrike">
              <a:latin typeface="Arial"/>
            </a:endParaRPr>
          </a:p>
          <a:p>
            <a:pPr>
              <a:lnSpc>
                <a:spcPct val="150000"/>
              </a:lnSpc>
              <a:buNone/>
            </a:pPr>
            <a:endParaRPr b="0" lang="en-US" sz="2000" spc="-1" strike="noStrike">
              <a:latin typeface="Arial"/>
            </a:endParaRPr>
          </a:p>
          <a:p>
            <a:pPr>
              <a:lnSpc>
                <a:spcPct val="150000"/>
              </a:lnSpc>
              <a:buNone/>
            </a:pPr>
            <a:endParaRPr b="0" lang="en-US" sz="2000" spc="-1" strike="noStrike">
              <a:latin typeface="Arial"/>
            </a:endParaRPr>
          </a:p>
        </p:txBody>
      </p:sp>
      <p:sp>
        <p:nvSpPr>
          <p:cNvPr id="1075" name="TextBox 35"/>
          <p:cNvSpPr/>
          <p:nvPr/>
        </p:nvSpPr>
        <p:spPr>
          <a:xfrm>
            <a:off x="-59400" y="171000"/>
            <a:ext cx="914328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000" spc="-1" strike="noStrike">
                <a:solidFill>
                  <a:srgbClr val="ffffff"/>
                </a:solidFill>
                <a:latin typeface="Verdana"/>
                <a:ea typeface="Verdana"/>
              </a:rPr>
              <a:t>Government Systems and Public Sectors</a:t>
            </a:r>
            <a:endParaRPr b="0" lang="en-US" sz="3000" spc="-1" strike="noStrike">
              <a:latin typeface="Arial"/>
            </a:endParaRPr>
          </a:p>
        </p:txBody>
      </p:sp>
      <p:sp>
        <p:nvSpPr>
          <p:cNvPr id="1076" name="Rectangle 7"/>
          <p:cNvSpPr/>
          <p:nvPr/>
        </p:nvSpPr>
        <p:spPr>
          <a:xfrm>
            <a:off x="147600" y="2673000"/>
            <a:ext cx="4469040" cy="15498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50000"/>
              </a:lnSpc>
              <a:buClr>
                <a:srgbClr val="ffffff"/>
              </a:buClr>
              <a:buFont typeface="Arial"/>
              <a:buChar char="•"/>
            </a:pPr>
            <a:r>
              <a:rPr b="0" lang="en-US" sz="1600" spc="-1" strike="noStrike">
                <a:solidFill>
                  <a:srgbClr val="ffffff"/>
                </a:solidFill>
                <a:latin typeface="Verdana"/>
                <a:ea typeface="Verdana"/>
              </a:rPr>
              <a:t>All publicly controlled or publicly funded agencies/enterprises</a:t>
            </a:r>
            <a:endParaRPr b="0" lang="en-US" sz="1600" spc="-1" strike="noStrike">
              <a:latin typeface="Arial"/>
            </a:endParaRPr>
          </a:p>
          <a:p>
            <a:pPr marL="216000" indent="-216000">
              <a:lnSpc>
                <a:spcPct val="150000"/>
              </a:lnSpc>
              <a:buClr>
                <a:srgbClr val="ffffff"/>
              </a:buClr>
              <a:buFont typeface="Arial"/>
              <a:buChar char="•"/>
            </a:pPr>
            <a:r>
              <a:rPr b="0" lang="en-US" sz="1600" spc="-1" strike="noStrike">
                <a:solidFill>
                  <a:srgbClr val="ffffff"/>
                </a:solidFill>
                <a:latin typeface="Verdana"/>
                <a:ea typeface="Verdana"/>
              </a:rPr>
              <a:t>Other entities that deliver public programs, goods, or services</a:t>
            </a:r>
            <a:endParaRPr b="0" lang="en-US" sz="1600" spc="-1" strike="noStrike">
              <a:latin typeface="Arial"/>
            </a:endParaRPr>
          </a:p>
        </p:txBody>
      </p:sp>
      <p:pic>
        <p:nvPicPr>
          <p:cNvPr id="1077" name="Picture 28" descr="https://lh5.googleusercontent.com/xvWTr96q_rb_paXYJcyLqoK5icVKDvjpWsu5e6gqrPFMEAgRPr3Y3Lwl0PVMltzIw2KpSfFqN5uRO3AWGYbQg5ohxQIMM0Xc-Ie0i6PIFdNoYKySSmPt021R2jJ6fp-9Rw9MHr1V5bE"/>
          <p:cNvPicPr/>
          <p:nvPr/>
        </p:nvPicPr>
        <p:blipFill>
          <a:blip r:embed="rId1"/>
          <a:stretch/>
        </p:blipFill>
        <p:spPr>
          <a:xfrm>
            <a:off x="5176440" y="2511720"/>
            <a:ext cx="4195440" cy="297396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78" name="Google Shape;9964;p57"/>
          <p:cNvSpPr/>
          <p:nvPr/>
        </p:nvSpPr>
        <p:spPr>
          <a:xfrm flipV="1">
            <a:off x="2754000" y="4224240"/>
            <a:ext cx="7174440" cy="129456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w="0">
            <a:noFill/>
          </a:ln>
        </p:spPr>
        <p:style>
          <a:lnRef idx="0"/>
          <a:fillRef idx="0"/>
          <a:effectRef idx="0"/>
          <a:fontRef idx="minor"/>
        </p:style>
      </p:sp>
      <p:grpSp>
        <p:nvGrpSpPr>
          <p:cNvPr id="1079" name="Google Shape;9681;p 2"/>
          <p:cNvGrpSpPr/>
          <p:nvPr/>
        </p:nvGrpSpPr>
        <p:grpSpPr>
          <a:xfrm>
            <a:off x="3121560" y="1956600"/>
            <a:ext cx="6607440" cy="2284200"/>
            <a:chOff x="3121560" y="1956600"/>
            <a:chExt cx="6607440" cy="2284200"/>
          </a:xfrm>
        </p:grpSpPr>
        <p:grpSp>
          <p:nvGrpSpPr>
            <p:cNvPr id="1080" name="Google Shape;9682;p 2"/>
            <p:cNvGrpSpPr/>
            <p:nvPr/>
          </p:nvGrpSpPr>
          <p:grpSpPr>
            <a:xfrm>
              <a:off x="7467480" y="1956600"/>
              <a:ext cx="2261520" cy="2284200"/>
              <a:chOff x="7467480" y="1956600"/>
              <a:chExt cx="2261520" cy="2284200"/>
            </a:xfrm>
          </p:grpSpPr>
          <p:sp>
            <p:nvSpPr>
              <p:cNvPr id="1081" name="Google Shape;9683;p 2"/>
              <p:cNvSpPr/>
              <p:nvPr/>
            </p:nvSpPr>
            <p:spPr>
              <a:xfrm>
                <a:off x="7831080" y="2258280"/>
                <a:ext cx="1534680" cy="1273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w="0">
                <a:noFill/>
              </a:ln>
            </p:spPr>
            <p:style>
              <a:lnRef idx="0"/>
              <a:fillRef idx="0"/>
              <a:effectRef idx="0"/>
              <a:fontRef idx="minor"/>
            </p:style>
          </p:sp>
          <p:sp>
            <p:nvSpPr>
              <p:cNvPr id="1082" name="Google Shape;9684;p 2"/>
              <p:cNvSpPr/>
              <p:nvPr/>
            </p:nvSpPr>
            <p:spPr>
              <a:xfrm>
                <a:off x="7467480" y="1956600"/>
                <a:ext cx="2261520" cy="21924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0">
                <a:noFill/>
              </a:ln>
            </p:spPr>
            <p:style>
              <a:lnRef idx="0"/>
              <a:fillRef idx="0"/>
              <a:effectRef idx="0"/>
              <a:fontRef idx="minor"/>
            </p:style>
          </p:sp>
          <p:sp>
            <p:nvSpPr>
              <p:cNvPr id="1083" name="Google Shape;9685;p 2"/>
              <p:cNvSpPr/>
              <p:nvPr/>
            </p:nvSpPr>
            <p:spPr>
              <a:xfrm>
                <a:off x="8288640" y="3944880"/>
                <a:ext cx="622440" cy="29592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0">
                <a:noFill/>
              </a:ln>
            </p:spPr>
            <p:style>
              <a:lnRef idx="0"/>
              <a:fillRef idx="0"/>
              <a:effectRef idx="0"/>
              <a:fontRef idx="minor"/>
            </p:style>
          </p:sp>
        </p:grpSp>
        <p:grpSp>
          <p:nvGrpSpPr>
            <p:cNvPr id="1084" name="Google Shape;9686;p 2"/>
            <p:cNvGrpSpPr/>
            <p:nvPr/>
          </p:nvGrpSpPr>
          <p:grpSpPr>
            <a:xfrm>
              <a:off x="5294520" y="1956600"/>
              <a:ext cx="2261520" cy="2284200"/>
              <a:chOff x="5294520" y="1956600"/>
              <a:chExt cx="2261520" cy="2284200"/>
            </a:xfrm>
          </p:grpSpPr>
          <p:sp>
            <p:nvSpPr>
              <p:cNvPr id="1085" name="Google Shape;9687;p 2"/>
              <p:cNvSpPr/>
              <p:nvPr/>
            </p:nvSpPr>
            <p:spPr>
              <a:xfrm>
                <a:off x="5658120" y="2258280"/>
                <a:ext cx="1534680" cy="127368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w="0">
                <a:noFill/>
              </a:ln>
            </p:spPr>
            <p:style>
              <a:lnRef idx="0"/>
              <a:fillRef idx="0"/>
              <a:effectRef idx="0"/>
              <a:fontRef idx="minor"/>
            </p:style>
          </p:sp>
          <p:sp>
            <p:nvSpPr>
              <p:cNvPr id="1086" name="Google Shape;9688;p 2"/>
              <p:cNvSpPr/>
              <p:nvPr/>
            </p:nvSpPr>
            <p:spPr>
              <a:xfrm>
                <a:off x="5294520" y="1956600"/>
                <a:ext cx="2261520" cy="219240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0">
                <a:noFill/>
              </a:ln>
            </p:spPr>
            <p:style>
              <a:lnRef idx="0"/>
              <a:fillRef idx="0"/>
              <a:effectRef idx="0"/>
              <a:fontRef idx="minor"/>
            </p:style>
          </p:sp>
          <p:sp>
            <p:nvSpPr>
              <p:cNvPr id="1087" name="Google Shape;9689;p 2"/>
              <p:cNvSpPr/>
              <p:nvPr/>
            </p:nvSpPr>
            <p:spPr>
              <a:xfrm>
                <a:off x="6115680" y="3944880"/>
                <a:ext cx="622440" cy="29592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0">
                <a:noFill/>
              </a:ln>
            </p:spPr>
            <p:style>
              <a:lnRef idx="0"/>
              <a:fillRef idx="0"/>
              <a:effectRef idx="0"/>
              <a:fontRef idx="minor"/>
            </p:style>
          </p:sp>
        </p:grpSp>
        <p:grpSp>
          <p:nvGrpSpPr>
            <p:cNvPr id="1088" name="Google Shape;9690;p 2"/>
            <p:cNvGrpSpPr/>
            <p:nvPr/>
          </p:nvGrpSpPr>
          <p:grpSpPr>
            <a:xfrm>
              <a:off x="3121560" y="1956600"/>
              <a:ext cx="2261520" cy="2284200"/>
              <a:chOff x="3121560" y="1956600"/>
              <a:chExt cx="2261520" cy="2284200"/>
            </a:xfrm>
          </p:grpSpPr>
          <p:sp>
            <p:nvSpPr>
              <p:cNvPr id="1089" name="Google Shape;9691;p 2"/>
              <p:cNvSpPr/>
              <p:nvPr/>
            </p:nvSpPr>
            <p:spPr>
              <a:xfrm>
                <a:off x="3485160" y="2258280"/>
                <a:ext cx="1534320" cy="1273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w="0">
                <a:noFill/>
              </a:ln>
            </p:spPr>
            <p:style>
              <a:lnRef idx="0"/>
              <a:fillRef idx="0"/>
              <a:effectRef idx="0"/>
              <a:fontRef idx="minor"/>
            </p:style>
          </p:sp>
          <p:sp>
            <p:nvSpPr>
              <p:cNvPr id="1090" name="Google Shape;9692;p 2"/>
              <p:cNvSpPr/>
              <p:nvPr/>
            </p:nvSpPr>
            <p:spPr>
              <a:xfrm>
                <a:off x="3121560" y="1956600"/>
                <a:ext cx="2261520" cy="21924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0">
                <a:noFill/>
              </a:ln>
            </p:spPr>
            <p:style>
              <a:lnRef idx="0"/>
              <a:fillRef idx="0"/>
              <a:effectRef idx="0"/>
              <a:fontRef idx="minor"/>
            </p:style>
          </p:sp>
          <p:sp>
            <p:nvSpPr>
              <p:cNvPr id="1091" name="Google Shape;9693;p 2"/>
              <p:cNvSpPr/>
              <p:nvPr/>
            </p:nvSpPr>
            <p:spPr>
              <a:xfrm>
                <a:off x="3942360" y="3944880"/>
                <a:ext cx="622080" cy="29592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0">
                <a:noFill/>
              </a:ln>
            </p:spPr>
            <p:style>
              <a:lnRef idx="0"/>
              <a:fillRef idx="0"/>
              <a:effectRef idx="0"/>
              <a:fontRef idx="minor"/>
            </p:style>
          </p:sp>
        </p:grpSp>
      </p:grpSp>
      <p:sp>
        <p:nvSpPr>
          <p:cNvPr id="1092" name="PlaceHolder 1"/>
          <p:cNvSpPr>
            <a:spLocks noGrp="1"/>
          </p:cNvSpPr>
          <p:nvPr>
            <p:ph/>
          </p:nvPr>
        </p:nvSpPr>
        <p:spPr>
          <a:xfrm>
            <a:off x="290520" y="410760"/>
            <a:ext cx="9563400" cy="59616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Governments and Public sectors before blockchain</a:t>
            </a:r>
            <a:endParaRPr b="0" lang="en-US" sz="4000" spc="-1" strike="noStrike">
              <a:latin typeface="Arial"/>
            </a:endParaRPr>
          </a:p>
        </p:txBody>
      </p:sp>
      <p:sp>
        <p:nvSpPr>
          <p:cNvPr id="1093" name="Rectangle 85"/>
          <p:cNvSpPr/>
          <p:nvPr/>
        </p:nvSpPr>
        <p:spPr>
          <a:xfrm>
            <a:off x="2897640" y="4266360"/>
            <a:ext cx="7032600" cy="91260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pPr>
            <a:r>
              <a:rPr b="0" lang="en-US" sz="1800" spc="-1" strike="noStrike">
                <a:solidFill>
                  <a:srgbClr val="000000"/>
                </a:solidFill>
                <a:latin typeface="Verdana"/>
                <a:ea typeface="Verdana"/>
              </a:rPr>
              <a:t>Opening the way to fraud and corruption. </a:t>
            </a:r>
            <a:endParaRPr b="0" lang="en-US" sz="1800" spc="-1" strike="noStrike">
              <a:latin typeface="Arial"/>
            </a:endParaRPr>
          </a:p>
          <a:p>
            <a:pPr>
              <a:lnSpc>
                <a:spcPct val="150000"/>
              </a:lnSpc>
              <a:buNone/>
            </a:pPr>
            <a:r>
              <a:rPr b="0" lang="en-US" sz="1800" spc="-1" strike="noStrike">
                <a:solidFill>
                  <a:srgbClr val="000000"/>
                </a:solidFill>
                <a:latin typeface="Verdana"/>
                <a:ea typeface="Verdana"/>
              </a:rPr>
              <a:t>Puts sensitive data at risk and leads to serious problems.</a:t>
            </a:r>
            <a:endParaRPr b="0" lang="en-US" sz="1800" spc="-1" strike="noStrike">
              <a:latin typeface="Arial"/>
            </a:endParaRPr>
          </a:p>
        </p:txBody>
      </p:sp>
      <p:sp>
        <p:nvSpPr>
          <p:cNvPr id="1094" name="TextBox 147"/>
          <p:cNvSpPr/>
          <p:nvPr/>
        </p:nvSpPr>
        <p:spPr>
          <a:xfrm>
            <a:off x="321480" y="1680120"/>
            <a:ext cx="2421000" cy="22798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600" spc="-1" strike="noStrike">
                <a:solidFill>
                  <a:srgbClr val="ffffff"/>
                </a:solidFill>
                <a:latin typeface="Verdana"/>
                <a:ea typeface="Verdana"/>
              </a:rPr>
              <a:t>Most of the governments and public sectors depend on old-fashioned methods and systems.</a:t>
            </a:r>
            <a:endParaRPr b="0" lang="en-US" sz="1600" spc="-1" strike="noStrike">
              <a:latin typeface="Arial"/>
            </a:endParaRPr>
          </a:p>
        </p:txBody>
      </p:sp>
      <p:sp>
        <p:nvSpPr>
          <p:cNvPr id="1095" name="TextBox 152"/>
          <p:cNvSpPr/>
          <p:nvPr/>
        </p:nvSpPr>
        <p:spPr>
          <a:xfrm>
            <a:off x="3688200" y="2630160"/>
            <a:ext cx="1229040" cy="48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600" spc="-1" strike="noStrike">
                <a:solidFill>
                  <a:srgbClr val="ffffff"/>
                </a:solidFill>
                <a:latin typeface="Verdana"/>
                <a:ea typeface="Verdana"/>
              </a:rPr>
              <a:t>Slow </a:t>
            </a:r>
            <a:endParaRPr b="0" lang="en-US" sz="2600" spc="-1" strike="noStrike">
              <a:latin typeface="Arial"/>
            </a:endParaRPr>
          </a:p>
        </p:txBody>
      </p:sp>
      <p:sp>
        <p:nvSpPr>
          <p:cNvPr id="1096" name="TextBox 153"/>
          <p:cNvSpPr/>
          <p:nvPr/>
        </p:nvSpPr>
        <p:spPr>
          <a:xfrm>
            <a:off x="5977800" y="2449800"/>
            <a:ext cx="912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Verdana"/>
                <a:ea typeface="Verdana"/>
              </a:rPr>
              <a:t>High Cost </a:t>
            </a:r>
            <a:endParaRPr b="0" lang="en-US" sz="2400" spc="-1" strike="noStrike">
              <a:latin typeface="Arial"/>
            </a:endParaRPr>
          </a:p>
        </p:txBody>
      </p:sp>
      <p:sp>
        <p:nvSpPr>
          <p:cNvPr id="1097" name="TextBox 154"/>
          <p:cNvSpPr/>
          <p:nvPr/>
        </p:nvSpPr>
        <p:spPr>
          <a:xfrm>
            <a:off x="7846200" y="2440800"/>
            <a:ext cx="1443600" cy="759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200" spc="-1" strike="noStrike">
                <a:solidFill>
                  <a:srgbClr val="ffffff"/>
                </a:solidFill>
                <a:latin typeface="Verdana"/>
                <a:ea typeface="Verdana"/>
              </a:rPr>
              <a:t>Less Security</a:t>
            </a:r>
            <a:endParaRPr b="0" lang="en-US" sz="2200" spc="-1" strike="noStrike">
              <a:latin typeface="Arial"/>
            </a:endParaRPr>
          </a:p>
        </p:txBody>
      </p:sp>
      <p:grpSp>
        <p:nvGrpSpPr>
          <p:cNvPr id="1098" name="Google Shape;11440;p 2"/>
          <p:cNvGrpSpPr/>
          <p:nvPr/>
        </p:nvGrpSpPr>
        <p:grpSpPr>
          <a:xfrm>
            <a:off x="1924560" y="4640040"/>
            <a:ext cx="514080" cy="471240"/>
            <a:chOff x="1924560" y="4640040"/>
            <a:chExt cx="514080" cy="471240"/>
          </a:xfrm>
        </p:grpSpPr>
        <p:sp>
          <p:nvSpPr>
            <p:cNvPr id="1099" name="Google Shape;11441;p 2"/>
            <p:cNvSpPr/>
            <p:nvPr/>
          </p:nvSpPr>
          <p:spPr>
            <a:xfrm>
              <a:off x="1924560" y="4640040"/>
              <a:ext cx="514080" cy="471240"/>
            </a:xfrm>
            <a:custGeom>
              <a:avLst/>
              <a:gdLst/>
              <a:ahLst/>
              <a:rect l="l" t="t" r="r" b="b"/>
              <a:pathLst>
                <a:path w="14796" h="12587">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445d73"/>
            </a:solidFill>
            <a:ln w="0">
              <a:noFill/>
            </a:ln>
          </p:spPr>
          <p:style>
            <a:lnRef idx="0"/>
            <a:fillRef idx="0"/>
            <a:effectRef idx="0"/>
            <a:fontRef idx="minor"/>
          </p:style>
        </p:sp>
        <p:sp>
          <p:nvSpPr>
            <p:cNvPr id="1100" name="Google Shape;11442;p 2"/>
            <p:cNvSpPr/>
            <p:nvPr/>
          </p:nvSpPr>
          <p:spPr>
            <a:xfrm>
              <a:off x="1974960" y="4683240"/>
              <a:ext cx="414000" cy="384480"/>
            </a:xfrm>
            <a:custGeom>
              <a:avLst/>
              <a:gdLst/>
              <a:ahLst/>
              <a:rect l="l" t="t" r="r" b="b"/>
              <a:pathLst>
                <a:path w="11917" h="1028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rgbClr val="a5b7c5"/>
            </a:solidFill>
            <a:ln w="0">
              <a:noFill/>
            </a:ln>
          </p:spPr>
          <p:style>
            <a:lnRef idx="0"/>
            <a:fillRef idx="0"/>
            <a:effectRef idx="0"/>
            <a:fontRef idx="minor"/>
          </p:style>
        </p:sp>
        <p:sp>
          <p:nvSpPr>
            <p:cNvPr id="1101" name="Google Shape;11443;p 2"/>
            <p:cNvSpPr/>
            <p:nvPr/>
          </p:nvSpPr>
          <p:spPr>
            <a:xfrm>
              <a:off x="2140200" y="4965480"/>
              <a:ext cx="72360" cy="66240"/>
            </a:xfrm>
            <a:custGeom>
              <a:avLst/>
              <a:gdLst/>
              <a:ahLst/>
              <a:rect l="l" t="t" r="r" b="b"/>
              <a:pathLst>
                <a:path w="2131" h="1820">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445d73"/>
            </a:solidFill>
            <a:ln w="0">
              <a:noFill/>
            </a:ln>
          </p:spPr>
          <p:style>
            <a:lnRef idx="0"/>
            <a:fillRef idx="0"/>
            <a:effectRef idx="0"/>
            <a:fontRef idx="minor"/>
          </p:style>
        </p:sp>
        <p:sp>
          <p:nvSpPr>
            <p:cNvPr id="1102" name="Google Shape;11444;p 2"/>
            <p:cNvSpPr/>
            <p:nvPr/>
          </p:nvSpPr>
          <p:spPr>
            <a:xfrm>
              <a:off x="2155320" y="4776480"/>
              <a:ext cx="52920" cy="158760"/>
            </a:xfrm>
            <a:custGeom>
              <a:avLst/>
              <a:gdLst/>
              <a:ahLst/>
              <a:rect l="l" t="t" r="r" b="b"/>
              <a:pathLst>
                <a:path w="1575" h="4280">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445d73"/>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103" name="Google Shape;10434;p59"/>
          <p:cNvGrpSpPr/>
          <p:nvPr/>
        </p:nvGrpSpPr>
        <p:grpSpPr>
          <a:xfrm>
            <a:off x="678240" y="1321200"/>
            <a:ext cx="8636760" cy="3939480"/>
            <a:chOff x="678240" y="1321200"/>
            <a:chExt cx="8636760" cy="3939480"/>
          </a:xfrm>
        </p:grpSpPr>
        <p:sp>
          <p:nvSpPr>
            <p:cNvPr id="1104" name="Google Shape;10435;p 2"/>
            <p:cNvSpPr/>
            <p:nvPr/>
          </p:nvSpPr>
          <p:spPr>
            <a:xfrm>
              <a:off x="678240" y="1321200"/>
              <a:ext cx="4240440" cy="186984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w="0">
              <a:noFill/>
            </a:ln>
          </p:spPr>
          <p:style>
            <a:lnRef idx="0"/>
            <a:fillRef idx="0"/>
            <a:effectRef idx="0"/>
            <a:fontRef idx="minor"/>
          </p:style>
        </p:sp>
        <p:sp>
          <p:nvSpPr>
            <p:cNvPr id="1105" name="Google Shape;10436;p 2"/>
            <p:cNvSpPr/>
            <p:nvPr/>
          </p:nvSpPr>
          <p:spPr>
            <a:xfrm>
              <a:off x="678240" y="3391200"/>
              <a:ext cx="4240440" cy="186948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w="0">
              <a:noFill/>
            </a:ln>
          </p:spPr>
          <p:style>
            <a:lnRef idx="0"/>
            <a:fillRef idx="0"/>
            <a:effectRef idx="0"/>
            <a:fontRef idx="minor"/>
          </p:style>
        </p:sp>
        <p:sp>
          <p:nvSpPr>
            <p:cNvPr id="1106" name="Google Shape;10437;p 2"/>
            <p:cNvSpPr/>
            <p:nvPr/>
          </p:nvSpPr>
          <p:spPr>
            <a:xfrm>
              <a:off x="5073840" y="1321200"/>
              <a:ext cx="4241160" cy="186984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w="0">
              <a:noFill/>
            </a:ln>
          </p:spPr>
          <p:style>
            <a:lnRef idx="0"/>
            <a:fillRef idx="0"/>
            <a:effectRef idx="0"/>
            <a:fontRef idx="minor"/>
          </p:style>
        </p:sp>
        <p:sp>
          <p:nvSpPr>
            <p:cNvPr id="1107" name="Google Shape;10438;p 2"/>
            <p:cNvSpPr/>
            <p:nvPr/>
          </p:nvSpPr>
          <p:spPr>
            <a:xfrm>
              <a:off x="5073840" y="3391200"/>
              <a:ext cx="4241160" cy="186948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w="0">
              <a:noFill/>
            </a:ln>
          </p:spPr>
          <p:style>
            <a:lnRef idx="0"/>
            <a:fillRef idx="0"/>
            <a:effectRef idx="0"/>
            <a:fontRef idx="minor"/>
          </p:style>
        </p:sp>
        <p:sp>
          <p:nvSpPr>
            <p:cNvPr id="1108" name="Google Shape;10439;p 2"/>
            <p:cNvSpPr/>
            <p:nvPr/>
          </p:nvSpPr>
          <p:spPr>
            <a:xfrm>
              <a:off x="3829320" y="2202480"/>
              <a:ext cx="2228400" cy="217692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w="0">
              <a:noFill/>
            </a:ln>
          </p:spPr>
          <p:style>
            <a:lnRef idx="0"/>
            <a:fillRef idx="0"/>
            <a:effectRef idx="0"/>
            <a:fontRef idx="minor"/>
          </p:style>
        </p:sp>
      </p:grpSp>
      <p:sp>
        <p:nvSpPr>
          <p:cNvPr id="1109" name="PlaceHolder 1"/>
          <p:cNvSpPr>
            <a:spLocks noGrp="1"/>
          </p:cNvSpPr>
          <p:nvPr>
            <p:ph/>
          </p:nvPr>
        </p:nvSpPr>
        <p:spPr>
          <a:xfrm>
            <a:off x="267120" y="280080"/>
            <a:ext cx="9563400" cy="59652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3200" spc="-1" strike="noStrike">
                <a:solidFill>
                  <a:srgbClr val="ffffff"/>
                </a:solidFill>
                <a:latin typeface="Verdana"/>
                <a:ea typeface="Verdana"/>
              </a:rPr>
              <a:t>Governments Systems after blockchain</a:t>
            </a:r>
            <a:endParaRPr b="0" lang="en-US" sz="3200" spc="-1" strike="noStrike">
              <a:latin typeface="Arial"/>
            </a:endParaRPr>
          </a:p>
        </p:txBody>
      </p:sp>
      <p:sp>
        <p:nvSpPr>
          <p:cNvPr id="1110" name="Rectangle 84"/>
          <p:cNvSpPr/>
          <p:nvPr/>
        </p:nvSpPr>
        <p:spPr>
          <a:xfrm>
            <a:off x="3894840" y="2777760"/>
            <a:ext cx="1980000" cy="1095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200" spc="-1" strike="noStrike">
                <a:solidFill>
                  <a:srgbClr val="10243e"/>
                </a:solidFill>
                <a:latin typeface="Verdana"/>
                <a:ea typeface="Verdana"/>
              </a:rPr>
              <a:t>Blockchain-based digital government</a:t>
            </a:r>
            <a:endParaRPr b="0" lang="en-US" sz="2200" spc="-1" strike="noStrike">
              <a:latin typeface="Arial"/>
            </a:endParaRPr>
          </a:p>
        </p:txBody>
      </p:sp>
      <p:sp>
        <p:nvSpPr>
          <p:cNvPr id="1111" name="TextBox 149"/>
          <p:cNvSpPr/>
          <p:nvPr/>
        </p:nvSpPr>
        <p:spPr>
          <a:xfrm>
            <a:off x="831600" y="1867680"/>
            <a:ext cx="28267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Verdana"/>
                <a:ea typeface="Verdana"/>
              </a:rPr>
              <a:t>Safe exchange of resources and data.</a:t>
            </a:r>
            <a:endParaRPr b="0" lang="en-US" sz="2400" spc="-1" strike="noStrike">
              <a:latin typeface="Arial"/>
            </a:endParaRPr>
          </a:p>
        </p:txBody>
      </p:sp>
      <p:sp>
        <p:nvSpPr>
          <p:cNvPr id="1112" name="TextBox 150"/>
          <p:cNvSpPr/>
          <p:nvPr/>
        </p:nvSpPr>
        <p:spPr>
          <a:xfrm>
            <a:off x="5949000" y="1455480"/>
            <a:ext cx="339948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Verdana"/>
                <a:ea typeface="Verdana"/>
              </a:rPr>
              <a:t>Structure is immutable (no fraud or data theft).</a:t>
            </a:r>
            <a:endParaRPr b="0" lang="en-US" sz="2400" spc="-1" strike="noStrike">
              <a:latin typeface="Arial"/>
            </a:endParaRPr>
          </a:p>
        </p:txBody>
      </p:sp>
      <p:sp>
        <p:nvSpPr>
          <p:cNvPr id="1113" name="TextBox 151"/>
          <p:cNvSpPr/>
          <p:nvPr/>
        </p:nvSpPr>
        <p:spPr>
          <a:xfrm>
            <a:off x="673920" y="4148280"/>
            <a:ext cx="3756600" cy="1049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ffffff"/>
                </a:solidFill>
                <a:latin typeface="Verdana"/>
                <a:ea typeface="Verdana"/>
              </a:rPr>
              <a:t>Transparent government process (increase people's confidence in the system).</a:t>
            </a:r>
            <a:endParaRPr b="0" lang="en-US" sz="2100" spc="-1" strike="noStrike">
              <a:latin typeface="Arial"/>
            </a:endParaRPr>
          </a:p>
        </p:txBody>
      </p:sp>
      <p:sp>
        <p:nvSpPr>
          <p:cNvPr id="1114" name="TextBox 156"/>
          <p:cNvSpPr/>
          <p:nvPr/>
        </p:nvSpPr>
        <p:spPr>
          <a:xfrm>
            <a:off x="5877000" y="3965040"/>
            <a:ext cx="37011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Verdana"/>
                <a:ea typeface="Verdana"/>
              </a:rPr>
              <a:t>Saving time and money (automating a lot of activities).</a:t>
            </a:r>
            <a:endParaRPr b="0" lang="en-US" sz="2400" spc="-1" strike="noStrike">
              <a:latin typeface="Arial"/>
            </a:endParaRPr>
          </a:p>
        </p:txBody>
      </p:sp>
      <p:grpSp>
        <p:nvGrpSpPr>
          <p:cNvPr id="1115" name="Google Shape;12623;p 2"/>
          <p:cNvGrpSpPr/>
          <p:nvPr/>
        </p:nvGrpSpPr>
        <p:grpSpPr>
          <a:xfrm>
            <a:off x="6386040" y="3555720"/>
            <a:ext cx="542520" cy="407520"/>
            <a:chOff x="6386040" y="3555720"/>
            <a:chExt cx="542520" cy="407520"/>
          </a:xfrm>
        </p:grpSpPr>
        <p:sp>
          <p:nvSpPr>
            <p:cNvPr id="1116" name="Google Shape;12624;p 2"/>
            <p:cNvSpPr/>
            <p:nvPr/>
          </p:nvSpPr>
          <p:spPr>
            <a:xfrm>
              <a:off x="6431040" y="3555720"/>
              <a:ext cx="452520" cy="308160"/>
            </a:xfrm>
            <a:custGeom>
              <a:avLst/>
              <a:gdLst/>
              <a:ahLst/>
              <a:rect l="l" t="t" r="r" b="b"/>
              <a:pathLst>
                <a:path w="21698" h="14992">
                  <a:moveTo>
                    <a:pt x="378" y="1"/>
                  </a:moveTo>
                  <a:cubicBezTo>
                    <a:pt x="168" y="1"/>
                    <a:pt x="0" y="148"/>
                    <a:pt x="0" y="358"/>
                  </a:cubicBezTo>
                  <a:lnTo>
                    <a:pt x="0" y="14991"/>
                  </a:lnTo>
                  <a:lnTo>
                    <a:pt x="21697" y="14991"/>
                  </a:lnTo>
                  <a:lnTo>
                    <a:pt x="21697" y="358"/>
                  </a:lnTo>
                  <a:cubicBezTo>
                    <a:pt x="21697" y="148"/>
                    <a:pt x="21529" y="1"/>
                    <a:pt x="21340" y="1"/>
                  </a:cubicBezTo>
                  <a:close/>
                </a:path>
              </a:pathLst>
            </a:custGeom>
            <a:solidFill>
              <a:srgbClr val="eaeef1"/>
            </a:solidFill>
            <a:ln w="0">
              <a:solidFill>
                <a:srgbClr val="134b6d"/>
              </a:solidFill>
            </a:ln>
          </p:spPr>
          <p:style>
            <a:lnRef idx="0"/>
            <a:fillRef idx="0"/>
            <a:effectRef idx="0"/>
            <a:fontRef idx="minor"/>
          </p:style>
        </p:sp>
        <p:sp>
          <p:nvSpPr>
            <p:cNvPr id="1117" name="Google Shape;12625;p 2"/>
            <p:cNvSpPr/>
            <p:nvPr/>
          </p:nvSpPr>
          <p:spPr>
            <a:xfrm>
              <a:off x="6431040" y="3555720"/>
              <a:ext cx="452520" cy="308160"/>
            </a:xfrm>
            <a:custGeom>
              <a:avLst/>
              <a:gdLst/>
              <a:ahLst/>
              <a:rect l="l" t="t" r="r" b="b"/>
              <a:pathLst>
                <a:path w="21698" h="14992">
                  <a:moveTo>
                    <a:pt x="18607" y="1"/>
                  </a:moveTo>
                  <a:cubicBezTo>
                    <a:pt x="18817" y="1"/>
                    <a:pt x="18964" y="169"/>
                    <a:pt x="18964" y="358"/>
                  </a:cubicBezTo>
                  <a:lnTo>
                    <a:pt x="18964" y="12826"/>
                  </a:lnTo>
                  <a:cubicBezTo>
                    <a:pt x="18964" y="13057"/>
                    <a:pt x="18775" y="13267"/>
                    <a:pt x="18543" y="13267"/>
                  </a:cubicBezTo>
                  <a:lnTo>
                    <a:pt x="0" y="13267"/>
                  </a:lnTo>
                  <a:lnTo>
                    <a:pt x="0" y="14991"/>
                  </a:lnTo>
                  <a:lnTo>
                    <a:pt x="21697" y="14991"/>
                  </a:lnTo>
                  <a:lnTo>
                    <a:pt x="21697" y="358"/>
                  </a:lnTo>
                  <a:cubicBezTo>
                    <a:pt x="21697" y="169"/>
                    <a:pt x="21529" y="1"/>
                    <a:pt x="21340" y="1"/>
                  </a:cubicBezTo>
                  <a:close/>
                </a:path>
              </a:pathLst>
            </a:custGeom>
            <a:solidFill>
              <a:srgbClr val="bbc9d4"/>
            </a:solidFill>
            <a:ln w="0">
              <a:solidFill>
                <a:srgbClr val="134b6d"/>
              </a:solidFill>
            </a:ln>
          </p:spPr>
          <p:style>
            <a:lnRef idx="0"/>
            <a:fillRef idx="0"/>
            <a:effectRef idx="0"/>
            <a:fontRef idx="minor"/>
          </p:style>
        </p:sp>
        <p:sp>
          <p:nvSpPr>
            <p:cNvPr id="1118" name="Google Shape;12626;p 2"/>
            <p:cNvSpPr/>
            <p:nvPr/>
          </p:nvSpPr>
          <p:spPr>
            <a:xfrm>
              <a:off x="6464880" y="3589200"/>
              <a:ext cx="384840" cy="222120"/>
            </a:xfrm>
            <a:custGeom>
              <a:avLst/>
              <a:gdLst/>
              <a:ahLst/>
              <a:rect l="l" t="t" r="r" b="b"/>
              <a:pathLst>
                <a:path w="18461" h="10829">
                  <a:moveTo>
                    <a:pt x="232" y="1"/>
                  </a:moveTo>
                  <a:cubicBezTo>
                    <a:pt x="106" y="1"/>
                    <a:pt x="1" y="106"/>
                    <a:pt x="1" y="211"/>
                  </a:cubicBezTo>
                  <a:lnTo>
                    <a:pt x="1" y="10597"/>
                  </a:lnTo>
                  <a:cubicBezTo>
                    <a:pt x="1" y="10723"/>
                    <a:pt x="106" y="10828"/>
                    <a:pt x="232" y="10828"/>
                  </a:cubicBezTo>
                  <a:lnTo>
                    <a:pt x="18250" y="10828"/>
                  </a:lnTo>
                  <a:cubicBezTo>
                    <a:pt x="18355" y="10828"/>
                    <a:pt x="18460" y="10723"/>
                    <a:pt x="18460" y="10597"/>
                  </a:cubicBezTo>
                  <a:lnTo>
                    <a:pt x="18460" y="211"/>
                  </a:lnTo>
                  <a:cubicBezTo>
                    <a:pt x="18460" y="106"/>
                    <a:pt x="18355" y="1"/>
                    <a:pt x="18250" y="1"/>
                  </a:cubicBezTo>
                  <a:close/>
                </a:path>
              </a:pathLst>
            </a:custGeom>
            <a:solidFill>
              <a:srgbClr val="9bafbf"/>
            </a:solidFill>
            <a:ln w="0">
              <a:solidFill>
                <a:srgbClr val="134b6d"/>
              </a:solidFill>
            </a:ln>
          </p:spPr>
          <p:style>
            <a:lnRef idx="0"/>
            <a:fillRef idx="0"/>
            <a:effectRef idx="0"/>
            <a:fontRef idx="minor"/>
          </p:style>
        </p:sp>
        <p:sp>
          <p:nvSpPr>
            <p:cNvPr id="1119" name="Google Shape;12627;p 2"/>
            <p:cNvSpPr/>
            <p:nvPr/>
          </p:nvSpPr>
          <p:spPr>
            <a:xfrm>
              <a:off x="6464880" y="3589200"/>
              <a:ext cx="385200" cy="222120"/>
            </a:xfrm>
            <a:custGeom>
              <a:avLst/>
              <a:gdLst/>
              <a:ahLst/>
              <a:rect l="l" t="t" r="r" b="b"/>
              <a:pathLst>
                <a:path w="18482" h="10829">
                  <a:moveTo>
                    <a:pt x="17346" y="1"/>
                  </a:moveTo>
                  <a:lnTo>
                    <a:pt x="17346" y="9546"/>
                  </a:lnTo>
                  <a:cubicBezTo>
                    <a:pt x="17346" y="9672"/>
                    <a:pt x="17262" y="9777"/>
                    <a:pt x="17136" y="9777"/>
                  </a:cubicBezTo>
                  <a:lnTo>
                    <a:pt x="1" y="9777"/>
                  </a:lnTo>
                  <a:lnTo>
                    <a:pt x="1" y="10597"/>
                  </a:lnTo>
                  <a:cubicBezTo>
                    <a:pt x="1" y="10723"/>
                    <a:pt x="106" y="10828"/>
                    <a:pt x="232" y="10828"/>
                  </a:cubicBezTo>
                  <a:lnTo>
                    <a:pt x="18250" y="10828"/>
                  </a:lnTo>
                  <a:cubicBezTo>
                    <a:pt x="18376" y="10828"/>
                    <a:pt x="18481" y="10723"/>
                    <a:pt x="18481" y="10597"/>
                  </a:cubicBezTo>
                  <a:lnTo>
                    <a:pt x="18481" y="211"/>
                  </a:lnTo>
                  <a:cubicBezTo>
                    <a:pt x="18481" y="85"/>
                    <a:pt x="18376" y="1"/>
                    <a:pt x="18250" y="1"/>
                  </a:cubicBezTo>
                  <a:close/>
                </a:path>
              </a:pathLst>
            </a:custGeom>
            <a:solidFill>
              <a:srgbClr val="8498a9"/>
            </a:solidFill>
            <a:ln w="0">
              <a:solidFill>
                <a:srgbClr val="134b6d"/>
              </a:solidFill>
            </a:ln>
          </p:spPr>
          <p:style>
            <a:lnRef idx="0"/>
            <a:fillRef idx="0"/>
            <a:effectRef idx="0"/>
            <a:fontRef idx="minor"/>
          </p:style>
        </p:sp>
        <p:sp>
          <p:nvSpPr>
            <p:cNvPr id="1120" name="Google Shape;12628;p 2"/>
            <p:cNvSpPr/>
            <p:nvPr/>
          </p:nvSpPr>
          <p:spPr>
            <a:xfrm>
              <a:off x="6386040" y="3934080"/>
              <a:ext cx="542160" cy="29160"/>
            </a:xfrm>
            <a:custGeom>
              <a:avLst/>
              <a:gdLst/>
              <a:ahLst/>
              <a:rect l="l" t="t" r="r" b="b"/>
              <a:pathLst>
                <a:path w="25966" h="1514">
                  <a:moveTo>
                    <a:pt x="1" y="0"/>
                  </a:moveTo>
                  <a:lnTo>
                    <a:pt x="1" y="1009"/>
                  </a:lnTo>
                  <a:cubicBezTo>
                    <a:pt x="1" y="1283"/>
                    <a:pt x="232" y="1514"/>
                    <a:pt x="505" y="1514"/>
                  </a:cubicBezTo>
                  <a:lnTo>
                    <a:pt x="25482" y="1514"/>
                  </a:lnTo>
                  <a:cubicBezTo>
                    <a:pt x="25755" y="1493"/>
                    <a:pt x="25966" y="1283"/>
                    <a:pt x="25966" y="1009"/>
                  </a:cubicBezTo>
                  <a:lnTo>
                    <a:pt x="25966" y="0"/>
                  </a:lnTo>
                  <a:close/>
                </a:path>
              </a:pathLst>
            </a:custGeom>
            <a:solidFill>
              <a:srgbClr val="738a9d"/>
            </a:solidFill>
            <a:ln w="0">
              <a:solidFill>
                <a:srgbClr val="134b6d"/>
              </a:solidFill>
            </a:ln>
          </p:spPr>
          <p:style>
            <a:lnRef idx="0"/>
            <a:fillRef idx="0"/>
            <a:effectRef idx="0"/>
            <a:fontRef idx="minor"/>
          </p:style>
        </p:sp>
        <p:sp>
          <p:nvSpPr>
            <p:cNvPr id="1121" name="Google Shape;12629;p 2"/>
            <p:cNvSpPr/>
            <p:nvPr/>
          </p:nvSpPr>
          <p:spPr>
            <a:xfrm>
              <a:off x="6386040" y="3846960"/>
              <a:ext cx="542520" cy="85320"/>
            </a:xfrm>
            <a:custGeom>
              <a:avLst/>
              <a:gdLst/>
              <a:ahLst/>
              <a:rect l="l" t="t" r="r" b="b"/>
              <a:pathLst>
                <a:path w="25966" h="4206">
                  <a:moveTo>
                    <a:pt x="2124" y="0"/>
                  </a:moveTo>
                  <a:lnTo>
                    <a:pt x="1" y="4205"/>
                  </a:lnTo>
                  <a:lnTo>
                    <a:pt x="25966" y="4205"/>
                  </a:lnTo>
                  <a:lnTo>
                    <a:pt x="23821" y="0"/>
                  </a:lnTo>
                  <a:close/>
                </a:path>
              </a:pathLst>
            </a:custGeom>
            <a:solidFill>
              <a:srgbClr val="a1b4c3"/>
            </a:solidFill>
            <a:ln w="0">
              <a:solidFill>
                <a:srgbClr val="134b6d"/>
              </a:solidFill>
            </a:ln>
          </p:spPr>
          <p:style>
            <a:lnRef idx="0"/>
            <a:fillRef idx="0"/>
            <a:effectRef idx="0"/>
            <a:fontRef idx="minor"/>
          </p:style>
        </p:sp>
        <p:sp>
          <p:nvSpPr>
            <p:cNvPr id="1122" name="Google Shape;12630;p 2"/>
            <p:cNvSpPr/>
            <p:nvPr/>
          </p:nvSpPr>
          <p:spPr>
            <a:xfrm>
              <a:off x="6386040" y="3846960"/>
              <a:ext cx="542520" cy="85320"/>
            </a:xfrm>
            <a:custGeom>
              <a:avLst/>
              <a:gdLst/>
              <a:ahLst/>
              <a:rect l="l" t="t" r="r" b="b"/>
              <a:pathLst>
                <a:path w="25966" h="4206">
                  <a:moveTo>
                    <a:pt x="20752" y="0"/>
                  </a:moveTo>
                  <a:lnTo>
                    <a:pt x="22160" y="2754"/>
                  </a:lnTo>
                  <a:cubicBezTo>
                    <a:pt x="22328" y="3070"/>
                    <a:pt x="22097" y="3448"/>
                    <a:pt x="21740" y="3448"/>
                  </a:cubicBezTo>
                  <a:lnTo>
                    <a:pt x="379" y="3448"/>
                  </a:lnTo>
                  <a:lnTo>
                    <a:pt x="1" y="4205"/>
                  </a:lnTo>
                  <a:lnTo>
                    <a:pt x="25966" y="4205"/>
                  </a:lnTo>
                  <a:lnTo>
                    <a:pt x="23821" y="0"/>
                  </a:lnTo>
                  <a:close/>
                </a:path>
              </a:pathLst>
            </a:custGeom>
            <a:solidFill>
              <a:srgbClr val="88a1b4"/>
            </a:solidFill>
            <a:ln w="0">
              <a:solidFill>
                <a:srgbClr val="134b6d"/>
              </a:solidFill>
            </a:ln>
          </p:spPr>
          <p:style>
            <a:lnRef idx="0"/>
            <a:fillRef idx="0"/>
            <a:effectRef idx="0"/>
            <a:fontRef idx="minor"/>
          </p:style>
        </p:sp>
        <p:sp>
          <p:nvSpPr>
            <p:cNvPr id="1123" name="Google Shape;12631;p 2"/>
            <p:cNvSpPr/>
            <p:nvPr/>
          </p:nvSpPr>
          <p:spPr>
            <a:xfrm>
              <a:off x="6586560" y="3890520"/>
              <a:ext cx="142200" cy="41400"/>
            </a:xfrm>
            <a:custGeom>
              <a:avLst/>
              <a:gdLst/>
              <a:ahLst/>
              <a:rect l="l" t="t" r="r" b="b"/>
              <a:pathLst>
                <a:path w="6876" h="2104">
                  <a:moveTo>
                    <a:pt x="842" y="1"/>
                  </a:moveTo>
                  <a:cubicBezTo>
                    <a:pt x="673" y="1"/>
                    <a:pt x="547" y="106"/>
                    <a:pt x="505" y="253"/>
                  </a:cubicBezTo>
                  <a:lnTo>
                    <a:pt x="1" y="2103"/>
                  </a:lnTo>
                  <a:lnTo>
                    <a:pt x="6876" y="2103"/>
                  </a:lnTo>
                  <a:lnTo>
                    <a:pt x="6371" y="253"/>
                  </a:lnTo>
                  <a:cubicBezTo>
                    <a:pt x="6329" y="106"/>
                    <a:pt x="6182" y="1"/>
                    <a:pt x="6035" y="1"/>
                  </a:cubicBezTo>
                  <a:close/>
                </a:path>
              </a:pathLst>
            </a:custGeom>
            <a:solidFill>
              <a:srgbClr val="eaeef1"/>
            </a:solidFill>
            <a:ln w="0">
              <a:solidFill>
                <a:srgbClr val="134b6d"/>
              </a:solidFill>
            </a:ln>
          </p:spPr>
          <p:style>
            <a:lnRef idx="0"/>
            <a:fillRef idx="0"/>
            <a:effectRef idx="0"/>
            <a:fontRef idx="minor"/>
          </p:style>
        </p:sp>
        <p:sp>
          <p:nvSpPr>
            <p:cNvPr id="1124" name="Google Shape;12632;p 2"/>
            <p:cNvSpPr/>
            <p:nvPr/>
          </p:nvSpPr>
          <p:spPr>
            <a:xfrm>
              <a:off x="6586560" y="3918600"/>
              <a:ext cx="142200" cy="13680"/>
            </a:xfrm>
            <a:custGeom>
              <a:avLst/>
              <a:gdLst/>
              <a:ahLst/>
              <a:rect l="l" t="t" r="r" b="b"/>
              <a:pathLst>
                <a:path w="6876" h="758">
                  <a:moveTo>
                    <a:pt x="211" y="0"/>
                  </a:moveTo>
                  <a:lnTo>
                    <a:pt x="1" y="757"/>
                  </a:lnTo>
                  <a:lnTo>
                    <a:pt x="6876" y="757"/>
                  </a:lnTo>
                  <a:lnTo>
                    <a:pt x="6665" y="0"/>
                  </a:lnTo>
                  <a:close/>
                </a:path>
              </a:pathLst>
            </a:custGeom>
            <a:solidFill>
              <a:srgbClr val="bbc9d4"/>
            </a:solidFill>
            <a:ln w="0">
              <a:solidFill>
                <a:srgbClr val="134b6d"/>
              </a:solidFill>
            </a:ln>
          </p:spPr>
          <p:style>
            <a:lnRef idx="0"/>
            <a:fillRef idx="0"/>
            <a:effectRef idx="0"/>
            <a:fontRef idx="minor"/>
          </p:style>
        </p:sp>
      </p:grpSp>
      <p:grpSp>
        <p:nvGrpSpPr>
          <p:cNvPr id="1125" name="Google Shape;14171;p 2"/>
          <p:cNvGrpSpPr/>
          <p:nvPr/>
        </p:nvGrpSpPr>
        <p:grpSpPr>
          <a:xfrm>
            <a:off x="3598200" y="1601640"/>
            <a:ext cx="591120" cy="534240"/>
            <a:chOff x="3598200" y="1601640"/>
            <a:chExt cx="591120" cy="534240"/>
          </a:xfrm>
        </p:grpSpPr>
        <p:sp>
          <p:nvSpPr>
            <p:cNvPr id="1126" name="Google Shape;14172;p 2"/>
            <p:cNvSpPr/>
            <p:nvPr/>
          </p:nvSpPr>
          <p:spPr>
            <a:xfrm>
              <a:off x="3650400" y="1601640"/>
              <a:ext cx="81000" cy="59040"/>
            </a:xfrm>
            <a:custGeom>
              <a:avLst/>
              <a:gdLst/>
              <a:ahLst/>
              <a:rect l="l" t="t" r="r" b="b"/>
              <a:pathLst>
                <a:path w="1839" h="1609">
                  <a:moveTo>
                    <a:pt x="919" y="1"/>
                  </a:moveTo>
                  <a:cubicBezTo>
                    <a:pt x="412" y="1"/>
                    <a:pt x="1" y="364"/>
                    <a:pt x="1" y="804"/>
                  </a:cubicBezTo>
                  <a:cubicBezTo>
                    <a:pt x="1" y="1254"/>
                    <a:pt x="412" y="1608"/>
                    <a:pt x="919" y="1608"/>
                  </a:cubicBezTo>
                  <a:cubicBezTo>
                    <a:pt x="1427" y="1608"/>
                    <a:pt x="1838" y="1254"/>
                    <a:pt x="1838" y="804"/>
                  </a:cubicBezTo>
                  <a:cubicBezTo>
                    <a:pt x="1838" y="364"/>
                    <a:pt x="1427" y="1"/>
                    <a:pt x="919" y="1"/>
                  </a:cubicBezTo>
                  <a:close/>
                </a:path>
              </a:pathLst>
            </a:custGeom>
            <a:solidFill>
              <a:srgbClr val="657e93"/>
            </a:solidFill>
            <a:ln w="0">
              <a:solidFill>
                <a:srgbClr val="134b6d"/>
              </a:solidFill>
            </a:ln>
          </p:spPr>
          <p:style>
            <a:lnRef idx="0"/>
            <a:fillRef idx="0"/>
            <a:effectRef idx="0"/>
            <a:fontRef idx="minor"/>
          </p:style>
        </p:sp>
        <p:sp>
          <p:nvSpPr>
            <p:cNvPr id="1127" name="Google Shape;14173;p 2"/>
            <p:cNvSpPr/>
            <p:nvPr/>
          </p:nvSpPr>
          <p:spPr>
            <a:xfrm>
              <a:off x="3650400" y="1601640"/>
              <a:ext cx="55440" cy="59040"/>
            </a:xfrm>
            <a:custGeom>
              <a:avLst/>
              <a:gdLst/>
              <a:ahLst/>
              <a:rect l="l" t="t" r="r" b="b"/>
              <a:pathLst>
                <a:path w="1274" h="1609">
                  <a:moveTo>
                    <a:pt x="919" y="1"/>
                  </a:moveTo>
                  <a:cubicBezTo>
                    <a:pt x="412" y="1"/>
                    <a:pt x="1" y="355"/>
                    <a:pt x="1" y="804"/>
                  </a:cubicBezTo>
                  <a:cubicBezTo>
                    <a:pt x="1" y="1254"/>
                    <a:pt x="412" y="1608"/>
                    <a:pt x="919" y="1608"/>
                  </a:cubicBezTo>
                  <a:cubicBezTo>
                    <a:pt x="1044" y="1608"/>
                    <a:pt x="1159" y="1589"/>
                    <a:pt x="1273" y="1551"/>
                  </a:cubicBezTo>
                  <a:cubicBezTo>
                    <a:pt x="938" y="1455"/>
                    <a:pt x="699" y="1149"/>
                    <a:pt x="690" y="804"/>
                  </a:cubicBezTo>
                  <a:cubicBezTo>
                    <a:pt x="699" y="460"/>
                    <a:pt x="938" y="154"/>
                    <a:pt x="1273" y="58"/>
                  </a:cubicBezTo>
                  <a:cubicBezTo>
                    <a:pt x="1159" y="20"/>
                    <a:pt x="1044" y="1"/>
                    <a:pt x="919" y="1"/>
                  </a:cubicBezTo>
                  <a:close/>
                </a:path>
              </a:pathLst>
            </a:custGeom>
            <a:solidFill>
              <a:srgbClr val="657e93"/>
            </a:solidFill>
            <a:ln w="0">
              <a:solidFill>
                <a:srgbClr val="134b6d"/>
              </a:solidFill>
            </a:ln>
          </p:spPr>
          <p:style>
            <a:lnRef idx="0"/>
            <a:fillRef idx="0"/>
            <a:effectRef idx="0"/>
            <a:fontRef idx="minor"/>
          </p:style>
        </p:sp>
        <p:sp>
          <p:nvSpPr>
            <p:cNvPr id="1128" name="Google Shape;14174;p 2"/>
            <p:cNvSpPr/>
            <p:nvPr/>
          </p:nvSpPr>
          <p:spPr>
            <a:xfrm>
              <a:off x="3598200" y="1751040"/>
              <a:ext cx="185400" cy="120600"/>
            </a:xfrm>
            <a:custGeom>
              <a:avLst/>
              <a:gdLst/>
              <a:ahLst/>
              <a:rect l="l" t="t" r="r" b="b"/>
              <a:pathLst>
                <a:path w="4155" h="3226">
                  <a:moveTo>
                    <a:pt x="1388" y="1"/>
                  </a:moveTo>
                  <a:lnTo>
                    <a:pt x="1388" y="690"/>
                  </a:lnTo>
                  <a:cubicBezTo>
                    <a:pt x="1388" y="872"/>
                    <a:pt x="1283" y="1025"/>
                    <a:pt x="1130" y="1111"/>
                  </a:cubicBezTo>
                  <a:lnTo>
                    <a:pt x="383" y="1484"/>
                  </a:lnTo>
                  <a:cubicBezTo>
                    <a:pt x="154" y="1599"/>
                    <a:pt x="1" y="1838"/>
                    <a:pt x="1" y="2097"/>
                  </a:cubicBezTo>
                  <a:lnTo>
                    <a:pt x="1" y="2996"/>
                  </a:lnTo>
                  <a:cubicBezTo>
                    <a:pt x="1" y="3130"/>
                    <a:pt x="106" y="3226"/>
                    <a:pt x="230" y="3226"/>
                  </a:cubicBezTo>
                  <a:lnTo>
                    <a:pt x="3924" y="3226"/>
                  </a:lnTo>
                  <a:cubicBezTo>
                    <a:pt x="4049" y="3226"/>
                    <a:pt x="4154" y="3130"/>
                    <a:pt x="4154" y="2996"/>
                  </a:cubicBezTo>
                  <a:lnTo>
                    <a:pt x="4154" y="2097"/>
                  </a:lnTo>
                  <a:cubicBezTo>
                    <a:pt x="4154" y="1838"/>
                    <a:pt x="4001" y="1599"/>
                    <a:pt x="3771" y="1484"/>
                  </a:cubicBezTo>
                  <a:lnTo>
                    <a:pt x="3025" y="1111"/>
                  </a:lnTo>
                  <a:cubicBezTo>
                    <a:pt x="2872" y="1025"/>
                    <a:pt x="2766" y="872"/>
                    <a:pt x="2766" y="690"/>
                  </a:cubicBezTo>
                  <a:lnTo>
                    <a:pt x="2766" y="1"/>
                  </a:lnTo>
                  <a:close/>
                </a:path>
              </a:pathLst>
            </a:custGeom>
            <a:solidFill>
              <a:srgbClr val="acbdca"/>
            </a:solidFill>
            <a:ln w="0">
              <a:solidFill>
                <a:srgbClr val="134b6d"/>
              </a:solidFill>
            </a:ln>
          </p:spPr>
          <p:style>
            <a:lnRef idx="0"/>
            <a:fillRef idx="0"/>
            <a:effectRef idx="0"/>
            <a:fontRef idx="minor"/>
          </p:style>
        </p:sp>
        <p:sp>
          <p:nvSpPr>
            <p:cNvPr id="1129" name="Google Shape;14175;p 2"/>
            <p:cNvSpPr/>
            <p:nvPr/>
          </p:nvSpPr>
          <p:spPr>
            <a:xfrm>
              <a:off x="3660120" y="1751040"/>
              <a:ext cx="61920" cy="33120"/>
            </a:xfrm>
            <a:custGeom>
              <a:avLst/>
              <a:gdLst/>
              <a:ahLst/>
              <a:rect l="l" t="t" r="r" b="b"/>
              <a:pathLst>
                <a:path w="1408" h="930">
                  <a:moveTo>
                    <a:pt x="10" y="1"/>
                  </a:moveTo>
                  <a:lnTo>
                    <a:pt x="10" y="690"/>
                  </a:lnTo>
                  <a:cubicBezTo>
                    <a:pt x="10" y="719"/>
                    <a:pt x="1" y="757"/>
                    <a:pt x="1" y="786"/>
                  </a:cubicBezTo>
                  <a:cubicBezTo>
                    <a:pt x="221" y="872"/>
                    <a:pt x="460" y="920"/>
                    <a:pt x="699" y="929"/>
                  </a:cubicBezTo>
                  <a:cubicBezTo>
                    <a:pt x="939" y="920"/>
                    <a:pt x="1187" y="872"/>
                    <a:pt x="1408" y="786"/>
                  </a:cubicBezTo>
                  <a:cubicBezTo>
                    <a:pt x="1398" y="747"/>
                    <a:pt x="1398" y="719"/>
                    <a:pt x="1398" y="690"/>
                  </a:cubicBezTo>
                  <a:lnTo>
                    <a:pt x="1398" y="1"/>
                  </a:lnTo>
                  <a:close/>
                </a:path>
              </a:pathLst>
            </a:custGeom>
            <a:solidFill>
              <a:srgbClr val="96abbc"/>
            </a:solidFill>
            <a:ln w="0">
              <a:solidFill>
                <a:srgbClr val="134b6d"/>
              </a:solidFill>
            </a:ln>
          </p:spPr>
          <p:style>
            <a:lnRef idx="0"/>
            <a:fillRef idx="0"/>
            <a:effectRef idx="0"/>
            <a:fontRef idx="minor"/>
          </p:style>
        </p:sp>
        <p:sp>
          <p:nvSpPr>
            <p:cNvPr id="1130" name="Google Shape;14176;p 2"/>
            <p:cNvSpPr/>
            <p:nvPr/>
          </p:nvSpPr>
          <p:spPr>
            <a:xfrm>
              <a:off x="3598200" y="1797480"/>
              <a:ext cx="185400" cy="74520"/>
            </a:xfrm>
            <a:custGeom>
              <a:avLst/>
              <a:gdLst/>
              <a:ahLst/>
              <a:rect l="l" t="t" r="r" b="b"/>
              <a:pathLst>
                <a:path w="4155" h="2010">
                  <a:moveTo>
                    <a:pt x="919" y="0"/>
                  </a:moveTo>
                  <a:lnTo>
                    <a:pt x="383" y="268"/>
                  </a:lnTo>
                  <a:cubicBezTo>
                    <a:pt x="154" y="383"/>
                    <a:pt x="1" y="622"/>
                    <a:pt x="1" y="881"/>
                  </a:cubicBezTo>
                  <a:lnTo>
                    <a:pt x="1" y="1780"/>
                  </a:lnTo>
                  <a:cubicBezTo>
                    <a:pt x="1" y="1914"/>
                    <a:pt x="106" y="2010"/>
                    <a:pt x="230" y="2010"/>
                  </a:cubicBezTo>
                  <a:lnTo>
                    <a:pt x="3924" y="2010"/>
                  </a:lnTo>
                  <a:cubicBezTo>
                    <a:pt x="4049" y="2010"/>
                    <a:pt x="4154" y="1914"/>
                    <a:pt x="4154" y="1780"/>
                  </a:cubicBezTo>
                  <a:lnTo>
                    <a:pt x="4154" y="881"/>
                  </a:lnTo>
                  <a:cubicBezTo>
                    <a:pt x="4154" y="622"/>
                    <a:pt x="4001" y="383"/>
                    <a:pt x="3771" y="268"/>
                  </a:cubicBezTo>
                  <a:lnTo>
                    <a:pt x="3235" y="0"/>
                  </a:lnTo>
                  <a:cubicBezTo>
                    <a:pt x="2963" y="421"/>
                    <a:pt x="2520" y="632"/>
                    <a:pt x="2077" y="632"/>
                  </a:cubicBezTo>
                  <a:cubicBezTo>
                    <a:pt x="1635" y="632"/>
                    <a:pt x="1192" y="421"/>
                    <a:pt x="919" y="0"/>
                  </a:cubicBezTo>
                  <a:close/>
                </a:path>
              </a:pathLst>
            </a:custGeom>
            <a:solidFill>
              <a:srgbClr val="e3e9ed"/>
            </a:solidFill>
            <a:ln w="0">
              <a:solidFill>
                <a:srgbClr val="134b6d"/>
              </a:solidFill>
            </a:ln>
          </p:spPr>
          <p:style>
            <a:lnRef idx="0"/>
            <a:fillRef idx="0"/>
            <a:effectRef idx="0"/>
            <a:fontRef idx="minor"/>
          </p:style>
        </p:sp>
        <p:sp>
          <p:nvSpPr>
            <p:cNvPr id="1131" name="Google Shape;14177;p 2"/>
            <p:cNvSpPr/>
            <p:nvPr/>
          </p:nvSpPr>
          <p:spPr>
            <a:xfrm>
              <a:off x="3619080" y="1627920"/>
              <a:ext cx="143640" cy="120960"/>
            </a:xfrm>
            <a:custGeom>
              <a:avLst/>
              <a:gdLst/>
              <a:ahLst/>
              <a:rect l="l" t="t" r="r" b="b"/>
              <a:pathLst>
                <a:path w="3227" h="3226">
                  <a:moveTo>
                    <a:pt x="1618" y="1"/>
                  </a:moveTo>
                  <a:cubicBezTo>
                    <a:pt x="728" y="1"/>
                    <a:pt x="1" y="728"/>
                    <a:pt x="1" y="1618"/>
                  </a:cubicBezTo>
                  <a:cubicBezTo>
                    <a:pt x="1" y="2508"/>
                    <a:pt x="728" y="3226"/>
                    <a:pt x="1618" y="3226"/>
                  </a:cubicBezTo>
                  <a:cubicBezTo>
                    <a:pt x="2508" y="3226"/>
                    <a:pt x="3226" y="2508"/>
                    <a:pt x="3226" y="1618"/>
                  </a:cubicBezTo>
                  <a:cubicBezTo>
                    <a:pt x="3226" y="728"/>
                    <a:pt x="2508" y="1"/>
                    <a:pt x="1618" y="1"/>
                  </a:cubicBezTo>
                  <a:close/>
                </a:path>
              </a:pathLst>
            </a:custGeom>
            <a:solidFill>
              <a:srgbClr val="657e93"/>
            </a:solidFill>
            <a:ln w="0">
              <a:solidFill>
                <a:srgbClr val="134b6d"/>
              </a:solidFill>
            </a:ln>
          </p:spPr>
          <p:style>
            <a:lnRef idx="0"/>
            <a:fillRef idx="0"/>
            <a:effectRef idx="0"/>
            <a:fontRef idx="minor"/>
          </p:style>
        </p:sp>
        <p:sp>
          <p:nvSpPr>
            <p:cNvPr id="1132" name="Google Shape;14178;p 2"/>
            <p:cNvSpPr/>
            <p:nvPr/>
          </p:nvSpPr>
          <p:spPr>
            <a:xfrm>
              <a:off x="3645720" y="1627920"/>
              <a:ext cx="119880" cy="108720"/>
            </a:xfrm>
            <a:custGeom>
              <a:avLst/>
              <a:gdLst/>
              <a:ahLst/>
              <a:rect l="l" t="t" r="r" b="b"/>
              <a:pathLst>
                <a:path w="2700" h="2901">
                  <a:moveTo>
                    <a:pt x="1034" y="1"/>
                  </a:moveTo>
                  <a:cubicBezTo>
                    <a:pt x="259" y="1"/>
                    <a:pt x="0" y="1063"/>
                    <a:pt x="699" y="1407"/>
                  </a:cubicBezTo>
                  <a:cubicBezTo>
                    <a:pt x="718" y="1417"/>
                    <a:pt x="737" y="1417"/>
                    <a:pt x="756" y="1427"/>
                  </a:cubicBezTo>
                  <a:lnTo>
                    <a:pt x="1560" y="2881"/>
                  </a:lnTo>
                  <a:cubicBezTo>
                    <a:pt x="1560" y="2881"/>
                    <a:pt x="1780" y="2900"/>
                    <a:pt x="1991" y="2900"/>
                  </a:cubicBezTo>
                  <a:cubicBezTo>
                    <a:pt x="2460" y="2556"/>
                    <a:pt x="2699" y="1972"/>
                    <a:pt x="2623" y="1388"/>
                  </a:cubicBezTo>
                  <a:cubicBezTo>
                    <a:pt x="2527" y="728"/>
                    <a:pt x="2039" y="192"/>
                    <a:pt x="1378" y="39"/>
                  </a:cubicBezTo>
                  <a:cubicBezTo>
                    <a:pt x="1264" y="20"/>
                    <a:pt x="1149" y="1"/>
                    <a:pt x="1034" y="1"/>
                  </a:cubicBezTo>
                  <a:close/>
                </a:path>
              </a:pathLst>
            </a:custGeom>
            <a:solidFill>
              <a:srgbClr val="657e93"/>
            </a:solidFill>
            <a:ln w="0">
              <a:solidFill>
                <a:srgbClr val="134b6d"/>
              </a:solidFill>
            </a:ln>
          </p:spPr>
          <p:style>
            <a:lnRef idx="0"/>
            <a:fillRef idx="0"/>
            <a:effectRef idx="0"/>
            <a:fontRef idx="minor"/>
          </p:style>
        </p:sp>
        <p:sp>
          <p:nvSpPr>
            <p:cNvPr id="1133" name="Google Shape;14179;p 2"/>
            <p:cNvSpPr/>
            <p:nvPr/>
          </p:nvSpPr>
          <p:spPr>
            <a:xfrm>
              <a:off x="3629160" y="1682280"/>
              <a:ext cx="123120" cy="84240"/>
            </a:xfrm>
            <a:custGeom>
              <a:avLst/>
              <a:gdLst/>
              <a:ahLst/>
              <a:rect l="l" t="t" r="r" b="b"/>
              <a:pathLst>
                <a:path w="2767" h="2264">
                  <a:moveTo>
                    <a:pt x="1075" y="0"/>
                  </a:moveTo>
                  <a:cubicBezTo>
                    <a:pt x="986" y="0"/>
                    <a:pt x="903" y="48"/>
                    <a:pt x="862" y="139"/>
                  </a:cubicBezTo>
                  <a:cubicBezTo>
                    <a:pt x="785" y="292"/>
                    <a:pt x="680" y="435"/>
                    <a:pt x="546" y="550"/>
                  </a:cubicBezTo>
                  <a:cubicBezTo>
                    <a:pt x="422" y="655"/>
                    <a:pt x="288" y="751"/>
                    <a:pt x="135" y="828"/>
                  </a:cubicBezTo>
                  <a:cubicBezTo>
                    <a:pt x="48" y="866"/>
                    <a:pt x="1" y="962"/>
                    <a:pt x="20" y="1067"/>
                  </a:cubicBezTo>
                  <a:cubicBezTo>
                    <a:pt x="106" y="1756"/>
                    <a:pt x="690" y="2263"/>
                    <a:pt x="1388" y="2263"/>
                  </a:cubicBezTo>
                  <a:cubicBezTo>
                    <a:pt x="2106" y="2263"/>
                    <a:pt x="2709" y="1708"/>
                    <a:pt x="2766" y="990"/>
                  </a:cubicBezTo>
                  <a:cubicBezTo>
                    <a:pt x="2766" y="923"/>
                    <a:pt x="2738" y="856"/>
                    <a:pt x="2690" y="808"/>
                  </a:cubicBezTo>
                  <a:cubicBezTo>
                    <a:pt x="2231" y="426"/>
                    <a:pt x="1695" y="158"/>
                    <a:pt x="1120" y="5"/>
                  </a:cubicBezTo>
                  <a:cubicBezTo>
                    <a:pt x="1105" y="2"/>
                    <a:pt x="1090" y="0"/>
                    <a:pt x="1075" y="0"/>
                  </a:cubicBezTo>
                  <a:close/>
                </a:path>
              </a:pathLst>
            </a:custGeom>
            <a:solidFill>
              <a:srgbClr val="becbd5"/>
            </a:solidFill>
            <a:ln w="0">
              <a:solidFill>
                <a:srgbClr val="134b6d"/>
              </a:solidFill>
            </a:ln>
          </p:spPr>
          <p:style>
            <a:lnRef idx="0"/>
            <a:fillRef idx="0"/>
            <a:effectRef idx="0"/>
            <a:fontRef idx="minor"/>
          </p:style>
        </p:sp>
        <p:sp>
          <p:nvSpPr>
            <p:cNvPr id="1134" name="Google Shape;14180;p 2"/>
            <p:cNvSpPr/>
            <p:nvPr/>
          </p:nvSpPr>
          <p:spPr>
            <a:xfrm>
              <a:off x="3629520" y="1682280"/>
              <a:ext cx="123120" cy="83520"/>
            </a:xfrm>
            <a:custGeom>
              <a:avLst/>
              <a:gdLst/>
              <a:ahLst/>
              <a:rect l="l" t="t" r="r" b="b"/>
              <a:pathLst>
                <a:path w="2767" h="2245">
                  <a:moveTo>
                    <a:pt x="1064" y="0"/>
                  </a:moveTo>
                  <a:cubicBezTo>
                    <a:pt x="976" y="0"/>
                    <a:pt x="893" y="47"/>
                    <a:pt x="852" y="129"/>
                  </a:cubicBezTo>
                  <a:cubicBezTo>
                    <a:pt x="795" y="244"/>
                    <a:pt x="728" y="349"/>
                    <a:pt x="641" y="445"/>
                  </a:cubicBezTo>
                  <a:cubicBezTo>
                    <a:pt x="613" y="474"/>
                    <a:pt x="574" y="512"/>
                    <a:pt x="536" y="550"/>
                  </a:cubicBezTo>
                  <a:cubicBezTo>
                    <a:pt x="412" y="655"/>
                    <a:pt x="278" y="751"/>
                    <a:pt x="134" y="818"/>
                  </a:cubicBezTo>
                  <a:cubicBezTo>
                    <a:pt x="48" y="866"/>
                    <a:pt x="0" y="962"/>
                    <a:pt x="10" y="1057"/>
                  </a:cubicBezTo>
                  <a:cubicBezTo>
                    <a:pt x="96" y="1670"/>
                    <a:pt x="565" y="2148"/>
                    <a:pt x="1177" y="2244"/>
                  </a:cubicBezTo>
                  <a:cubicBezTo>
                    <a:pt x="862" y="2053"/>
                    <a:pt x="680" y="1708"/>
                    <a:pt x="699" y="1344"/>
                  </a:cubicBezTo>
                  <a:lnTo>
                    <a:pt x="699" y="1019"/>
                  </a:lnTo>
                  <a:cubicBezTo>
                    <a:pt x="747" y="981"/>
                    <a:pt x="804" y="942"/>
                    <a:pt x="852" y="895"/>
                  </a:cubicBezTo>
                  <a:cubicBezTo>
                    <a:pt x="976" y="780"/>
                    <a:pt x="1091" y="655"/>
                    <a:pt x="1187" y="512"/>
                  </a:cubicBezTo>
                  <a:cubicBezTo>
                    <a:pt x="1618" y="646"/>
                    <a:pt x="2029" y="866"/>
                    <a:pt x="2383" y="1163"/>
                  </a:cubicBezTo>
                  <a:cubicBezTo>
                    <a:pt x="2421" y="1201"/>
                    <a:pt x="2527" y="1297"/>
                    <a:pt x="2661" y="1421"/>
                  </a:cubicBezTo>
                  <a:cubicBezTo>
                    <a:pt x="2709" y="1287"/>
                    <a:pt x="2747" y="1143"/>
                    <a:pt x="2756" y="1000"/>
                  </a:cubicBezTo>
                  <a:cubicBezTo>
                    <a:pt x="2766" y="923"/>
                    <a:pt x="2737" y="856"/>
                    <a:pt x="2680" y="808"/>
                  </a:cubicBezTo>
                  <a:cubicBezTo>
                    <a:pt x="2221" y="426"/>
                    <a:pt x="1685" y="148"/>
                    <a:pt x="1110" y="5"/>
                  </a:cubicBezTo>
                  <a:cubicBezTo>
                    <a:pt x="1095" y="2"/>
                    <a:pt x="1080" y="0"/>
                    <a:pt x="1064" y="0"/>
                  </a:cubicBezTo>
                  <a:close/>
                </a:path>
              </a:pathLst>
            </a:custGeom>
            <a:solidFill>
              <a:srgbClr val="acbdca"/>
            </a:solidFill>
            <a:ln w="0">
              <a:solidFill>
                <a:srgbClr val="134b6d"/>
              </a:solidFill>
            </a:ln>
          </p:spPr>
          <p:style>
            <a:lnRef idx="0"/>
            <a:fillRef idx="0"/>
            <a:effectRef idx="0"/>
            <a:fontRef idx="minor"/>
          </p:style>
        </p:sp>
        <p:sp>
          <p:nvSpPr>
            <p:cNvPr id="1135" name="Google Shape;14181;p 2"/>
            <p:cNvSpPr/>
            <p:nvPr/>
          </p:nvSpPr>
          <p:spPr>
            <a:xfrm>
              <a:off x="3598200" y="1815120"/>
              <a:ext cx="39600" cy="56520"/>
            </a:xfrm>
            <a:custGeom>
              <a:avLst/>
              <a:gdLst/>
              <a:ahLst/>
              <a:rect l="l" t="t" r="r" b="b"/>
              <a:pathLst>
                <a:path w="929" h="1541">
                  <a:moveTo>
                    <a:pt x="144" y="0"/>
                  </a:moveTo>
                  <a:cubicBezTo>
                    <a:pt x="48" y="115"/>
                    <a:pt x="1" y="259"/>
                    <a:pt x="1" y="412"/>
                  </a:cubicBezTo>
                  <a:lnTo>
                    <a:pt x="1" y="1311"/>
                  </a:lnTo>
                  <a:cubicBezTo>
                    <a:pt x="1" y="1436"/>
                    <a:pt x="106" y="1541"/>
                    <a:pt x="230" y="1541"/>
                  </a:cubicBezTo>
                  <a:lnTo>
                    <a:pt x="929" y="1541"/>
                  </a:lnTo>
                  <a:lnTo>
                    <a:pt x="929" y="842"/>
                  </a:lnTo>
                  <a:cubicBezTo>
                    <a:pt x="929" y="708"/>
                    <a:pt x="862" y="574"/>
                    <a:pt x="757" y="488"/>
                  </a:cubicBezTo>
                  <a:lnTo>
                    <a:pt x="144" y="0"/>
                  </a:lnTo>
                  <a:close/>
                </a:path>
              </a:pathLst>
            </a:custGeom>
            <a:solidFill>
              <a:srgbClr val="c5d1da"/>
            </a:solidFill>
            <a:ln w="0">
              <a:solidFill>
                <a:srgbClr val="134b6d"/>
              </a:solidFill>
            </a:ln>
          </p:spPr>
          <p:style>
            <a:lnRef idx="0"/>
            <a:fillRef idx="0"/>
            <a:effectRef idx="0"/>
            <a:fontRef idx="minor"/>
          </p:style>
        </p:sp>
        <p:sp>
          <p:nvSpPr>
            <p:cNvPr id="1136" name="Google Shape;14182;p 2"/>
            <p:cNvSpPr/>
            <p:nvPr/>
          </p:nvSpPr>
          <p:spPr>
            <a:xfrm>
              <a:off x="3743640" y="1815120"/>
              <a:ext cx="39960" cy="56520"/>
            </a:xfrm>
            <a:custGeom>
              <a:avLst/>
              <a:gdLst/>
              <a:ahLst/>
              <a:rect l="l" t="t" r="r" b="b"/>
              <a:pathLst>
                <a:path w="930" h="1541">
                  <a:moveTo>
                    <a:pt x="786" y="0"/>
                  </a:moveTo>
                  <a:lnTo>
                    <a:pt x="173" y="488"/>
                  </a:lnTo>
                  <a:cubicBezTo>
                    <a:pt x="68" y="574"/>
                    <a:pt x="1" y="708"/>
                    <a:pt x="1" y="842"/>
                  </a:cubicBezTo>
                  <a:lnTo>
                    <a:pt x="1" y="1541"/>
                  </a:lnTo>
                  <a:lnTo>
                    <a:pt x="699" y="1541"/>
                  </a:lnTo>
                  <a:cubicBezTo>
                    <a:pt x="824" y="1541"/>
                    <a:pt x="929" y="1436"/>
                    <a:pt x="929" y="1311"/>
                  </a:cubicBezTo>
                  <a:lnTo>
                    <a:pt x="929" y="412"/>
                  </a:lnTo>
                  <a:cubicBezTo>
                    <a:pt x="929" y="259"/>
                    <a:pt x="872" y="115"/>
                    <a:pt x="786" y="0"/>
                  </a:cubicBezTo>
                  <a:close/>
                </a:path>
              </a:pathLst>
            </a:custGeom>
            <a:solidFill>
              <a:srgbClr val="c5d1da"/>
            </a:solidFill>
            <a:ln w="0">
              <a:solidFill>
                <a:srgbClr val="134b6d"/>
              </a:solidFill>
            </a:ln>
          </p:spPr>
          <p:style>
            <a:lnRef idx="0"/>
            <a:fillRef idx="0"/>
            <a:effectRef idx="0"/>
            <a:fontRef idx="minor"/>
          </p:style>
        </p:sp>
        <p:sp>
          <p:nvSpPr>
            <p:cNvPr id="1137" name="Google Shape;14183;p 2"/>
            <p:cNvSpPr/>
            <p:nvPr/>
          </p:nvSpPr>
          <p:spPr>
            <a:xfrm>
              <a:off x="3766680" y="1706760"/>
              <a:ext cx="343800" cy="159120"/>
            </a:xfrm>
            <a:custGeom>
              <a:avLst/>
              <a:gdLst/>
              <a:ahLst/>
              <a:rect l="l" t="t" r="r" b="b"/>
              <a:pathLst>
                <a:path w="7671" h="4219">
                  <a:moveTo>
                    <a:pt x="2713" y="1"/>
                  </a:moveTo>
                  <a:cubicBezTo>
                    <a:pt x="1870" y="1"/>
                    <a:pt x="1012" y="233"/>
                    <a:pt x="235" y="732"/>
                  </a:cubicBezTo>
                  <a:cubicBezTo>
                    <a:pt x="0" y="857"/>
                    <a:pt x="142" y="1167"/>
                    <a:pt x="343" y="1167"/>
                  </a:cubicBezTo>
                  <a:cubicBezTo>
                    <a:pt x="388" y="1167"/>
                    <a:pt x="436" y="1151"/>
                    <a:pt x="484" y="1115"/>
                  </a:cubicBezTo>
                  <a:cubicBezTo>
                    <a:pt x="1183" y="667"/>
                    <a:pt x="1955" y="458"/>
                    <a:pt x="2715" y="458"/>
                  </a:cubicBezTo>
                  <a:cubicBezTo>
                    <a:pt x="4409" y="458"/>
                    <a:pt x="6039" y="1498"/>
                    <a:pt x="6647" y="3249"/>
                  </a:cubicBezTo>
                  <a:lnTo>
                    <a:pt x="6331" y="2933"/>
                  </a:lnTo>
                  <a:cubicBezTo>
                    <a:pt x="6281" y="2887"/>
                    <a:pt x="6226" y="2867"/>
                    <a:pt x="6175" y="2867"/>
                  </a:cubicBezTo>
                  <a:cubicBezTo>
                    <a:pt x="6001" y="2867"/>
                    <a:pt x="5858" y="3088"/>
                    <a:pt x="6006" y="3258"/>
                  </a:cubicBezTo>
                  <a:lnTo>
                    <a:pt x="6886" y="4148"/>
                  </a:lnTo>
                  <a:cubicBezTo>
                    <a:pt x="6933" y="4196"/>
                    <a:pt x="6993" y="4218"/>
                    <a:pt x="7052" y="4218"/>
                  </a:cubicBezTo>
                  <a:cubicBezTo>
                    <a:pt x="7147" y="4218"/>
                    <a:pt x="7239" y="4159"/>
                    <a:pt x="7269" y="4053"/>
                  </a:cubicBezTo>
                  <a:lnTo>
                    <a:pt x="7633" y="2847"/>
                  </a:lnTo>
                  <a:cubicBezTo>
                    <a:pt x="7671" y="2732"/>
                    <a:pt x="7604" y="2598"/>
                    <a:pt x="7479" y="2560"/>
                  </a:cubicBezTo>
                  <a:cubicBezTo>
                    <a:pt x="7456" y="2552"/>
                    <a:pt x="7432" y="2549"/>
                    <a:pt x="7409" y="2549"/>
                  </a:cubicBezTo>
                  <a:cubicBezTo>
                    <a:pt x="7311" y="2549"/>
                    <a:pt x="7223" y="2612"/>
                    <a:pt x="7192" y="2713"/>
                  </a:cubicBezTo>
                  <a:lnTo>
                    <a:pt x="7077" y="3096"/>
                  </a:lnTo>
                  <a:cubicBezTo>
                    <a:pt x="6397" y="1154"/>
                    <a:pt x="4591" y="1"/>
                    <a:pt x="2713" y="1"/>
                  </a:cubicBezTo>
                  <a:close/>
                </a:path>
              </a:pathLst>
            </a:custGeom>
            <a:solidFill>
              <a:srgbClr val="e3e9ed"/>
            </a:solidFill>
            <a:ln w="0">
              <a:solidFill>
                <a:srgbClr val="134b6d"/>
              </a:solidFill>
            </a:ln>
          </p:spPr>
          <p:style>
            <a:lnRef idx="0"/>
            <a:fillRef idx="0"/>
            <a:effectRef idx="0"/>
            <a:fontRef idx="minor"/>
          </p:style>
        </p:sp>
        <p:sp>
          <p:nvSpPr>
            <p:cNvPr id="1138" name="Google Shape;14184;p 2"/>
            <p:cNvSpPr/>
            <p:nvPr/>
          </p:nvSpPr>
          <p:spPr>
            <a:xfrm>
              <a:off x="3668760" y="1899360"/>
              <a:ext cx="342000" cy="157320"/>
            </a:xfrm>
            <a:custGeom>
              <a:avLst/>
              <a:gdLst/>
              <a:ahLst/>
              <a:rect l="l" t="t" r="r" b="b"/>
              <a:pathLst>
                <a:path w="7613" h="4172">
                  <a:moveTo>
                    <a:pt x="554" y="0"/>
                  </a:moveTo>
                  <a:cubicBezTo>
                    <a:pt x="456" y="0"/>
                    <a:pt x="360" y="65"/>
                    <a:pt x="335" y="170"/>
                  </a:cubicBezTo>
                  <a:lnTo>
                    <a:pt x="29" y="1395"/>
                  </a:lnTo>
                  <a:cubicBezTo>
                    <a:pt x="0" y="1520"/>
                    <a:pt x="67" y="1644"/>
                    <a:pt x="192" y="1673"/>
                  </a:cubicBezTo>
                  <a:cubicBezTo>
                    <a:pt x="211" y="1673"/>
                    <a:pt x="230" y="1682"/>
                    <a:pt x="249" y="1682"/>
                  </a:cubicBezTo>
                  <a:cubicBezTo>
                    <a:pt x="354" y="1682"/>
                    <a:pt x="450" y="1606"/>
                    <a:pt x="479" y="1510"/>
                  </a:cubicBezTo>
                  <a:lnTo>
                    <a:pt x="565" y="1146"/>
                  </a:lnTo>
                  <a:cubicBezTo>
                    <a:pt x="1262" y="3048"/>
                    <a:pt x="3046" y="4171"/>
                    <a:pt x="4901" y="4171"/>
                  </a:cubicBezTo>
                  <a:cubicBezTo>
                    <a:pt x="5744" y="4171"/>
                    <a:pt x="6601" y="3940"/>
                    <a:pt x="7379" y="3443"/>
                  </a:cubicBezTo>
                  <a:cubicBezTo>
                    <a:pt x="7613" y="3311"/>
                    <a:pt x="7472" y="3007"/>
                    <a:pt x="7272" y="3007"/>
                  </a:cubicBezTo>
                  <a:cubicBezTo>
                    <a:pt x="7227" y="3007"/>
                    <a:pt x="7178" y="3023"/>
                    <a:pt x="7130" y="3060"/>
                  </a:cubicBezTo>
                  <a:lnTo>
                    <a:pt x="7120" y="3051"/>
                  </a:lnTo>
                  <a:cubicBezTo>
                    <a:pt x="6422" y="3499"/>
                    <a:pt x="5650" y="3709"/>
                    <a:pt x="4891" y="3709"/>
                  </a:cubicBezTo>
                  <a:cubicBezTo>
                    <a:pt x="3205" y="3709"/>
                    <a:pt x="1583" y="2675"/>
                    <a:pt x="976" y="926"/>
                  </a:cubicBezTo>
                  <a:lnTo>
                    <a:pt x="976" y="926"/>
                  </a:lnTo>
                  <a:lnTo>
                    <a:pt x="1321" y="1252"/>
                  </a:lnTo>
                  <a:cubicBezTo>
                    <a:pt x="1369" y="1290"/>
                    <a:pt x="1419" y="1306"/>
                    <a:pt x="1467" y="1306"/>
                  </a:cubicBezTo>
                  <a:cubicBezTo>
                    <a:pt x="1646" y="1306"/>
                    <a:pt x="1788" y="1075"/>
                    <a:pt x="1637" y="917"/>
                  </a:cubicBezTo>
                  <a:lnTo>
                    <a:pt x="708" y="65"/>
                  </a:lnTo>
                  <a:cubicBezTo>
                    <a:pt x="664" y="20"/>
                    <a:pt x="609" y="0"/>
                    <a:pt x="554" y="0"/>
                  </a:cubicBezTo>
                  <a:close/>
                </a:path>
              </a:pathLst>
            </a:custGeom>
            <a:solidFill>
              <a:srgbClr val="e3e9ed"/>
            </a:solidFill>
            <a:ln w="0">
              <a:solidFill>
                <a:srgbClr val="134b6d"/>
              </a:solidFill>
            </a:ln>
          </p:spPr>
          <p:style>
            <a:lnRef idx="0"/>
            <a:fillRef idx="0"/>
            <a:effectRef idx="0"/>
            <a:fontRef idx="minor"/>
          </p:style>
        </p:sp>
        <p:sp>
          <p:nvSpPr>
            <p:cNvPr id="1139" name="Google Shape;14185;p 2"/>
            <p:cNvSpPr/>
            <p:nvPr/>
          </p:nvSpPr>
          <p:spPr>
            <a:xfrm>
              <a:off x="3983400" y="2023560"/>
              <a:ext cx="205920" cy="112320"/>
            </a:xfrm>
            <a:custGeom>
              <a:avLst/>
              <a:gdLst/>
              <a:ahLst/>
              <a:rect l="l" t="t" r="r" b="b"/>
              <a:pathLst>
                <a:path w="4614" h="2997">
                  <a:moveTo>
                    <a:pt x="1618" y="1"/>
                  </a:moveTo>
                  <a:lnTo>
                    <a:pt x="1618" y="384"/>
                  </a:lnTo>
                  <a:cubicBezTo>
                    <a:pt x="1618" y="489"/>
                    <a:pt x="1551" y="575"/>
                    <a:pt x="1446" y="604"/>
                  </a:cubicBezTo>
                  <a:lnTo>
                    <a:pt x="498" y="872"/>
                  </a:lnTo>
                  <a:cubicBezTo>
                    <a:pt x="202" y="958"/>
                    <a:pt x="1" y="1226"/>
                    <a:pt x="1" y="1542"/>
                  </a:cubicBezTo>
                  <a:lnTo>
                    <a:pt x="1" y="2767"/>
                  </a:lnTo>
                  <a:cubicBezTo>
                    <a:pt x="1" y="2891"/>
                    <a:pt x="106" y="2996"/>
                    <a:pt x="230" y="2996"/>
                  </a:cubicBezTo>
                  <a:lnTo>
                    <a:pt x="4384" y="2996"/>
                  </a:lnTo>
                  <a:cubicBezTo>
                    <a:pt x="4508" y="2996"/>
                    <a:pt x="4614" y="2891"/>
                    <a:pt x="4614" y="2767"/>
                  </a:cubicBezTo>
                  <a:lnTo>
                    <a:pt x="4614" y="1542"/>
                  </a:lnTo>
                  <a:cubicBezTo>
                    <a:pt x="4614" y="1226"/>
                    <a:pt x="4403" y="958"/>
                    <a:pt x="4106" y="872"/>
                  </a:cubicBezTo>
                  <a:lnTo>
                    <a:pt x="3168" y="604"/>
                  </a:lnTo>
                  <a:cubicBezTo>
                    <a:pt x="3063" y="575"/>
                    <a:pt x="2996" y="489"/>
                    <a:pt x="2996" y="384"/>
                  </a:cubicBezTo>
                  <a:lnTo>
                    <a:pt x="2996" y="1"/>
                  </a:lnTo>
                  <a:close/>
                </a:path>
              </a:pathLst>
            </a:custGeom>
            <a:solidFill>
              <a:srgbClr val="acbdca"/>
            </a:solidFill>
            <a:ln w="0">
              <a:solidFill>
                <a:srgbClr val="134b6d"/>
              </a:solidFill>
            </a:ln>
          </p:spPr>
          <p:style>
            <a:lnRef idx="0"/>
            <a:fillRef idx="0"/>
            <a:effectRef idx="0"/>
            <a:fontRef idx="minor"/>
          </p:style>
        </p:sp>
        <p:sp>
          <p:nvSpPr>
            <p:cNvPr id="1140" name="Google Shape;14186;p 2"/>
            <p:cNvSpPr/>
            <p:nvPr/>
          </p:nvSpPr>
          <p:spPr>
            <a:xfrm>
              <a:off x="3983400" y="2047680"/>
              <a:ext cx="205920" cy="88200"/>
            </a:xfrm>
            <a:custGeom>
              <a:avLst/>
              <a:gdLst/>
              <a:ahLst/>
              <a:rect l="l" t="t" r="r" b="b"/>
              <a:pathLst>
                <a:path w="4614" h="2365">
                  <a:moveTo>
                    <a:pt x="3245" y="0"/>
                  </a:moveTo>
                  <a:cubicBezTo>
                    <a:pt x="3101" y="472"/>
                    <a:pt x="2691" y="709"/>
                    <a:pt x="2279" y="709"/>
                  </a:cubicBezTo>
                  <a:cubicBezTo>
                    <a:pt x="1872" y="709"/>
                    <a:pt x="1464" y="477"/>
                    <a:pt x="1312" y="10"/>
                  </a:cubicBezTo>
                  <a:lnTo>
                    <a:pt x="508" y="240"/>
                  </a:lnTo>
                  <a:cubicBezTo>
                    <a:pt x="211" y="326"/>
                    <a:pt x="1" y="594"/>
                    <a:pt x="1" y="910"/>
                  </a:cubicBezTo>
                  <a:lnTo>
                    <a:pt x="1" y="2135"/>
                  </a:lnTo>
                  <a:cubicBezTo>
                    <a:pt x="1" y="2259"/>
                    <a:pt x="106" y="2364"/>
                    <a:pt x="230" y="2364"/>
                  </a:cubicBezTo>
                  <a:lnTo>
                    <a:pt x="4384" y="2364"/>
                  </a:lnTo>
                  <a:cubicBezTo>
                    <a:pt x="4508" y="2364"/>
                    <a:pt x="4614" y="2259"/>
                    <a:pt x="4614" y="2135"/>
                  </a:cubicBezTo>
                  <a:lnTo>
                    <a:pt x="4614" y="910"/>
                  </a:lnTo>
                  <a:cubicBezTo>
                    <a:pt x="4614" y="594"/>
                    <a:pt x="4403" y="326"/>
                    <a:pt x="4106" y="240"/>
                  </a:cubicBezTo>
                  <a:lnTo>
                    <a:pt x="3245" y="0"/>
                  </a:lnTo>
                  <a:close/>
                </a:path>
              </a:pathLst>
            </a:custGeom>
            <a:solidFill>
              <a:srgbClr val="e3e9ed"/>
            </a:solidFill>
            <a:ln w="0">
              <a:solidFill>
                <a:srgbClr val="134b6d"/>
              </a:solidFill>
            </a:ln>
          </p:spPr>
          <p:style>
            <a:lnRef idx="0"/>
            <a:fillRef idx="0"/>
            <a:effectRef idx="0"/>
            <a:fontRef idx="minor"/>
          </p:style>
        </p:sp>
        <p:sp>
          <p:nvSpPr>
            <p:cNvPr id="1141" name="Google Shape;14187;p 2"/>
            <p:cNvSpPr/>
            <p:nvPr/>
          </p:nvSpPr>
          <p:spPr>
            <a:xfrm>
              <a:off x="4014720" y="1900440"/>
              <a:ext cx="49320" cy="94680"/>
            </a:xfrm>
            <a:custGeom>
              <a:avLst/>
              <a:gdLst/>
              <a:ahLst/>
              <a:rect l="l" t="t" r="r" b="b"/>
              <a:pathLst>
                <a:path w="1149" h="2537">
                  <a:moveTo>
                    <a:pt x="689" y="0"/>
                  </a:moveTo>
                  <a:cubicBezTo>
                    <a:pt x="307" y="0"/>
                    <a:pt x="0" y="316"/>
                    <a:pt x="0" y="699"/>
                  </a:cubicBezTo>
                  <a:lnTo>
                    <a:pt x="0" y="852"/>
                  </a:lnTo>
                  <a:cubicBezTo>
                    <a:pt x="0" y="1053"/>
                    <a:pt x="29" y="1254"/>
                    <a:pt x="86" y="1436"/>
                  </a:cubicBezTo>
                  <a:lnTo>
                    <a:pt x="460" y="2536"/>
                  </a:lnTo>
                  <a:lnTo>
                    <a:pt x="1149" y="2536"/>
                  </a:lnTo>
                  <a:lnTo>
                    <a:pt x="1149" y="0"/>
                  </a:lnTo>
                  <a:close/>
                </a:path>
              </a:pathLst>
            </a:custGeom>
            <a:solidFill>
              <a:srgbClr val="657e93"/>
            </a:solidFill>
            <a:ln w="0">
              <a:solidFill>
                <a:srgbClr val="134b6d"/>
              </a:solidFill>
            </a:ln>
          </p:spPr>
          <p:style>
            <a:lnRef idx="0"/>
            <a:fillRef idx="0"/>
            <a:effectRef idx="0"/>
            <a:fontRef idx="minor"/>
          </p:style>
        </p:sp>
        <p:sp>
          <p:nvSpPr>
            <p:cNvPr id="1142" name="Google Shape;14188;p 2"/>
            <p:cNvSpPr/>
            <p:nvPr/>
          </p:nvSpPr>
          <p:spPr>
            <a:xfrm>
              <a:off x="4035600" y="1891800"/>
              <a:ext cx="122760" cy="102960"/>
            </a:xfrm>
            <a:custGeom>
              <a:avLst/>
              <a:gdLst/>
              <a:ahLst/>
              <a:rect l="l" t="t" r="r" b="b"/>
              <a:pathLst>
                <a:path w="2767" h="2758">
                  <a:moveTo>
                    <a:pt x="690" y="1"/>
                  </a:moveTo>
                  <a:cubicBezTo>
                    <a:pt x="307" y="1"/>
                    <a:pt x="1" y="307"/>
                    <a:pt x="1" y="690"/>
                  </a:cubicBezTo>
                  <a:cubicBezTo>
                    <a:pt x="1" y="939"/>
                    <a:pt x="202" y="1149"/>
                    <a:pt x="460" y="1149"/>
                  </a:cubicBezTo>
                  <a:lnTo>
                    <a:pt x="2298" y="2757"/>
                  </a:lnTo>
                  <a:lnTo>
                    <a:pt x="2690" y="1398"/>
                  </a:lnTo>
                  <a:cubicBezTo>
                    <a:pt x="2738" y="1226"/>
                    <a:pt x="2757" y="1063"/>
                    <a:pt x="2767" y="891"/>
                  </a:cubicBezTo>
                  <a:lnTo>
                    <a:pt x="2767" y="460"/>
                  </a:lnTo>
                  <a:cubicBezTo>
                    <a:pt x="2767" y="202"/>
                    <a:pt x="2556" y="1"/>
                    <a:pt x="2298" y="1"/>
                  </a:cubicBezTo>
                  <a:close/>
                </a:path>
              </a:pathLst>
            </a:custGeom>
            <a:solidFill>
              <a:srgbClr val="657e93"/>
            </a:solidFill>
            <a:ln w="0">
              <a:solidFill>
                <a:srgbClr val="134b6d"/>
              </a:solidFill>
            </a:ln>
          </p:spPr>
          <p:style>
            <a:lnRef idx="0"/>
            <a:fillRef idx="0"/>
            <a:effectRef idx="0"/>
            <a:fontRef idx="minor"/>
          </p:style>
        </p:sp>
        <p:sp>
          <p:nvSpPr>
            <p:cNvPr id="1143" name="Google Shape;14189;p 2"/>
            <p:cNvSpPr/>
            <p:nvPr/>
          </p:nvSpPr>
          <p:spPr>
            <a:xfrm>
              <a:off x="4055760" y="2023560"/>
              <a:ext cx="60120" cy="19440"/>
            </a:xfrm>
            <a:custGeom>
              <a:avLst/>
              <a:gdLst/>
              <a:ahLst/>
              <a:rect l="l" t="t" r="r" b="b"/>
              <a:pathLst>
                <a:path w="1379" h="559">
                  <a:moveTo>
                    <a:pt x="0" y="1"/>
                  </a:moveTo>
                  <a:lnTo>
                    <a:pt x="0" y="422"/>
                  </a:lnTo>
                  <a:cubicBezTo>
                    <a:pt x="220" y="513"/>
                    <a:pt x="455" y="558"/>
                    <a:pt x="689" y="558"/>
                  </a:cubicBezTo>
                  <a:cubicBezTo>
                    <a:pt x="924" y="558"/>
                    <a:pt x="1158" y="513"/>
                    <a:pt x="1378" y="422"/>
                  </a:cubicBezTo>
                  <a:lnTo>
                    <a:pt x="1378" y="1"/>
                  </a:lnTo>
                  <a:close/>
                </a:path>
              </a:pathLst>
            </a:custGeom>
            <a:solidFill>
              <a:srgbClr val="96abbc"/>
            </a:solidFill>
            <a:ln w="0">
              <a:solidFill>
                <a:srgbClr val="134b6d"/>
              </a:solidFill>
            </a:ln>
          </p:spPr>
          <p:style>
            <a:lnRef idx="0"/>
            <a:fillRef idx="0"/>
            <a:effectRef idx="0"/>
            <a:fontRef idx="minor"/>
          </p:style>
        </p:sp>
        <p:sp>
          <p:nvSpPr>
            <p:cNvPr id="1144" name="Google Shape;14190;p 2"/>
            <p:cNvSpPr/>
            <p:nvPr/>
          </p:nvSpPr>
          <p:spPr>
            <a:xfrm>
              <a:off x="4025160" y="1935360"/>
              <a:ext cx="122760" cy="94680"/>
            </a:xfrm>
            <a:custGeom>
              <a:avLst/>
              <a:gdLst/>
              <a:ahLst/>
              <a:rect l="l" t="t" r="r" b="b"/>
              <a:pathLst>
                <a:path w="2766" h="2537">
                  <a:moveTo>
                    <a:pt x="880" y="0"/>
                  </a:moveTo>
                  <a:cubicBezTo>
                    <a:pt x="756" y="0"/>
                    <a:pt x="632" y="48"/>
                    <a:pt x="546" y="134"/>
                  </a:cubicBezTo>
                  <a:lnTo>
                    <a:pt x="134" y="555"/>
                  </a:lnTo>
                  <a:cubicBezTo>
                    <a:pt x="48" y="642"/>
                    <a:pt x="0" y="756"/>
                    <a:pt x="0" y="881"/>
                  </a:cubicBezTo>
                  <a:lnTo>
                    <a:pt x="0" y="1149"/>
                  </a:lnTo>
                  <a:cubicBezTo>
                    <a:pt x="0" y="1914"/>
                    <a:pt x="613" y="2536"/>
                    <a:pt x="1378" y="2536"/>
                  </a:cubicBezTo>
                  <a:cubicBezTo>
                    <a:pt x="2144" y="2536"/>
                    <a:pt x="2766" y="1914"/>
                    <a:pt x="2766" y="1149"/>
                  </a:cubicBezTo>
                  <a:lnTo>
                    <a:pt x="2766" y="862"/>
                  </a:lnTo>
                  <a:cubicBezTo>
                    <a:pt x="2766" y="737"/>
                    <a:pt x="2718" y="622"/>
                    <a:pt x="2632" y="536"/>
                  </a:cubicBezTo>
                  <a:cubicBezTo>
                    <a:pt x="2268" y="182"/>
                    <a:pt x="1617" y="29"/>
                    <a:pt x="880" y="0"/>
                  </a:cubicBezTo>
                  <a:close/>
                </a:path>
              </a:pathLst>
            </a:custGeom>
            <a:solidFill>
              <a:srgbClr val="becbd5"/>
            </a:solidFill>
            <a:ln w="0">
              <a:solidFill>
                <a:srgbClr val="134b6d"/>
              </a:solidFill>
            </a:ln>
          </p:spPr>
          <p:style>
            <a:lnRef idx="0"/>
            <a:fillRef idx="0"/>
            <a:effectRef idx="0"/>
            <a:fontRef idx="minor"/>
          </p:style>
        </p:sp>
        <p:sp>
          <p:nvSpPr>
            <p:cNvPr id="1145" name="Google Shape;14191;p 2"/>
            <p:cNvSpPr/>
            <p:nvPr/>
          </p:nvSpPr>
          <p:spPr>
            <a:xfrm>
              <a:off x="4024440" y="1935360"/>
              <a:ext cx="122760" cy="92880"/>
            </a:xfrm>
            <a:custGeom>
              <a:avLst/>
              <a:gdLst/>
              <a:ahLst/>
              <a:rect l="l" t="t" r="r" b="b"/>
              <a:pathLst>
                <a:path w="2767" h="2480">
                  <a:moveTo>
                    <a:pt x="890" y="0"/>
                  </a:moveTo>
                  <a:cubicBezTo>
                    <a:pt x="766" y="0"/>
                    <a:pt x="642" y="48"/>
                    <a:pt x="556" y="134"/>
                  </a:cubicBezTo>
                  <a:lnTo>
                    <a:pt x="144" y="555"/>
                  </a:lnTo>
                  <a:cubicBezTo>
                    <a:pt x="48" y="642"/>
                    <a:pt x="0" y="756"/>
                    <a:pt x="0" y="881"/>
                  </a:cubicBezTo>
                  <a:lnTo>
                    <a:pt x="0" y="1149"/>
                  </a:lnTo>
                  <a:cubicBezTo>
                    <a:pt x="0" y="1761"/>
                    <a:pt x="412" y="2307"/>
                    <a:pt x="1005" y="2479"/>
                  </a:cubicBezTo>
                  <a:cubicBezTo>
                    <a:pt x="804" y="2230"/>
                    <a:pt x="699" y="1924"/>
                    <a:pt x="699" y="1608"/>
                  </a:cubicBezTo>
                  <a:lnTo>
                    <a:pt x="699" y="938"/>
                  </a:lnTo>
                  <a:cubicBezTo>
                    <a:pt x="699" y="682"/>
                    <a:pt x="901" y="478"/>
                    <a:pt x="1153" y="478"/>
                  </a:cubicBezTo>
                  <a:cubicBezTo>
                    <a:pt x="1165" y="478"/>
                    <a:pt x="1176" y="478"/>
                    <a:pt x="1187" y="479"/>
                  </a:cubicBezTo>
                  <a:cubicBezTo>
                    <a:pt x="1647" y="508"/>
                    <a:pt x="2345" y="584"/>
                    <a:pt x="2766" y="785"/>
                  </a:cubicBezTo>
                  <a:cubicBezTo>
                    <a:pt x="2747" y="689"/>
                    <a:pt x="2709" y="603"/>
                    <a:pt x="2642" y="527"/>
                  </a:cubicBezTo>
                  <a:cubicBezTo>
                    <a:pt x="2278" y="182"/>
                    <a:pt x="1627" y="29"/>
                    <a:pt x="890" y="0"/>
                  </a:cubicBezTo>
                  <a:close/>
                </a:path>
              </a:pathLst>
            </a:custGeom>
            <a:solidFill>
              <a:srgbClr val="acbdca"/>
            </a:solidFill>
            <a:ln w="0">
              <a:solidFill>
                <a:srgbClr val="134b6d"/>
              </a:solidFill>
            </a:ln>
          </p:spPr>
          <p:style>
            <a:lnRef idx="0"/>
            <a:fillRef idx="0"/>
            <a:effectRef idx="0"/>
            <a:fontRef idx="minor"/>
          </p:style>
        </p:sp>
        <p:sp>
          <p:nvSpPr>
            <p:cNvPr id="1146" name="Google Shape;14192;p 2"/>
            <p:cNvSpPr/>
            <p:nvPr/>
          </p:nvSpPr>
          <p:spPr>
            <a:xfrm>
              <a:off x="3983400" y="2067120"/>
              <a:ext cx="39600" cy="68400"/>
            </a:xfrm>
            <a:custGeom>
              <a:avLst/>
              <a:gdLst/>
              <a:ahLst/>
              <a:rect l="l" t="t" r="r" b="b"/>
              <a:pathLst>
                <a:path w="930" h="1848">
                  <a:moveTo>
                    <a:pt x="125" y="1"/>
                  </a:moveTo>
                  <a:cubicBezTo>
                    <a:pt x="39" y="115"/>
                    <a:pt x="1" y="249"/>
                    <a:pt x="1" y="393"/>
                  </a:cubicBezTo>
                  <a:lnTo>
                    <a:pt x="1" y="1618"/>
                  </a:lnTo>
                  <a:cubicBezTo>
                    <a:pt x="1" y="1742"/>
                    <a:pt x="106" y="1848"/>
                    <a:pt x="230" y="1848"/>
                  </a:cubicBezTo>
                  <a:lnTo>
                    <a:pt x="919" y="1848"/>
                  </a:lnTo>
                  <a:lnTo>
                    <a:pt x="919" y="1082"/>
                  </a:lnTo>
                  <a:lnTo>
                    <a:pt x="929" y="1092"/>
                  </a:lnTo>
                  <a:cubicBezTo>
                    <a:pt x="929" y="900"/>
                    <a:pt x="852" y="728"/>
                    <a:pt x="718" y="594"/>
                  </a:cubicBezTo>
                  <a:lnTo>
                    <a:pt x="125" y="1"/>
                  </a:lnTo>
                  <a:close/>
                </a:path>
              </a:pathLst>
            </a:custGeom>
            <a:solidFill>
              <a:srgbClr val="c5d1da"/>
            </a:solidFill>
            <a:ln w="0">
              <a:solidFill>
                <a:srgbClr val="134b6d"/>
              </a:solidFill>
            </a:ln>
          </p:spPr>
          <p:style>
            <a:lnRef idx="0"/>
            <a:fillRef idx="0"/>
            <a:effectRef idx="0"/>
            <a:fontRef idx="minor"/>
          </p:style>
        </p:sp>
        <p:sp>
          <p:nvSpPr>
            <p:cNvPr id="1147" name="Google Shape;14193;p 2"/>
            <p:cNvSpPr/>
            <p:nvPr/>
          </p:nvSpPr>
          <p:spPr>
            <a:xfrm>
              <a:off x="4149360" y="2067120"/>
              <a:ext cx="39960" cy="68400"/>
            </a:xfrm>
            <a:custGeom>
              <a:avLst/>
              <a:gdLst/>
              <a:ahLst/>
              <a:rect l="l" t="t" r="r" b="b"/>
              <a:pathLst>
                <a:path w="929" h="1848">
                  <a:moveTo>
                    <a:pt x="804" y="1"/>
                  </a:moveTo>
                  <a:lnTo>
                    <a:pt x="211" y="594"/>
                  </a:lnTo>
                  <a:cubicBezTo>
                    <a:pt x="77" y="728"/>
                    <a:pt x="0" y="900"/>
                    <a:pt x="10" y="1092"/>
                  </a:cubicBezTo>
                  <a:lnTo>
                    <a:pt x="10" y="1848"/>
                  </a:lnTo>
                  <a:lnTo>
                    <a:pt x="699" y="1848"/>
                  </a:lnTo>
                  <a:cubicBezTo>
                    <a:pt x="823" y="1848"/>
                    <a:pt x="929" y="1742"/>
                    <a:pt x="929" y="1618"/>
                  </a:cubicBezTo>
                  <a:lnTo>
                    <a:pt x="929" y="393"/>
                  </a:lnTo>
                  <a:cubicBezTo>
                    <a:pt x="929" y="249"/>
                    <a:pt x="890" y="115"/>
                    <a:pt x="804" y="1"/>
                  </a:cubicBezTo>
                  <a:close/>
                </a:path>
              </a:pathLst>
            </a:custGeom>
            <a:solidFill>
              <a:srgbClr val="c5d1da"/>
            </a:solidFill>
            <a:ln w="0">
              <a:solidFill>
                <a:srgbClr val="134b6d"/>
              </a:solidFill>
            </a:ln>
          </p:spPr>
          <p:style>
            <a:lnRef idx="0"/>
            <a:fillRef idx="0"/>
            <a:effectRef idx="0"/>
            <a:fontRef idx="minor"/>
          </p:style>
        </p:sp>
      </p:grpSp>
      <p:grpSp>
        <p:nvGrpSpPr>
          <p:cNvPr id="1148" name="Google Shape;13230;p 2"/>
          <p:cNvGrpSpPr/>
          <p:nvPr/>
        </p:nvGrpSpPr>
        <p:grpSpPr>
          <a:xfrm>
            <a:off x="3040920" y="3633480"/>
            <a:ext cx="420840" cy="329760"/>
            <a:chOff x="3040920" y="3633480"/>
            <a:chExt cx="420840" cy="329760"/>
          </a:xfrm>
        </p:grpSpPr>
        <p:sp>
          <p:nvSpPr>
            <p:cNvPr id="1149" name="Google Shape;13231;p 2"/>
            <p:cNvSpPr/>
            <p:nvPr/>
          </p:nvSpPr>
          <p:spPr>
            <a:xfrm>
              <a:off x="3106800" y="3871440"/>
              <a:ext cx="50400" cy="42120"/>
            </a:xfrm>
            <a:custGeom>
              <a:avLst/>
              <a:gdLst/>
              <a:ahLst/>
              <a:rect l="l" t="t" r="r" b="b"/>
              <a:pathLst>
                <a:path w="1733" h="1733">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rgbClr val="657a8d"/>
            </a:solidFill>
            <a:ln w="0">
              <a:solidFill>
                <a:srgbClr val="134b6d"/>
              </a:solidFill>
            </a:ln>
          </p:spPr>
          <p:style>
            <a:lnRef idx="0"/>
            <a:fillRef idx="0"/>
            <a:effectRef idx="0"/>
            <a:fontRef idx="minor"/>
          </p:style>
        </p:sp>
        <p:sp>
          <p:nvSpPr>
            <p:cNvPr id="1150" name="Google Shape;13232;p 2"/>
            <p:cNvSpPr/>
            <p:nvPr/>
          </p:nvSpPr>
          <p:spPr>
            <a:xfrm>
              <a:off x="3279600" y="3755160"/>
              <a:ext cx="120600" cy="86760"/>
            </a:xfrm>
            <a:custGeom>
              <a:avLst/>
              <a:gdLst/>
              <a:ahLst/>
              <a:rect l="l" t="t" r="r" b="b"/>
              <a:pathLst>
                <a:path w="4030" h="3455">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rgbClr val="bdc8d1"/>
            </a:solidFill>
            <a:ln w="0">
              <a:solidFill>
                <a:srgbClr val="134b6d"/>
              </a:solidFill>
            </a:ln>
          </p:spPr>
          <p:style>
            <a:lnRef idx="0"/>
            <a:fillRef idx="0"/>
            <a:effectRef idx="0"/>
            <a:fontRef idx="minor"/>
          </p:style>
        </p:sp>
        <p:sp>
          <p:nvSpPr>
            <p:cNvPr id="1151" name="Google Shape;13233;p 2"/>
            <p:cNvSpPr/>
            <p:nvPr/>
          </p:nvSpPr>
          <p:spPr>
            <a:xfrm>
              <a:off x="3291840" y="3790800"/>
              <a:ext cx="113760" cy="50760"/>
            </a:xfrm>
            <a:custGeom>
              <a:avLst/>
              <a:gdLst/>
              <a:ahLst/>
              <a:rect l="l" t="t" r="r" b="b"/>
              <a:pathLst>
                <a:path w="3810" h="2058">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rgbClr val="b2bfc9"/>
            </a:solidFill>
            <a:ln w="0">
              <a:solidFill>
                <a:srgbClr val="134b6d"/>
              </a:solidFill>
            </a:ln>
          </p:spPr>
          <p:style>
            <a:lnRef idx="0"/>
            <a:fillRef idx="0"/>
            <a:effectRef idx="0"/>
            <a:fontRef idx="minor"/>
          </p:style>
        </p:sp>
        <p:sp>
          <p:nvSpPr>
            <p:cNvPr id="1152" name="Google Shape;13234;p 2"/>
            <p:cNvSpPr/>
            <p:nvPr/>
          </p:nvSpPr>
          <p:spPr>
            <a:xfrm>
              <a:off x="3139560" y="3655440"/>
              <a:ext cx="175680" cy="285480"/>
            </a:xfrm>
            <a:custGeom>
              <a:avLst/>
              <a:gdLst/>
              <a:ahLst/>
              <a:rect l="l" t="t" r="r" b="b"/>
              <a:pathLst>
                <a:path w="5830" h="11218">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rgbClr val="eef2f5"/>
            </a:solidFill>
            <a:ln w="0">
              <a:solidFill>
                <a:srgbClr val="134b6d"/>
              </a:solidFill>
            </a:ln>
          </p:spPr>
          <p:style>
            <a:lnRef idx="0"/>
            <a:fillRef idx="0"/>
            <a:effectRef idx="0"/>
            <a:fontRef idx="minor"/>
          </p:style>
        </p:sp>
        <p:sp>
          <p:nvSpPr>
            <p:cNvPr id="1153" name="Google Shape;13235;p 2"/>
            <p:cNvSpPr/>
            <p:nvPr/>
          </p:nvSpPr>
          <p:spPr>
            <a:xfrm>
              <a:off x="3139560" y="3826800"/>
              <a:ext cx="175320" cy="114120"/>
            </a:xfrm>
            <a:custGeom>
              <a:avLst/>
              <a:gdLst/>
              <a:ahLst/>
              <a:rect l="l" t="t" r="r" b="b"/>
              <a:pathLst>
                <a:path w="5826" h="4529">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rgbClr val="e2e9ed"/>
            </a:solidFill>
            <a:ln w="0">
              <a:solidFill>
                <a:srgbClr val="134b6d"/>
              </a:solidFill>
            </a:ln>
          </p:spPr>
          <p:style>
            <a:lnRef idx="0"/>
            <a:fillRef idx="0"/>
            <a:effectRef idx="0"/>
            <a:fontRef idx="minor"/>
          </p:style>
        </p:sp>
        <p:sp>
          <p:nvSpPr>
            <p:cNvPr id="1154" name="Google Shape;13236;p 2"/>
            <p:cNvSpPr/>
            <p:nvPr/>
          </p:nvSpPr>
          <p:spPr>
            <a:xfrm>
              <a:off x="3303720" y="3633480"/>
              <a:ext cx="50400" cy="329760"/>
            </a:xfrm>
            <a:custGeom>
              <a:avLst/>
              <a:gdLst/>
              <a:ahLst/>
              <a:rect l="l" t="t" r="r" b="b"/>
              <a:pathLst>
                <a:path w="1734" h="1295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rgbClr val="7f91a0"/>
            </a:solidFill>
            <a:ln w="0">
              <a:solidFill>
                <a:srgbClr val="134b6d"/>
              </a:solidFill>
            </a:ln>
          </p:spPr>
          <p:style>
            <a:lnRef idx="0"/>
            <a:fillRef idx="0"/>
            <a:effectRef idx="0"/>
            <a:fontRef idx="minor"/>
          </p:style>
        </p:sp>
        <p:sp>
          <p:nvSpPr>
            <p:cNvPr id="1155" name="Google Shape;13237;p 2"/>
            <p:cNvSpPr/>
            <p:nvPr/>
          </p:nvSpPr>
          <p:spPr>
            <a:xfrm>
              <a:off x="3303720" y="3937680"/>
              <a:ext cx="50400" cy="25560"/>
            </a:xfrm>
            <a:custGeom>
              <a:avLst/>
              <a:gdLst/>
              <a:ahLst/>
              <a:rect l="l" t="t" r="r" b="b"/>
              <a:pathLst>
                <a:path w="1734" h="1082">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rgbClr val="203b56"/>
            </a:solidFill>
            <a:ln w="0">
              <a:solidFill>
                <a:srgbClr val="134b6d"/>
              </a:solidFill>
            </a:ln>
          </p:spPr>
          <p:style>
            <a:lnRef idx="0"/>
            <a:fillRef idx="0"/>
            <a:effectRef idx="0"/>
            <a:fontRef idx="minor"/>
          </p:style>
        </p:sp>
        <p:sp>
          <p:nvSpPr>
            <p:cNvPr id="1156" name="Google Shape;13238;p 2"/>
            <p:cNvSpPr/>
            <p:nvPr/>
          </p:nvSpPr>
          <p:spPr>
            <a:xfrm>
              <a:off x="3041280" y="3749400"/>
              <a:ext cx="50040" cy="97560"/>
            </a:xfrm>
            <a:custGeom>
              <a:avLst/>
              <a:gdLst/>
              <a:ahLst/>
              <a:rect l="l" t="t" r="r" b="b"/>
              <a:pathLst>
                <a:path w="1724" h="3887">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rgbClr val="657a8d"/>
            </a:solidFill>
            <a:ln w="0">
              <a:solidFill>
                <a:srgbClr val="134b6d"/>
              </a:solidFill>
            </a:ln>
          </p:spPr>
          <p:style>
            <a:lnRef idx="0"/>
            <a:fillRef idx="0"/>
            <a:effectRef idx="0"/>
            <a:fontRef idx="minor"/>
          </p:style>
        </p:sp>
        <p:sp>
          <p:nvSpPr>
            <p:cNvPr id="1157" name="Google Shape;13239;p 2"/>
            <p:cNvSpPr/>
            <p:nvPr/>
          </p:nvSpPr>
          <p:spPr>
            <a:xfrm>
              <a:off x="3040920" y="3754440"/>
              <a:ext cx="50400" cy="92520"/>
            </a:xfrm>
            <a:custGeom>
              <a:avLst/>
              <a:gdLst/>
              <a:ahLst/>
              <a:rect l="l" t="t" r="r" b="b"/>
              <a:pathLst>
                <a:path w="1733" h="3686">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rgbClr val="657a8d"/>
            </a:solidFill>
            <a:ln w="0">
              <a:solidFill>
                <a:srgbClr val="134b6d"/>
              </a:solidFill>
            </a:ln>
          </p:spPr>
          <p:style>
            <a:lnRef idx="0"/>
            <a:fillRef idx="0"/>
            <a:effectRef idx="0"/>
            <a:fontRef idx="minor"/>
          </p:style>
        </p:sp>
        <p:sp>
          <p:nvSpPr>
            <p:cNvPr id="1158" name="Google Shape;13240;p 2"/>
            <p:cNvSpPr/>
            <p:nvPr/>
          </p:nvSpPr>
          <p:spPr>
            <a:xfrm>
              <a:off x="3087000" y="3749400"/>
              <a:ext cx="63720" cy="97560"/>
            </a:xfrm>
            <a:custGeom>
              <a:avLst/>
              <a:gdLst/>
              <a:ahLst/>
              <a:rect l="l" t="t" r="r" b="b"/>
              <a:pathLst>
                <a:path w="2164" h="3887">
                  <a:moveTo>
                    <a:pt x="0" y="1"/>
                  </a:moveTo>
                  <a:lnTo>
                    <a:pt x="0" y="3886"/>
                  </a:lnTo>
                  <a:lnTo>
                    <a:pt x="2163" y="3886"/>
                  </a:lnTo>
                  <a:lnTo>
                    <a:pt x="2163" y="1"/>
                  </a:lnTo>
                  <a:close/>
                </a:path>
              </a:pathLst>
            </a:custGeom>
            <a:solidFill>
              <a:srgbClr val="7f91a0"/>
            </a:solidFill>
            <a:ln w="0">
              <a:solidFill>
                <a:srgbClr val="134b6d"/>
              </a:solidFill>
            </a:ln>
          </p:spPr>
          <p:style>
            <a:lnRef idx="0"/>
            <a:fillRef idx="0"/>
            <a:effectRef idx="0"/>
            <a:fontRef idx="minor"/>
          </p:style>
        </p:sp>
        <p:sp>
          <p:nvSpPr>
            <p:cNvPr id="1159" name="Google Shape;13241;p 2"/>
            <p:cNvSpPr/>
            <p:nvPr/>
          </p:nvSpPr>
          <p:spPr>
            <a:xfrm>
              <a:off x="3087000" y="3832560"/>
              <a:ext cx="63720" cy="14400"/>
            </a:xfrm>
            <a:custGeom>
              <a:avLst/>
              <a:gdLst/>
              <a:ahLst/>
              <a:rect l="l" t="t" r="r" b="b"/>
              <a:pathLst>
                <a:path w="2164" h="652">
                  <a:moveTo>
                    <a:pt x="0" y="0"/>
                  </a:moveTo>
                  <a:lnTo>
                    <a:pt x="0" y="651"/>
                  </a:lnTo>
                  <a:lnTo>
                    <a:pt x="2163" y="651"/>
                  </a:lnTo>
                  <a:lnTo>
                    <a:pt x="2163" y="0"/>
                  </a:lnTo>
                  <a:close/>
                </a:path>
              </a:pathLst>
            </a:custGeom>
            <a:solidFill>
              <a:srgbClr val="203b56"/>
            </a:solidFill>
            <a:ln w="0">
              <a:solidFill>
                <a:srgbClr val="134b6d"/>
              </a:solidFill>
            </a:ln>
          </p:spPr>
          <p:style>
            <a:lnRef idx="0"/>
            <a:fillRef idx="0"/>
            <a:effectRef idx="0"/>
            <a:fontRef idx="minor"/>
          </p:style>
        </p:sp>
        <p:sp>
          <p:nvSpPr>
            <p:cNvPr id="1160" name="Google Shape;13242;p 2"/>
            <p:cNvSpPr/>
            <p:nvPr/>
          </p:nvSpPr>
          <p:spPr>
            <a:xfrm>
              <a:off x="3087000" y="3849120"/>
              <a:ext cx="63720" cy="86760"/>
            </a:xfrm>
            <a:custGeom>
              <a:avLst/>
              <a:gdLst/>
              <a:ahLst/>
              <a:rect l="l" t="t" r="r" b="b"/>
              <a:pathLst>
                <a:path w="2164" h="3456">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rgbClr val="657a8d"/>
            </a:solidFill>
            <a:ln w="0">
              <a:solidFill>
                <a:srgbClr val="134b6d"/>
              </a:solidFill>
            </a:ln>
          </p:spPr>
          <p:style>
            <a:lnRef idx="0"/>
            <a:fillRef idx="0"/>
            <a:effectRef idx="0"/>
            <a:fontRef idx="minor"/>
          </p:style>
        </p:sp>
        <p:sp>
          <p:nvSpPr>
            <p:cNvPr id="1161" name="Google Shape;13243;p 2"/>
            <p:cNvSpPr/>
            <p:nvPr/>
          </p:nvSpPr>
          <p:spPr>
            <a:xfrm>
              <a:off x="3426480" y="3793680"/>
              <a:ext cx="35280" cy="9000"/>
            </a:xfrm>
            <a:custGeom>
              <a:avLst/>
              <a:gdLst/>
              <a:ahLst/>
              <a:rect l="l" t="t" r="r" b="b"/>
              <a:pathLst>
                <a:path w="1226" h="441">
                  <a:moveTo>
                    <a:pt x="288" y="0"/>
                  </a:moveTo>
                  <a:cubicBezTo>
                    <a:pt x="1" y="0"/>
                    <a:pt x="1" y="441"/>
                    <a:pt x="288" y="441"/>
                  </a:cubicBezTo>
                  <a:lnTo>
                    <a:pt x="939" y="441"/>
                  </a:lnTo>
                  <a:cubicBezTo>
                    <a:pt x="1226" y="441"/>
                    <a:pt x="1226" y="0"/>
                    <a:pt x="939" y="0"/>
                  </a:cubicBezTo>
                  <a:close/>
                </a:path>
              </a:pathLst>
            </a:custGeom>
            <a:solidFill>
              <a:srgbClr val="9cacba"/>
            </a:solidFill>
            <a:ln w="0">
              <a:solidFill>
                <a:srgbClr val="134b6d"/>
              </a:solidFill>
            </a:ln>
          </p:spPr>
          <p:style>
            <a:lnRef idx="0"/>
            <a:fillRef idx="0"/>
            <a:effectRef idx="0"/>
            <a:fontRef idx="minor"/>
          </p:style>
        </p:sp>
        <p:sp>
          <p:nvSpPr>
            <p:cNvPr id="1162" name="Google Shape;13244;p 2"/>
            <p:cNvSpPr/>
            <p:nvPr/>
          </p:nvSpPr>
          <p:spPr>
            <a:xfrm>
              <a:off x="3402000" y="3731040"/>
              <a:ext cx="29520" cy="20880"/>
            </a:xfrm>
            <a:custGeom>
              <a:avLst/>
              <a:gdLst/>
              <a:ahLst/>
              <a:rect l="l" t="t" r="r" b="b"/>
              <a:pathLst>
                <a:path w="1046" h="889">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rgbClr val="9cacba"/>
            </a:solidFill>
            <a:ln w="0">
              <a:solidFill>
                <a:srgbClr val="134b6d"/>
              </a:solidFill>
            </a:ln>
          </p:spPr>
          <p:style>
            <a:lnRef idx="0"/>
            <a:fillRef idx="0"/>
            <a:effectRef idx="0"/>
            <a:fontRef idx="minor"/>
          </p:style>
        </p:sp>
        <p:sp>
          <p:nvSpPr>
            <p:cNvPr id="1163" name="Google Shape;13245;p 2"/>
            <p:cNvSpPr/>
            <p:nvPr/>
          </p:nvSpPr>
          <p:spPr>
            <a:xfrm>
              <a:off x="3400920" y="3844440"/>
              <a:ext cx="30240" cy="20880"/>
            </a:xfrm>
            <a:custGeom>
              <a:avLst/>
              <a:gdLst/>
              <a:ahLst/>
              <a:rect l="l" t="t" r="r" b="b"/>
              <a:pathLst>
                <a:path w="1055" h="899">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rgbClr val="9cacba"/>
            </a:solidFill>
            <a:ln w="0">
              <a:solidFill>
                <a:srgbClr val="134b6d"/>
              </a:solidFill>
            </a:ln>
          </p:spPr>
          <p:style>
            <a:lnRef idx="0"/>
            <a:fillRef idx="0"/>
            <a:effectRef idx="0"/>
            <a:fontRef idx="minor"/>
          </p:style>
        </p:sp>
      </p:grpSp>
      <p:sp>
        <p:nvSpPr>
          <p:cNvPr id="1164" name="Google Shape;1765;p 2"/>
          <p:cNvSpPr/>
          <p:nvPr/>
        </p:nvSpPr>
        <p:spPr>
          <a:xfrm>
            <a:off x="5419440" y="1590480"/>
            <a:ext cx="301680" cy="411480"/>
          </a:xfrm>
          <a:custGeom>
            <a:avLst/>
            <a:gdLst/>
            <a:ah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1">
              <a:lumMod val="75000"/>
            </a:schemeClr>
          </a:solidFill>
          <a:ln w="0">
            <a:solidFill>
              <a:srgbClr val="c6d9f1"/>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65" name="Google Shape;10733;p60"/>
          <p:cNvSpPr/>
          <p:nvPr/>
        </p:nvSpPr>
        <p:spPr>
          <a:xfrm>
            <a:off x="6693480" y="4601160"/>
            <a:ext cx="3364200" cy="1065600"/>
          </a:xfrm>
          <a:prstGeom prst="rect">
            <a:avLst/>
          </a:prstGeom>
          <a:solidFill>
            <a:srgbClr val="5f7d95"/>
          </a:solidFill>
          <a:ln w="0">
            <a:noFill/>
          </a:ln>
        </p:spPr>
        <p:style>
          <a:lnRef idx="0"/>
          <a:fillRef idx="0"/>
          <a:effectRef idx="0"/>
          <a:fontRef idx="minor"/>
        </p:style>
      </p:sp>
      <p:sp>
        <p:nvSpPr>
          <p:cNvPr id="1166"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Public Sectors after blockchain</a:t>
            </a:r>
            <a:endParaRPr b="0" lang="en-US" sz="4000" spc="-1" strike="noStrike">
              <a:latin typeface="Arial"/>
            </a:endParaRPr>
          </a:p>
        </p:txBody>
      </p:sp>
      <p:sp>
        <p:nvSpPr>
          <p:cNvPr id="1167" name="Rectangle 87"/>
          <p:cNvSpPr/>
          <p:nvPr/>
        </p:nvSpPr>
        <p:spPr>
          <a:xfrm>
            <a:off x="6717960" y="4675680"/>
            <a:ext cx="3568320" cy="8197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600" spc="-1" strike="noStrike">
                <a:solidFill>
                  <a:srgbClr val="ffffff"/>
                </a:solidFill>
                <a:latin typeface="Verdana"/>
                <a:ea typeface="Verdana"/>
              </a:rPr>
              <a:t>Time, Cost, Storage and Fraud</a:t>
            </a:r>
            <a:endParaRPr b="0" lang="en-US" sz="1600" spc="-1" strike="noStrike">
              <a:latin typeface="Arial"/>
            </a:endParaRPr>
          </a:p>
          <a:p>
            <a:pPr>
              <a:lnSpc>
                <a:spcPct val="150000"/>
              </a:lnSpc>
              <a:buNone/>
            </a:pPr>
            <a:r>
              <a:rPr b="0" lang="en-US" sz="1600" spc="-1" strike="noStrike">
                <a:solidFill>
                  <a:srgbClr val="ffffff"/>
                </a:solidFill>
                <a:latin typeface="Verdana"/>
                <a:ea typeface="Verdana"/>
              </a:rPr>
              <a:t>Security and Trust</a:t>
            </a:r>
            <a:endParaRPr b="0" lang="en-US" sz="1600" spc="-1" strike="noStrike">
              <a:latin typeface="Arial"/>
            </a:endParaRPr>
          </a:p>
        </p:txBody>
      </p:sp>
      <p:pic>
        <p:nvPicPr>
          <p:cNvPr id="1168" name="Picture 40" descr=""/>
          <p:cNvPicPr/>
          <p:nvPr/>
        </p:nvPicPr>
        <p:blipFill>
          <a:blip r:embed="rId1"/>
          <a:stretch/>
        </p:blipFill>
        <p:spPr>
          <a:xfrm>
            <a:off x="-334440" y="1317240"/>
            <a:ext cx="8785800" cy="4274280"/>
          </a:xfrm>
          <a:prstGeom prst="rect">
            <a:avLst/>
          </a:prstGeom>
          <a:ln w="0">
            <a:noFill/>
          </a:ln>
        </p:spPr>
      </p:pic>
      <p:sp>
        <p:nvSpPr>
          <p:cNvPr id="1169" name="Minus 2"/>
          <p:cNvSpPr/>
          <p:nvPr/>
        </p:nvSpPr>
        <p:spPr>
          <a:xfrm>
            <a:off x="6305040" y="4783680"/>
            <a:ext cx="386640" cy="322200"/>
          </a:xfrm>
          <a:prstGeom prst="mathMinus">
            <a:avLst>
              <a:gd name="adj1" fmla="val 23520"/>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p:style>
      </p:sp>
      <p:sp>
        <p:nvSpPr>
          <p:cNvPr id="1170" name="Plus 2"/>
          <p:cNvSpPr/>
          <p:nvPr/>
        </p:nvSpPr>
        <p:spPr>
          <a:xfrm>
            <a:off x="6305040" y="5193720"/>
            <a:ext cx="386640" cy="312120"/>
          </a:xfrm>
          <a:prstGeom prst="mathPlus">
            <a:avLst>
              <a:gd name="adj1" fmla="val 23520"/>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Government and Blockchain </a:t>
            </a:r>
            <a:endParaRPr b="0" lang="en-US" sz="4400" spc="-1" strike="noStrike">
              <a:latin typeface="Arial"/>
            </a:endParaRPr>
          </a:p>
        </p:txBody>
      </p:sp>
      <p:sp>
        <p:nvSpPr>
          <p:cNvPr id="1172" name=""/>
          <p:cNvSpPr/>
          <p:nvPr/>
        </p:nvSpPr>
        <p:spPr>
          <a:xfrm>
            <a:off x="228240" y="1142640"/>
            <a:ext cx="8681400" cy="3882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Benefits</a:t>
            </a:r>
            <a:endParaRPr b="0" lang="en-US" sz="1600" spc="-1" strike="noStrike">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Time</a:t>
            </a:r>
            <a:endParaRPr b="0" lang="en-US" sz="1600" spc="-1" strike="noStrike">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Cost</a:t>
            </a:r>
            <a:endParaRPr b="0" lang="en-US" sz="1600" spc="-1" strike="noStrike">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Risks of managing sensitive information</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Providing an immutable and transparent audit trail for regulatory compliance, contract management, identity management and citizen services.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73" name="PlaceHolder 1"/>
          <p:cNvSpPr>
            <a:spLocks noGrp="1"/>
          </p:cNvSpPr>
          <p:nvPr>
            <p:ph/>
          </p:nvPr>
        </p:nvSpPr>
        <p:spPr>
          <a:xfrm>
            <a:off x="267120" y="280080"/>
            <a:ext cx="9563400" cy="596880"/>
          </a:xfrm>
          <a:prstGeom prst="rect">
            <a:avLst/>
          </a:prstGeom>
          <a:noFill/>
          <a:ln w="0">
            <a:noFill/>
          </a:ln>
        </p:spPr>
        <p:txBody>
          <a:bodyPr lIns="90000" rIns="90000" tIns="45000" bIns="45000" anchor="ctr">
            <a:noAutofit/>
          </a:bodyPr>
          <a:p>
            <a:pPr>
              <a:lnSpc>
                <a:spcPct val="90000"/>
              </a:lnSpc>
              <a:spcBef>
                <a:spcPts val="1001"/>
              </a:spcBef>
              <a:buNone/>
              <a:tabLst>
                <a:tab algn="l" pos="0"/>
              </a:tabLst>
            </a:pPr>
            <a:r>
              <a:rPr b="1" lang="en-US" sz="4000" spc="-1" strike="noStrike">
                <a:solidFill>
                  <a:srgbClr val="ffffff"/>
                </a:solidFill>
                <a:latin typeface="Verdana"/>
                <a:ea typeface="Verdana"/>
              </a:rPr>
              <a:t>Examples</a:t>
            </a:r>
            <a:endParaRPr b="0" lang="en-US" sz="4000" spc="-1" strike="noStrike">
              <a:latin typeface="Arial"/>
            </a:endParaRPr>
          </a:p>
        </p:txBody>
      </p:sp>
      <p:sp>
        <p:nvSpPr>
          <p:cNvPr id="1174" name="Rectangle 86"/>
          <p:cNvSpPr/>
          <p:nvPr/>
        </p:nvSpPr>
        <p:spPr>
          <a:xfrm>
            <a:off x="339120" y="1247400"/>
            <a:ext cx="9425880" cy="37447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50000"/>
              </a:lnSpc>
              <a:buClr>
                <a:srgbClr val="8eb4e3"/>
              </a:buClr>
              <a:buFont typeface="Calibri"/>
              <a:buChar char="◊"/>
            </a:pPr>
            <a:r>
              <a:rPr b="0" lang="en-US" sz="2200" spc="-1" strike="noStrike">
                <a:solidFill>
                  <a:srgbClr val="ffffff"/>
                </a:solidFill>
                <a:latin typeface="Verdana"/>
                <a:ea typeface="Verdana"/>
              </a:rPr>
              <a:t>Government-led blockchain projects:</a:t>
            </a:r>
            <a:endParaRPr b="0" lang="en-US" sz="2200" spc="-1" strike="noStrike">
              <a:latin typeface="Arial"/>
            </a:endParaRPr>
          </a:p>
          <a:p>
            <a:pPr>
              <a:lnSpc>
                <a:spcPct val="150000"/>
              </a:lnSpc>
              <a:buNone/>
            </a:pPr>
            <a:r>
              <a:rPr b="0" lang="en-US" sz="2200" spc="-1" strike="noStrike" u="sng">
                <a:solidFill>
                  <a:srgbClr val="ffffff"/>
                </a:solidFill>
                <a:uFillTx/>
                <a:latin typeface="Verdana"/>
                <a:ea typeface="Verdana"/>
              </a:rPr>
              <a:t>China</a:t>
            </a:r>
            <a:r>
              <a:rPr b="0" lang="en-US" sz="2200" spc="-1" strike="noStrike">
                <a:solidFill>
                  <a:srgbClr val="ffffff"/>
                </a:solidFill>
                <a:latin typeface="Verdana"/>
                <a:ea typeface="Verdana"/>
              </a:rPr>
              <a:t> →  Blockchain-based asset custody(more than 100 transactions). </a:t>
            </a:r>
            <a:endParaRPr b="0" lang="en-US" sz="2200" spc="-1" strike="noStrike">
              <a:latin typeface="Arial"/>
            </a:endParaRPr>
          </a:p>
          <a:p>
            <a:pPr>
              <a:lnSpc>
                <a:spcPct val="150000"/>
              </a:lnSpc>
              <a:buNone/>
            </a:pPr>
            <a:r>
              <a:rPr b="0" lang="en-US" sz="2200" spc="-1" strike="noStrike" u="sng">
                <a:solidFill>
                  <a:srgbClr val="ffffff"/>
                </a:solidFill>
                <a:uFillTx/>
                <a:latin typeface="Verdana"/>
                <a:ea typeface="Verdana"/>
              </a:rPr>
              <a:t>Dubai</a:t>
            </a:r>
            <a:r>
              <a:rPr b="0" lang="en-US" sz="2200" spc="-1" strike="noStrike">
                <a:solidFill>
                  <a:srgbClr val="ffffff"/>
                </a:solidFill>
                <a:latin typeface="Verdana"/>
                <a:ea typeface="Verdana"/>
              </a:rPr>
              <a:t> → </a:t>
            </a:r>
            <a:r>
              <a:rPr b="0" lang="en-US" sz="2200" spc="-1" strike="noStrike">
                <a:solidFill>
                  <a:srgbClr val="ffffff"/>
                </a:solidFill>
                <a:latin typeface="Wingdings"/>
                <a:ea typeface="Verdana"/>
              </a:rPr>
              <a:t> </a:t>
            </a:r>
            <a:r>
              <a:rPr b="0" lang="en-US" sz="2200" spc="-1" strike="noStrike">
                <a:solidFill>
                  <a:srgbClr val="ffffff"/>
                </a:solidFill>
                <a:latin typeface="Verdana"/>
                <a:ea typeface="Verdana"/>
              </a:rPr>
              <a:t>Government documents management system.</a:t>
            </a:r>
            <a:endParaRPr b="0" lang="en-US" sz="2200" spc="-1" strike="noStrike">
              <a:latin typeface="Arial"/>
            </a:endParaRPr>
          </a:p>
          <a:p>
            <a:pPr>
              <a:lnSpc>
                <a:spcPct val="150000"/>
              </a:lnSpc>
              <a:buNone/>
            </a:pPr>
            <a:endParaRPr b="0" lang="en-US" sz="2800" spc="-1" strike="noStrike">
              <a:latin typeface="Arial"/>
            </a:endParaRPr>
          </a:p>
          <a:p>
            <a:pPr marL="457200" indent="-457200">
              <a:lnSpc>
                <a:spcPct val="150000"/>
              </a:lnSpc>
              <a:buClr>
                <a:srgbClr val="8eb4e3"/>
              </a:buClr>
              <a:buFont typeface="Calibri"/>
              <a:buChar char="◊"/>
            </a:pPr>
            <a:r>
              <a:rPr b="0" lang="en-US" sz="2200" spc="-1" strike="noStrike">
                <a:solidFill>
                  <a:srgbClr val="ffffff"/>
                </a:solidFill>
                <a:latin typeface="Verdana"/>
                <a:ea typeface="Verdana"/>
              </a:rPr>
              <a:t>Electronic voting systems based on blockchain:</a:t>
            </a:r>
            <a:endParaRPr b="0" lang="en-US" sz="2200" spc="-1" strike="noStrike">
              <a:latin typeface="Arial"/>
            </a:endParaRPr>
          </a:p>
          <a:p>
            <a:pPr>
              <a:lnSpc>
                <a:spcPct val="150000"/>
              </a:lnSpc>
              <a:buNone/>
            </a:pPr>
            <a:r>
              <a:rPr b="0" lang="en-US" sz="2200" spc="-1" strike="noStrike" u="sng">
                <a:solidFill>
                  <a:srgbClr val="ffffff"/>
                </a:solidFill>
                <a:uFillTx/>
                <a:latin typeface="Verdana"/>
                <a:ea typeface="Verdana"/>
              </a:rPr>
              <a:t>Estonia </a:t>
            </a:r>
            <a:r>
              <a:rPr b="0" lang="en-US" sz="2200" spc="-1" strike="noStrike">
                <a:solidFill>
                  <a:srgbClr val="ffffff"/>
                </a:solidFill>
                <a:latin typeface="Wingdings"/>
                <a:ea typeface="Verdana"/>
              </a:rPr>
              <a:t></a:t>
            </a:r>
            <a:r>
              <a:rPr b="0" lang="en-US" sz="2200" spc="-1" strike="noStrike">
                <a:solidFill>
                  <a:srgbClr val="ffffff"/>
                </a:solidFill>
                <a:latin typeface="Verdana"/>
                <a:ea typeface="Verdana"/>
              </a:rPr>
              <a:t> called i-Voting(National voting system).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2" name="Group 1"/>
          <p:cNvGrpSpPr/>
          <p:nvPr/>
        </p:nvGrpSpPr>
        <p:grpSpPr>
          <a:xfrm>
            <a:off x="5486040" y="2043000"/>
            <a:ext cx="4417560" cy="2298600"/>
            <a:chOff x="5486040" y="2043000"/>
            <a:chExt cx="4417560" cy="2298600"/>
          </a:xfrm>
        </p:grpSpPr>
        <p:sp>
          <p:nvSpPr>
            <p:cNvPr id="353" name="TextBox 1"/>
            <p:cNvSpPr/>
            <p:nvPr/>
          </p:nvSpPr>
          <p:spPr>
            <a:xfrm>
              <a:off x="5486040" y="2043000"/>
              <a:ext cx="4417560" cy="1689120"/>
            </a:xfrm>
            <a:prstGeom prst="rect">
              <a:avLst/>
            </a:prstGeom>
            <a:noFill/>
            <a:ln w="0">
              <a:noFill/>
            </a:ln>
          </p:spPr>
          <p:style>
            <a:lnRef idx="0"/>
            <a:fillRef idx="0"/>
            <a:effectRef idx="0"/>
            <a:fontRef idx="minor"/>
          </p:style>
          <p:txBody>
            <a:bodyPr lIns="90000" rIns="90000" tIns="45000" bIns="45000" anchor="ctr">
              <a:spAutoFit/>
            </a:bodyPr>
            <a:p>
              <a:pPr>
                <a:lnSpc>
                  <a:spcPct val="100000"/>
                </a:lnSpc>
                <a:buNone/>
              </a:pPr>
              <a:r>
                <a:rPr b="1" lang="en-US" sz="2800" spc="-1" strike="noStrike">
                  <a:solidFill>
                    <a:srgbClr val="ffffff"/>
                  </a:solidFill>
                  <a:latin typeface="Verdana"/>
                  <a:ea typeface="Verdana"/>
                </a:rPr>
                <a:t>What is Blockchain Technology?</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1" lang="en-US" sz="2100" spc="-1" strike="noStrike">
                  <a:solidFill>
                    <a:srgbClr val="ffffff"/>
                  </a:solidFill>
                  <a:latin typeface="Verdana"/>
                  <a:ea typeface="Verdana"/>
                </a:rPr>
                <a:t>How it Works?</a:t>
              </a:r>
              <a:endParaRPr b="0" lang="en-US" sz="2100" spc="-1" strike="noStrike">
                <a:latin typeface="Arial"/>
              </a:endParaRPr>
            </a:p>
          </p:txBody>
        </p:sp>
        <p:sp>
          <p:nvSpPr>
            <p:cNvPr id="354" name="TextBox 2"/>
            <p:cNvSpPr/>
            <p:nvPr/>
          </p:nvSpPr>
          <p:spPr>
            <a:xfrm>
              <a:off x="6557040" y="2958120"/>
              <a:ext cx="3346200" cy="138348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Tax</a:t>
            </a:r>
            <a:endParaRPr b="0" lang="en-US" sz="4400" spc="-1" strike="noStrike">
              <a:latin typeface="Arial"/>
            </a:endParaRPr>
          </a:p>
        </p:txBody>
      </p:sp>
      <p:sp>
        <p:nvSpPr>
          <p:cNvPr id="1176" name=""/>
          <p:cNvSpPr/>
          <p:nvPr/>
        </p:nvSpPr>
        <p:spPr>
          <a:xfrm>
            <a:off x="310320" y="1142640"/>
            <a:ext cx="9538560" cy="3882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Transparency, Efficiency, Data integrity, and security, can benefit the tax administration in multiple ways</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decentralization can improve efficiency and the interaction between multiple actors</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Blockchain could help address this problem as it allows information to be captured from many perspectives</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Micro payment ( example: Bitcoin Lightning Network)</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Islamic Economy</a:t>
            </a:r>
            <a:endParaRPr b="0" lang="en-US" sz="4400" spc="-1" strike="noStrike">
              <a:latin typeface="Arial"/>
            </a:endParaRPr>
          </a:p>
        </p:txBody>
      </p:sp>
      <p:sp>
        <p:nvSpPr>
          <p:cNvPr id="1178" name=""/>
          <p:cNvSpPr/>
          <p:nvPr/>
        </p:nvSpPr>
        <p:spPr>
          <a:xfrm>
            <a:off x="310320" y="1143000"/>
            <a:ext cx="9538560" cy="3882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WAQF</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Sukok</a:t>
            </a:r>
            <a:endParaRPr b="0" lang="en-US" sz="1600" spc="-1" strike="noStrike">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US" sz="1600" spc="-1" strike="noStrike">
                <a:solidFill>
                  <a:srgbClr val="ffffff"/>
                </a:solidFill>
                <a:latin typeface="Arial"/>
                <a:ea typeface="DejaVu Sans"/>
              </a:rPr>
              <a:t>Haj</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Security</a:t>
            </a:r>
            <a:endParaRPr b="0" lang="en-US" sz="4400" spc="-1" strike="noStrike">
              <a:latin typeface="Arial"/>
            </a:endParaRPr>
          </a:p>
        </p:txBody>
      </p:sp>
      <p:pic>
        <p:nvPicPr>
          <p:cNvPr id="1180" name="" descr=""/>
          <p:cNvPicPr/>
          <p:nvPr/>
        </p:nvPicPr>
        <p:blipFill>
          <a:blip r:embed="rId1"/>
          <a:stretch/>
        </p:blipFill>
        <p:spPr>
          <a:xfrm>
            <a:off x="3198960" y="1478880"/>
            <a:ext cx="5939280" cy="3671640"/>
          </a:xfrm>
          <a:prstGeom prst="rect">
            <a:avLst/>
          </a:prstGeom>
          <a:ln w="0">
            <a:noFill/>
          </a:ln>
        </p:spPr>
      </p:pic>
      <p:sp>
        <p:nvSpPr>
          <p:cNvPr id="1181" name=""/>
          <p:cNvSpPr/>
          <p:nvPr/>
        </p:nvSpPr>
        <p:spPr>
          <a:xfrm>
            <a:off x="228240" y="1599480"/>
            <a:ext cx="250164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ffffff"/>
                </a:solidFill>
                <a:latin typeface="Arial"/>
                <a:ea typeface="DejaVu Sans"/>
              </a:rPr>
              <a:t>John McAfee</a:t>
            </a:r>
            <a:endParaRPr b="0" lang="en-US" sz="1800" spc="-1" strike="noStrike">
              <a:latin typeface="Arial"/>
            </a:endParaRPr>
          </a:p>
          <a:p>
            <a:pPr>
              <a:lnSpc>
                <a:spcPct val="100000"/>
              </a:lnSpc>
              <a:buNone/>
            </a:pPr>
            <a:r>
              <a:rPr b="0" lang="en-US" sz="1800" spc="-1" strike="noStrike">
                <a:solidFill>
                  <a:srgbClr val="ffffff"/>
                </a:solidFill>
                <a:latin typeface="Arial"/>
                <a:ea typeface="Noto Sans CJK SC"/>
              </a:rPr>
              <a:t>47, 61, $5.42B, 250K </a:t>
            </a:r>
            <a:endParaRPr b="0" lang="en-US" sz="1800" spc="-1" strike="noStrike">
              <a:latin typeface="Arial"/>
            </a:endParaRPr>
          </a:p>
        </p:txBody>
      </p:sp>
      <p:pic>
        <p:nvPicPr>
          <p:cNvPr id="1182" name="" descr=""/>
          <p:cNvPicPr/>
          <p:nvPr/>
        </p:nvPicPr>
        <p:blipFill>
          <a:blip r:embed="rId2"/>
          <a:stretch/>
        </p:blipFill>
        <p:spPr>
          <a:xfrm>
            <a:off x="291960" y="2622600"/>
            <a:ext cx="2715120" cy="251388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crypto’s billionaire club</a:t>
            </a:r>
            <a:endParaRPr b="0" lang="en-US" sz="4400" spc="-1" strike="noStrike">
              <a:latin typeface="Arial"/>
            </a:endParaRPr>
          </a:p>
        </p:txBody>
      </p:sp>
      <p:pic>
        <p:nvPicPr>
          <p:cNvPr id="1184" name="" descr=""/>
          <p:cNvPicPr/>
          <p:nvPr/>
        </p:nvPicPr>
        <p:blipFill>
          <a:blip r:embed="rId1"/>
          <a:stretch/>
        </p:blipFill>
        <p:spPr>
          <a:xfrm>
            <a:off x="456840" y="1326240"/>
            <a:ext cx="4178520" cy="2785320"/>
          </a:xfrm>
          <a:prstGeom prst="rect">
            <a:avLst/>
          </a:prstGeom>
          <a:ln w="0">
            <a:noFill/>
          </a:ln>
        </p:spPr>
      </p:pic>
      <p:sp>
        <p:nvSpPr>
          <p:cNvPr id="1185" name=""/>
          <p:cNvSpPr/>
          <p:nvPr/>
        </p:nvSpPr>
        <p:spPr>
          <a:xfrm>
            <a:off x="457200" y="4053960"/>
            <a:ext cx="4011480" cy="111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600" spc="-1" strike="noStrike">
                <a:solidFill>
                  <a:srgbClr val="ffffff"/>
                </a:solidFill>
                <a:latin typeface="Arial"/>
                <a:ea typeface="DejaVu Sans"/>
              </a:rPr>
              <a:t>Changpeng Zhao</a:t>
            </a:r>
            <a:r>
              <a:rPr b="0" lang="en-US" sz="1600" spc="-1" strike="noStrike">
                <a:solidFill>
                  <a:srgbClr val="ffffff"/>
                </a:solidFill>
                <a:latin typeface="Arial"/>
                <a:ea typeface="DejaVu Sans"/>
              </a:rPr>
              <a:t> </a:t>
            </a:r>
            <a:endParaRPr b="0" lang="en-US" sz="1600" spc="-1" strike="noStrike">
              <a:latin typeface="Arial"/>
            </a:endParaRPr>
          </a:p>
          <a:p>
            <a:pPr algn="ctr">
              <a:lnSpc>
                <a:spcPct val="100000"/>
              </a:lnSpc>
              <a:buNone/>
            </a:pPr>
            <a:r>
              <a:rPr b="0" lang="en-US" sz="1600" spc="-1" strike="noStrike">
                <a:solidFill>
                  <a:srgbClr val="ffffff"/>
                </a:solidFill>
                <a:latin typeface="Arial"/>
                <a:ea typeface="DejaVu Sans"/>
              </a:rPr>
              <a:t>(44 years old)</a:t>
            </a:r>
            <a:endParaRPr b="0" lang="en-US" sz="1600" spc="-1" strike="noStrike">
              <a:latin typeface="Arial"/>
            </a:endParaRPr>
          </a:p>
          <a:p>
            <a:pPr algn="ctr">
              <a:lnSpc>
                <a:spcPct val="100000"/>
              </a:lnSpc>
              <a:buNone/>
            </a:pPr>
            <a:r>
              <a:rPr b="0" lang="en-US" sz="1600" spc="-1" strike="noStrike">
                <a:solidFill>
                  <a:srgbClr val="ffffff"/>
                </a:solidFill>
                <a:latin typeface="Arial"/>
                <a:ea typeface="DejaVu Sans"/>
              </a:rPr>
              <a:t>Net worth: $65 billion</a:t>
            </a:r>
            <a:endParaRPr b="0" lang="en-US" sz="1600" spc="-1" strike="noStrike">
              <a:latin typeface="Arial"/>
            </a:endParaRPr>
          </a:p>
          <a:p>
            <a:pPr algn="ctr">
              <a:lnSpc>
                <a:spcPct val="100000"/>
              </a:lnSpc>
              <a:buNone/>
            </a:pPr>
            <a:r>
              <a:rPr b="0" lang="en-US" sz="1600" spc="-1" strike="noStrike">
                <a:solidFill>
                  <a:srgbClr val="ffffff"/>
                </a:solidFill>
                <a:latin typeface="Arial"/>
                <a:ea typeface="DejaVu Sans"/>
              </a:rPr>
              <a:t>Source of wealth: Binance</a:t>
            </a:r>
            <a:endParaRPr b="0" lang="en-US" sz="1600" spc="-1" strike="noStrike">
              <a:latin typeface="Arial"/>
            </a:endParaRPr>
          </a:p>
          <a:p>
            <a:pPr algn="ctr">
              <a:lnSpc>
                <a:spcPct val="100000"/>
              </a:lnSpc>
              <a:buNone/>
            </a:pPr>
            <a:r>
              <a:rPr b="0" lang="en-US" sz="1600" spc="-1" strike="noStrike">
                <a:solidFill>
                  <a:srgbClr val="ffffff"/>
                </a:solidFill>
                <a:latin typeface="Arial"/>
                <a:ea typeface="DejaVu Sans"/>
              </a:rPr>
              <a:t>Citizenship: Canada</a:t>
            </a:r>
            <a:endParaRPr b="0" lang="en-US" sz="1600" spc="-1" strike="noStrike">
              <a:latin typeface="Arial"/>
            </a:endParaRPr>
          </a:p>
        </p:txBody>
      </p:sp>
      <p:pic>
        <p:nvPicPr>
          <p:cNvPr id="1186" name="" descr=""/>
          <p:cNvPicPr/>
          <p:nvPr/>
        </p:nvPicPr>
        <p:blipFill>
          <a:blip r:embed="rId2"/>
          <a:stretch/>
        </p:blipFill>
        <p:spPr>
          <a:xfrm>
            <a:off x="4798440" y="1269360"/>
            <a:ext cx="4266720" cy="2842200"/>
          </a:xfrm>
          <a:prstGeom prst="rect">
            <a:avLst/>
          </a:prstGeom>
          <a:ln w="0">
            <a:noFill/>
          </a:ln>
        </p:spPr>
      </p:pic>
      <p:sp>
        <p:nvSpPr>
          <p:cNvPr id="1187" name=""/>
          <p:cNvSpPr/>
          <p:nvPr/>
        </p:nvSpPr>
        <p:spPr>
          <a:xfrm>
            <a:off x="4800600" y="4028040"/>
            <a:ext cx="4342680" cy="1623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ffffff"/>
                </a:solidFill>
                <a:latin typeface="Arial"/>
                <a:ea typeface="DejaVu Sans"/>
              </a:rPr>
              <a:t>Sam Bankman-Fried</a:t>
            </a:r>
            <a:r>
              <a:rPr b="0" lang="en-US" sz="1800" spc="-1" strike="noStrike">
                <a:solidFill>
                  <a:srgbClr val="ffffff"/>
                </a:solidFill>
                <a:latin typeface="Arial"/>
                <a:ea typeface="DejaVu Sans"/>
              </a:rPr>
              <a:t> (SBF)</a:t>
            </a:r>
            <a:endParaRPr b="0" lang="en-US" sz="1800" spc="-1" strike="noStrike">
              <a:latin typeface="Arial"/>
            </a:endParaRPr>
          </a:p>
          <a:p>
            <a:pPr algn="ctr">
              <a:lnSpc>
                <a:spcPct val="100000"/>
              </a:lnSpc>
              <a:buNone/>
            </a:pPr>
            <a:r>
              <a:rPr b="0" lang="en-US" sz="1800" spc="-1" strike="noStrike">
                <a:solidFill>
                  <a:srgbClr val="ffffff"/>
                </a:solidFill>
                <a:latin typeface="Arial"/>
                <a:ea typeface="DejaVu Sans"/>
              </a:rPr>
              <a:t>30 years old</a:t>
            </a:r>
            <a:endParaRPr b="0" lang="en-US" sz="1800" spc="-1" strike="noStrike">
              <a:latin typeface="Arial"/>
            </a:endParaRPr>
          </a:p>
          <a:p>
            <a:pPr algn="ctr">
              <a:lnSpc>
                <a:spcPct val="100000"/>
              </a:lnSpc>
              <a:buNone/>
            </a:pPr>
            <a:r>
              <a:rPr b="0" lang="en-US" sz="1200" spc="-1" strike="noStrike">
                <a:solidFill>
                  <a:srgbClr val="ffffff"/>
                </a:solidFill>
                <a:latin typeface="Arial"/>
                <a:ea typeface="DejaVu Sans"/>
              </a:rPr>
              <a:t>Net worth: $24 billion</a:t>
            </a:r>
            <a:endParaRPr b="0" lang="en-US" sz="1200" spc="-1" strike="noStrike">
              <a:latin typeface="Arial"/>
            </a:endParaRPr>
          </a:p>
          <a:p>
            <a:pPr algn="ctr">
              <a:lnSpc>
                <a:spcPct val="100000"/>
              </a:lnSpc>
              <a:buNone/>
            </a:pPr>
            <a:r>
              <a:rPr b="0" lang="en-US" sz="1200" spc="-1" strike="noStrike">
                <a:solidFill>
                  <a:srgbClr val="ffffff"/>
                </a:solidFill>
                <a:latin typeface="Arial"/>
                <a:ea typeface="DejaVu Sans"/>
              </a:rPr>
              <a:t>Source of wealth: FTX</a:t>
            </a:r>
            <a:endParaRPr b="0" lang="en-US" sz="1200" spc="-1" strike="noStrike">
              <a:latin typeface="Arial"/>
            </a:endParaRPr>
          </a:p>
          <a:p>
            <a:pPr algn="ctr">
              <a:lnSpc>
                <a:spcPct val="100000"/>
              </a:lnSpc>
              <a:buNone/>
            </a:pPr>
            <a:r>
              <a:rPr b="0" lang="en-US" sz="1200" spc="-1" strike="noStrike">
                <a:solidFill>
                  <a:srgbClr val="ffffff"/>
                </a:solidFill>
                <a:latin typeface="Arial"/>
                <a:ea typeface="DejaVu Sans"/>
              </a:rPr>
              <a:t>Citizenship: U.S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crypto’s billionaire club</a:t>
            </a:r>
            <a:endParaRPr b="0" lang="en-US" sz="4400" spc="-1" strike="noStrike">
              <a:latin typeface="Arial"/>
            </a:endParaRPr>
          </a:p>
        </p:txBody>
      </p:sp>
      <p:pic>
        <p:nvPicPr>
          <p:cNvPr id="1189" name="" descr=""/>
          <p:cNvPicPr/>
          <p:nvPr/>
        </p:nvPicPr>
        <p:blipFill>
          <a:blip r:embed="rId1"/>
          <a:stretch/>
        </p:blipFill>
        <p:spPr>
          <a:xfrm>
            <a:off x="463680" y="1142640"/>
            <a:ext cx="4332600" cy="2951640"/>
          </a:xfrm>
          <a:prstGeom prst="rect">
            <a:avLst/>
          </a:prstGeom>
          <a:ln w="0">
            <a:noFill/>
          </a:ln>
        </p:spPr>
      </p:pic>
      <p:sp>
        <p:nvSpPr>
          <p:cNvPr id="1190" name=""/>
          <p:cNvSpPr/>
          <p:nvPr/>
        </p:nvSpPr>
        <p:spPr>
          <a:xfrm>
            <a:off x="914400" y="4017960"/>
            <a:ext cx="3885480" cy="111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ffffff"/>
                </a:solidFill>
                <a:latin typeface="Arial"/>
                <a:ea typeface="DejaVu Sans"/>
              </a:rPr>
              <a:t>Brian Armstrong</a:t>
            </a:r>
            <a:endParaRPr b="0" lang="en-US" sz="1800" spc="-1" strike="noStrike">
              <a:latin typeface="Arial"/>
            </a:endParaRPr>
          </a:p>
          <a:p>
            <a:pPr algn="ctr">
              <a:lnSpc>
                <a:spcPct val="100000"/>
              </a:lnSpc>
              <a:buNone/>
            </a:pPr>
            <a:r>
              <a:rPr b="0" lang="en-US" sz="1800" spc="-1" strike="noStrike">
                <a:solidFill>
                  <a:srgbClr val="ffffff"/>
                </a:solidFill>
                <a:latin typeface="Arial"/>
                <a:ea typeface="DejaVu Sans"/>
              </a:rPr>
              <a:t>Net worth: $6.6 billion</a:t>
            </a:r>
            <a:endParaRPr b="0" lang="en-US" sz="1800" spc="-1" strike="noStrike">
              <a:latin typeface="Arial"/>
            </a:endParaRPr>
          </a:p>
          <a:p>
            <a:pPr algn="ctr">
              <a:lnSpc>
                <a:spcPct val="100000"/>
              </a:lnSpc>
              <a:buNone/>
            </a:pPr>
            <a:r>
              <a:rPr b="0" lang="en-US" sz="1600" spc="-1" strike="noStrike">
                <a:solidFill>
                  <a:srgbClr val="ffffff"/>
                </a:solidFill>
                <a:latin typeface="Arial"/>
                <a:ea typeface="DejaVu Sans"/>
              </a:rPr>
              <a:t>Source of wealth: Coinbase</a:t>
            </a:r>
            <a:endParaRPr b="0" lang="en-US" sz="1600" spc="-1" strike="noStrike">
              <a:latin typeface="Arial"/>
            </a:endParaRPr>
          </a:p>
          <a:p>
            <a:pPr algn="ctr">
              <a:lnSpc>
                <a:spcPct val="100000"/>
              </a:lnSpc>
              <a:buNone/>
            </a:pPr>
            <a:r>
              <a:rPr b="0" lang="en-US" sz="1600" spc="-1" strike="noStrike">
                <a:solidFill>
                  <a:srgbClr val="ffffff"/>
                </a:solidFill>
                <a:latin typeface="Arial"/>
                <a:ea typeface="DejaVu Sans"/>
              </a:rPr>
              <a:t>Citizenship: U.S</a:t>
            </a:r>
            <a:endParaRPr b="0" lang="en-US" sz="1600" spc="-1" strike="noStrike">
              <a:latin typeface="Arial"/>
            </a:endParaRPr>
          </a:p>
        </p:txBody>
      </p:sp>
      <p:pic>
        <p:nvPicPr>
          <p:cNvPr id="1191" name="" descr=""/>
          <p:cNvPicPr/>
          <p:nvPr/>
        </p:nvPicPr>
        <p:blipFill>
          <a:blip r:embed="rId2"/>
          <a:stretch/>
        </p:blipFill>
        <p:spPr>
          <a:xfrm>
            <a:off x="5171040" y="766440"/>
            <a:ext cx="4424040" cy="3345120"/>
          </a:xfrm>
          <a:prstGeom prst="rect">
            <a:avLst/>
          </a:prstGeom>
          <a:ln w="0">
            <a:noFill/>
          </a:ln>
        </p:spPr>
      </p:pic>
      <p:sp>
        <p:nvSpPr>
          <p:cNvPr id="1192" name=""/>
          <p:cNvSpPr/>
          <p:nvPr/>
        </p:nvSpPr>
        <p:spPr>
          <a:xfrm>
            <a:off x="5874480" y="4089960"/>
            <a:ext cx="3025800" cy="855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ffffff"/>
                </a:solidFill>
                <a:latin typeface="Arial"/>
                <a:ea typeface="Noto Sans CJK SC"/>
              </a:rPr>
              <a:t>Vitalik Buterin</a:t>
            </a:r>
            <a:r>
              <a:rPr b="0" lang="en-US" sz="1800" spc="-1" strike="noStrike">
                <a:solidFill>
                  <a:srgbClr val="ffffff"/>
                </a:solidFill>
                <a:latin typeface="Arial"/>
                <a:ea typeface="Noto Sans CJK SC"/>
              </a:rPr>
              <a:t> </a:t>
            </a:r>
            <a:endParaRPr b="0" lang="en-US" sz="1800" spc="-1" strike="noStrike">
              <a:latin typeface="Arial"/>
            </a:endParaRPr>
          </a:p>
          <a:p>
            <a:pPr algn="ctr">
              <a:lnSpc>
                <a:spcPct val="100000"/>
              </a:lnSpc>
              <a:buNone/>
            </a:pPr>
            <a:r>
              <a:rPr b="0" lang="en-US" sz="1800" spc="-1" strike="noStrike">
                <a:solidFill>
                  <a:srgbClr val="ffffff"/>
                </a:solidFill>
                <a:latin typeface="Arial"/>
                <a:ea typeface="Noto Sans CJK SC"/>
              </a:rPr>
              <a:t>(28 years old)</a:t>
            </a:r>
            <a:endParaRPr b="0" lang="en-US" sz="1800" spc="-1" strike="noStrike">
              <a:latin typeface="Arial"/>
            </a:endParaRPr>
          </a:p>
          <a:p>
            <a:pPr algn="ctr">
              <a:lnSpc>
                <a:spcPct val="100000"/>
              </a:lnSpc>
              <a:buNone/>
            </a:pPr>
            <a:r>
              <a:rPr b="0" lang="en-US" sz="1600" spc="-1" strike="noStrike">
                <a:solidFill>
                  <a:srgbClr val="ffffff"/>
                </a:solidFill>
                <a:latin typeface="Arial"/>
                <a:ea typeface="Noto Sans CJK SC"/>
              </a:rPr>
              <a:t>290,000 Ethereum</a:t>
            </a:r>
            <a:endParaRPr b="0" lang="en-US" sz="1600" spc="-1" strike="noStrike">
              <a:latin typeface="Arial"/>
            </a:endParaRPr>
          </a:p>
          <a:p>
            <a:pPr algn="ctr">
              <a:lnSpc>
                <a:spcPct val="100000"/>
              </a:lnSpc>
              <a:buNone/>
            </a:pPr>
            <a:r>
              <a:rPr b="0" lang="en-US" sz="1600" spc="-1" strike="noStrike">
                <a:solidFill>
                  <a:srgbClr val="ffffff"/>
                </a:solidFill>
                <a:latin typeface="Arial"/>
                <a:ea typeface="Noto Sans CJK SC"/>
              </a:rPr>
              <a:t>Net worth: $1B</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Negatives </a:t>
            </a:r>
            <a:endParaRPr b="0" lang="en-US" sz="4400" spc="-1" strike="noStrike">
              <a:latin typeface="Arial"/>
            </a:endParaRPr>
          </a:p>
        </p:txBody>
      </p:sp>
      <p:sp>
        <p:nvSpPr>
          <p:cNvPr id="1194"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96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Dark Web / Drugs / Gambling / Money Laundering</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CryptoKitties</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1800" spc="-1" strike="noStrike">
                <a:latin typeface="Arial"/>
              </a:rPr>
              <a:t>CryptoKitties is a game, </a:t>
            </a:r>
            <a:endParaRPr b="0" lang="en-US" sz="1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1800" spc="-1" strike="noStrike">
                <a:latin typeface="Arial"/>
              </a:rPr>
              <a:t>collectible! </a:t>
            </a:r>
            <a:endParaRPr b="0" lang="en-US" sz="1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1800" spc="-1" strike="noStrike">
                <a:latin typeface="Arial"/>
              </a:rPr>
              <a:t>Each cat is one-of-a-kind and 100% owned by you; </a:t>
            </a:r>
            <a:endParaRPr b="0" lang="en-US" sz="1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1800" spc="-1" strike="noStrike">
                <a:latin typeface="Arial"/>
              </a:rPr>
              <a:t>it cannot be replicated, taken away, or destroyed.</a:t>
            </a:r>
            <a:endParaRPr b="0" lang="en-US" sz="1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1800" spc="-1" strike="noStrike">
                <a:latin typeface="Arial"/>
              </a:rPr>
              <a:t>Market Cap:</a:t>
            </a:r>
            <a:r>
              <a:rPr b="0" lang="en-US" sz="1800" spc="-1" strike="noStrike">
                <a:latin typeface="Arial"/>
              </a:rPr>
              <a:t>	</a:t>
            </a:r>
            <a:r>
              <a:rPr b="0" lang="en-US" sz="1800" spc="-1" strike="noStrike">
                <a:latin typeface="Arial"/>
              </a:rPr>
              <a:t>$20M in 2018</a:t>
            </a:r>
            <a:endParaRPr b="0" lang="en-US" sz="1800" spc="-1" strike="noStrike">
              <a:latin typeface="Arial"/>
            </a:endParaRPr>
          </a:p>
          <a:p>
            <a:pPr>
              <a:lnSpc>
                <a:spcPct val="100000"/>
              </a:lnSpc>
              <a:spcBef>
                <a:spcPts val="1417"/>
              </a:spcBef>
              <a:buNone/>
            </a:pPr>
            <a:endParaRPr b="0" lang="en-US" sz="1800" spc="-1" strike="noStrike">
              <a:latin typeface="Arial"/>
            </a:endParaRPr>
          </a:p>
        </p:txBody>
      </p:sp>
      <p:pic>
        <p:nvPicPr>
          <p:cNvPr id="1195" name="" descr=""/>
          <p:cNvPicPr/>
          <p:nvPr/>
        </p:nvPicPr>
        <p:blipFill>
          <a:blip r:embed="rId1"/>
          <a:stretch/>
        </p:blipFill>
        <p:spPr>
          <a:xfrm>
            <a:off x="6804000" y="2651040"/>
            <a:ext cx="2424960" cy="249192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NFT (ERC721) </a:t>
            </a:r>
            <a:endParaRPr b="0" lang="en-US" sz="4400" spc="-1" strike="noStrike">
              <a:latin typeface="Arial"/>
            </a:endParaRPr>
          </a:p>
        </p:txBody>
      </p:sp>
      <p:sp>
        <p:nvSpPr>
          <p:cNvPr id="1197" name="PlaceHolder 2"/>
          <p:cNvSpPr>
            <a:spLocks noGrp="1"/>
          </p:cNvSpPr>
          <p:nvPr>
            <p:ph/>
          </p:nvPr>
        </p:nvSpPr>
        <p:spPr>
          <a:xfrm>
            <a:off x="456840" y="1326240"/>
            <a:ext cx="9065520" cy="32850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What is NFT ?</a:t>
            </a: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pic>
        <p:nvPicPr>
          <p:cNvPr id="1198" name="" descr=""/>
          <p:cNvPicPr/>
          <p:nvPr/>
        </p:nvPicPr>
        <p:blipFill>
          <a:blip r:embed="rId1"/>
          <a:stretch/>
        </p:blipFill>
        <p:spPr>
          <a:xfrm>
            <a:off x="208440" y="2056680"/>
            <a:ext cx="3425400" cy="2140200"/>
          </a:xfrm>
          <a:prstGeom prst="rect">
            <a:avLst/>
          </a:prstGeom>
          <a:ln w="0">
            <a:noFill/>
          </a:ln>
        </p:spPr>
      </p:pic>
      <p:pic>
        <p:nvPicPr>
          <p:cNvPr id="1199" name="" descr=""/>
          <p:cNvPicPr/>
          <p:nvPr/>
        </p:nvPicPr>
        <p:blipFill>
          <a:blip r:embed="rId2"/>
          <a:stretch/>
        </p:blipFill>
        <p:spPr>
          <a:xfrm>
            <a:off x="3636360" y="1371240"/>
            <a:ext cx="6415920" cy="3882960"/>
          </a:xfrm>
          <a:prstGeom prst="rect">
            <a:avLst/>
          </a:prstGeom>
          <a:ln w="0">
            <a:noFill/>
          </a:ln>
        </p:spPr>
      </p:pic>
      <p:sp>
        <p:nvSpPr>
          <p:cNvPr id="1200" name=""/>
          <p:cNvSpPr/>
          <p:nvPr/>
        </p:nvSpPr>
        <p:spPr>
          <a:xfrm>
            <a:off x="640440" y="4799160"/>
            <a:ext cx="205380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'Ghozali Everyday'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Weird NFT Sold</a:t>
            </a:r>
            <a:endParaRPr b="0" lang="en-US" sz="4400" spc="-1" strike="noStrike">
              <a:latin typeface="Arial"/>
            </a:endParaRPr>
          </a:p>
        </p:txBody>
      </p:sp>
      <p:sp>
        <p:nvSpPr>
          <p:cNvPr id="1202" name="PlaceHolder 2"/>
          <p:cNvSpPr>
            <a:spLocks noGrp="1"/>
          </p:cNvSpPr>
          <p:nvPr>
            <p:ph/>
          </p:nvPr>
        </p:nvSpPr>
        <p:spPr>
          <a:xfrm>
            <a:off x="456840" y="1326240"/>
            <a:ext cx="9065520" cy="3285000"/>
          </a:xfrm>
          <a:prstGeom prst="rect">
            <a:avLst/>
          </a:prstGeom>
          <a:noFill/>
          <a:ln w="0">
            <a:noFill/>
          </a:ln>
        </p:spPr>
        <p:txBody>
          <a:bodyPr lIns="0" rIns="0" tIns="0" bIns="0" anchor="t">
            <a:normAutofit fontScale="43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Jack Dorsey’s First Tweet </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t>
            </a:r>
            <a:r>
              <a:rPr b="0" lang="en-US" sz="3200" spc="-1" strike="noStrike">
                <a:latin typeface="Arial"/>
              </a:rPr>
              <a:t>just setting up my twttr”</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Sina Estavi (Oracle CEO)</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$2.9M</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$48M/$2.9M → $280/$6,800</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ea typeface="Noto Sans CJK SC"/>
              </a:rPr>
              <a:t>Beeple’s (Mike Winkelmann) Trump corpse</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2020, $66,666.60 → $6.6M</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ea typeface="Noto Sans CJK SC"/>
              </a:rPr>
              <a:t>CryptoPunk - $23.7 million</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10,000 24x24 pixel art images</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ea typeface="Noto Sans CJK SC"/>
              </a:rPr>
              <a:t>Bored Ape (10,000)</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 </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ea typeface="Noto Sans CJK SC"/>
              </a:rPr>
              <a:t>Justin Bieber $1.31M</a:t>
            </a:r>
            <a:endParaRPr b="0" lang="en-US" sz="3200" spc="-1" strike="noStrike">
              <a:latin typeface="Arial"/>
            </a:endParaRPr>
          </a:p>
        </p:txBody>
      </p:sp>
      <p:pic>
        <p:nvPicPr>
          <p:cNvPr id="1203" name="" descr=""/>
          <p:cNvPicPr/>
          <p:nvPr/>
        </p:nvPicPr>
        <p:blipFill>
          <a:blip r:embed="rId1"/>
          <a:stretch/>
        </p:blipFill>
        <p:spPr>
          <a:xfrm>
            <a:off x="5701320" y="936360"/>
            <a:ext cx="3207960" cy="1803960"/>
          </a:xfrm>
          <a:prstGeom prst="rect">
            <a:avLst/>
          </a:prstGeom>
          <a:ln w="0">
            <a:noFill/>
          </a:ln>
        </p:spPr>
      </p:pic>
      <p:pic>
        <p:nvPicPr>
          <p:cNvPr id="1204" name="" descr=""/>
          <p:cNvPicPr/>
          <p:nvPr/>
        </p:nvPicPr>
        <p:blipFill>
          <a:blip r:embed="rId2"/>
          <a:stretch/>
        </p:blipFill>
        <p:spPr>
          <a:xfrm>
            <a:off x="6325560" y="2970720"/>
            <a:ext cx="3197160" cy="2125080"/>
          </a:xfrm>
          <a:prstGeom prst="rect">
            <a:avLst/>
          </a:prstGeom>
          <a:ln w="0">
            <a:noFill/>
          </a:ln>
        </p:spPr>
      </p:pic>
      <p:pic>
        <p:nvPicPr>
          <p:cNvPr id="1205" name="" descr=""/>
          <p:cNvPicPr/>
          <p:nvPr/>
        </p:nvPicPr>
        <p:blipFill>
          <a:blip r:embed="rId3"/>
          <a:stretch/>
        </p:blipFill>
        <p:spPr>
          <a:xfrm>
            <a:off x="4113000" y="3051720"/>
            <a:ext cx="1973520" cy="197388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Blockchain Jobs</a:t>
            </a:r>
            <a:endParaRPr b="0" lang="en-US" sz="4400" spc="-1" strike="noStrike">
              <a:latin typeface="Arial"/>
            </a:endParaRPr>
          </a:p>
        </p:txBody>
      </p:sp>
      <p:sp>
        <p:nvSpPr>
          <p:cNvPr id="1207" name="PlaceHolder 2"/>
          <p:cNvSpPr>
            <a:spLocks noGrp="1"/>
          </p:cNvSpPr>
          <p:nvPr>
            <p:ph/>
          </p:nvPr>
        </p:nvSpPr>
        <p:spPr>
          <a:xfrm>
            <a:off x="503640" y="1326240"/>
            <a:ext cx="9065520" cy="3285000"/>
          </a:xfrm>
          <a:prstGeom prst="rect">
            <a:avLst/>
          </a:prstGeom>
          <a:noFill/>
          <a:ln w="0">
            <a:noFill/>
          </a:ln>
        </p:spPr>
        <p:txBody>
          <a:bodyPr lIns="0" rIns="0" tIns="0" bIns="0" anchor="t">
            <a:normAutofit fontScale="59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Startup (?)</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Developer &amp; Engineer ($135,000 - $200,000+ per year)</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800" spc="-1" strike="noStrike">
                <a:latin typeface="Arial"/>
              </a:rPr>
              <a:t>Core developer</a:t>
            </a:r>
            <a:endParaRPr b="0" lang="en-US" sz="2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800" spc="-1" strike="noStrike">
                <a:latin typeface="Arial"/>
              </a:rPr>
              <a:t>Tools</a:t>
            </a:r>
            <a:endParaRPr b="0" lang="en-US" sz="2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800" spc="-1" strike="noStrike">
                <a:latin typeface="Arial"/>
              </a:rPr>
              <a:t>DApps &amp; Smart Contracts</a:t>
            </a:r>
            <a:endParaRPr b="0" lang="en-US" sz="28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Adviser ($56,000 – $107,000 per year)</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Audit ($120,000 and above)</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3200" spc="-1" strike="noStrike">
                <a:latin typeface="Arial"/>
              </a:rPr>
              <a:t>Certik (net worth:  $2B)</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Solution &amp; Designer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title"/>
          </p:nvPr>
        </p:nvSpPr>
        <p:spPr>
          <a:xfrm>
            <a:off x="143640" y="71640"/>
            <a:ext cx="9533880" cy="645480"/>
          </a:xfrm>
          <a:prstGeom prst="rect">
            <a:avLst/>
          </a:prstGeom>
          <a:noFill/>
          <a:ln w="0">
            <a:noFill/>
          </a:ln>
        </p:spPr>
        <p:txBody>
          <a:bodyPr lIns="0" rIns="0" tIns="0" bIns="0" anchor="ctr">
            <a:noAutofit/>
          </a:bodyPr>
          <a:p>
            <a:pPr>
              <a:lnSpc>
                <a:spcPct val="100000"/>
              </a:lnSpc>
              <a:buNone/>
            </a:pPr>
            <a:r>
              <a:rPr b="0" lang="en-US" sz="4400" spc="-1" strike="noStrike">
                <a:latin typeface="Arial"/>
              </a:rPr>
              <a:t>High Salaries </a:t>
            </a:r>
            <a:endParaRPr b="0" lang="en-US" sz="4400" spc="-1" strike="noStrike">
              <a:latin typeface="Arial"/>
            </a:endParaRPr>
          </a:p>
        </p:txBody>
      </p:sp>
      <p:sp>
        <p:nvSpPr>
          <p:cNvPr id="1209" name="PlaceHolder 2"/>
          <p:cNvSpPr>
            <a:spLocks noGrp="1"/>
          </p:cNvSpPr>
          <p:nvPr>
            <p:ph/>
          </p:nvPr>
        </p:nvSpPr>
        <p:spPr>
          <a:xfrm>
            <a:off x="548280" y="1326240"/>
            <a:ext cx="9065520" cy="3285000"/>
          </a:xfrm>
          <a:prstGeom prst="rect">
            <a:avLst/>
          </a:prstGeom>
          <a:noFill/>
          <a:ln w="0">
            <a:noFill/>
          </a:ln>
        </p:spPr>
        <p:txBody>
          <a:bodyPr lIns="0" rIns="0" tIns="0" bIns="0" anchor="t">
            <a:normAutofit fontScale="54000"/>
          </a:bodyPr>
          <a:p>
            <a:pPr marL="432000" indent="-324000">
              <a:lnSpc>
                <a:spcPct val="100000"/>
              </a:lnSpc>
              <a:spcBef>
                <a:spcPts val="1417"/>
              </a:spcBef>
              <a:buClr>
                <a:srgbClr val="ffffff"/>
              </a:buClr>
              <a:buSzPct val="45000"/>
              <a:buFont typeface="Wingdings" charset="2"/>
              <a:buChar char=""/>
            </a:pPr>
            <a:r>
              <a:rPr b="0" lang="en-US" sz="3200" spc="-1" strike="noStrike">
                <a:latin typeface="Arial"/>
              </a:rPr>
              <a:t>Increased demand and short supply</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Technology is on everyone’s radar</a:t>
            </a:r>
            <a:endParaRPr b="0" lang="en-US" sz="3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Established firms have embraced blockchain and announced initiatives</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1" lang="en-US" sz="2200" spc="-1" strike="noStrike">
                <a:latin typeface="Arial"/>
              </a:rPr>
              <a:t>Microsoft Corp</a:t>
            </a:r>
            <a:r>
              <a:rPr b="0" lang="en-US" sz="2200" spc="-1" strike="noStrike">
                <a:latin typeface="Arial"/>
              </a:rPr>
              <a:t>. (MSFT) has started a blockchain-as-a-service (BAAS) platform within Azure, its cloud division</a:t>
            </a:r>
            <a:endParaRPr b="0" lang="en-US" sz="2200" spc="-1" strike="noStrike">
              <a:latin typeface="Arial"/>
            </a:endParaRPr>
          </a:p>
          <a:p>
            <a:pPr lvl="1" marL="864000" indent="-324000">
              <a:lnSpc>
                <a:spcPct val="100000"/>
              </a:lnSpc>
              <a:spcBef>
                <a:spcPts val="1134"/>
              </a:spcBef>
              <a:buClr>
                <a:srgbClr val="ffffff"/>
              </a:buClr>
              <a:buSzPct val="75000"/>
              <a:buFont typeface="Wingdings" charset="2"/>
              <a:buChar char=""/>
            </a:pPr>
            <a:r>
              <a:rPr b="1" lang="en-US" sz="2200" spc="-1" strike="noStrike">
                <a:latin typeface="Arial"/>
              </a:rPr>
              <a:t>IBM Corp</a:t>
            </a:r>
            <a:r>
              <a:rPr b="0" lang="en-US" sz="2200" spc="-1" strike="noStrike">
                <a:latin typeface="Arial"/>
              </a:rPr>
              <a:t>. (IBM) has also launched a division dedicated to blockchain, basing it on an open-source fabric Hyperledger. </a:t>
            </a:r>
            <a:endParaRPr b="0" lang="en-US" sz="2200" spc="-1" strike="noStrike">
              <a:latin typeface="Arial"/>
            </a:endParaRPr>
          </a:p>
          <a:p>
            <a:pPr lvl="1" marL="864000" indent="-324000">
              <a:lnSpc>
                <a:spcPct val="100000"/>
              </a:lnSpc>
              <a:spcBef>
                <a:spcPts val="1134"/>
              </a:spcBef>
              <a:buClr>
                <a:srgbClr val="ffffff"/>
              </a:buClr>
              <a:buSzPct val="75000"/>
              <a:buFont typeface="Wingdings" charset="2"/>
              <a:buChar char=""/>
            </a:pPr>
            <a:r>
              <a:rPr b="1" lang="en-US" sz="2200" spc="-1" strike="noStrike">
                <a:latin typeface="Arial"/>
              </a:rPr>
              <a:t>Social media</a:t>
            </a:r>
            <a:r>
              <a:rPr b="0" lang="en-US" sz="2200" spc="-1" strike="noStrike">
                <a:latin typeface="Arial"/>
              </a:rPr>
              <a:t> behemoth Facebook Inc. (FB) has formed a group to explore blockchain’s uses in its business.</a:t>
            </a:r>
            <a:endParaRPr b="0" lang="en-US" sz="2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200" spc="-1" strike="noStrike">
                <a:latin typeface="Arial"/>
              </a:rPr>
              <a:t>Hundreds of DeFi projects and Marketplaces</a:t>
            </a:r>
            <a:endParaRPr b="0" lang="en-US" sz="2200" spc="-1" strike="noStrike">
              <a:latin typeface="Arial"/>
            </a:endParaRPr>
          </a:p>
          <a:p>
            <a:pPr marL="432000" indent="-324000">
              <a:lnSpc>
                <a:spcPct val="100000"/>
              </a:lnSpc>
              <a:spcBef>
                <a:spcPts val="1417"/>
              </a:spcBef>
              <a:buClr>
                <a:srgbClr val="ffffff"/>
              </a:buClr>
              <a:buSzPct val="45000"/>
              <a:buFont typeface="Wingdings" charset="2"/>
              <a:buChar char=""/>
            </a:pPr>
            <a:r>
              <a:rPr b="0" lang="en-US" sz="3200" spc="-1" strike="noStrike">
                <a:latin typeface="Arial"/>
              </a:rPr>
              <a:t>A shortage in skills supply has helped further inflate salaries for blockchain experts. </a:t>
            </a:r>
            <a:endParaRPr b="0" lang="en-US" sz="32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800" spc="-1" strike="noStrike">
                <a:latin typeface="Arial"/>
              </a:rPr>
              <a:t>Several new initiatives are being launched to plug the gap in supply, from bounty programs to encourage developers to boot camps introducing the technology to developers. </a:t>
            </a:r>
            <a:endParaRPr b="0" lang="en-US" sz="2800" spc="-1" strike="noStrike">
              <a:latin typeface="Arial"/>
            </a:endParaRPr>
          </a:p>
          <a:p>
            <a:pPr lvl="1" marL="864000" indent="-324000">
              <a:lnSpc>
                <a:spcPct val="100000"/>
              </a:lnSpc>
              <a:spcBef>
                <a:spcPts val="1134"/>
              </a:spcBef>
              <a:buClr>
                <a:srgbClr val="ffffff"/>
              </a:buClr>
              <a:buSzPct val="75000"/>
              <a:buFont typeface="Wingdings" charset="2"/>
              <a:buChar char=""/>
            </a:pPr>
            <a:r>
              <a:rPr b="0" lang="en-US" sz="2800" spc="-1" strike="noStrike">
                <a:latin typeface="Arial"/>
              </a:rPr>
              <a:t>Universities are also in on the game and have launched online courses to educate professionals.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2019-09-03T10:58:44Z</dcterms:created>
  <dc:creator/>
  <dc:description/>
  <dc:language>en-US</dc:language>
  <cp:lastModifiedBy/>
  <dcterms:modified xsi:type="dcterms:W3CDTF">2023-11-20T20:14:24Z</dcterms:modified>
  <cp:revision>72</cp:revision>
  <dc:subject/>
  <dc:title>Portfolio</dc:title>
</cp:coreProperties>
</file>

<file path=docProps/custom.xml><?xml version="1.0" encoding="utf-8"?>
<Properties xmlns="http://schemas.openxmlformats.org/officeDocument/2006/custom-properties" xmlns:vt="http://schemas.openxmlformats.org/officeDocument/2006/docPropsVTypes"/>
</file>